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465" r:id="rId2"/>
    <p:sldId id="466" r:id="rId3"/>
    <p:sldId id="567" r:id="rId4"/>
    <p:sldId id="468" r:id="rId5"/>
    <p:sldId id="499" r:id="rId6"/>
    <p:sldId id="559" r:id="rId7"/>
    <p:sldId id="532" r:id="rId8"/>
    <p:sldId id="538" r:id="rId9"/>
    <p:sldId id="539" r:id="rId10"/>
    <p:sldId id="540" r:id="rId11"/>
    <p:sldId id="470" r:id="rId12"/>
    <p:sldId id="541" r:id="rId13"/>
    <p:sldId id="543" r:id="rId14"/>
    <p:sldId id="542" r:id="rId15"/>
    <p:sldId id="544" r:id="rId16"/>
    <p:sldId id="545" r:id="rId17"/>
    <p:sldId id="471" r:id="rId18"/>
    <p:sldId id="500" r:id="rId19"/>
    <p:sldId id="501" r:id="rId20"/>
    <p:sldId id="472" r:id="rId21"/>
    <p:sldId id="568" r:id="rId22"/>
    <p:sldId id="569" r:id="rId23"/>
    <p:sldId id="570" r:id="rId24"/>
    <p:sldId id="571" r:id="rId25"/>
    <p:sldId id="572" r:id="rId26"/>
    <p:sldId id="573" r:id="rId27"/>
    <p:sldId id="574" r:id="rId28"/>
    <p:sldId id="575" r:id="rId29"/>
    <p:sldId id="576" r:id="rId30"/>
    <p:sldId id="577" r:id="rId31"/>
    <p:sldId id="578" r:id="rId32"/>
    <p:sldId id="579" r:id="rId33"/>
    <p:sldId id="580" r:id="rId34"/>
    <p:sldId id="581" r:id="rId35"/>
    <p:sldId id="582" r:id="rId36"/>
    <p:sldId id="583" r:id="rId37"/>
    <p:sldId id="584" r:id="rId38"/>
    <p:sldId id="585" r:id="rId39"/>
    <p:sldId id="586" r:id="rId40"/>
    <p:sldId id="587" r:id="rId41"/>
    <p:sldId id="588" r:id="rId42"/>
    <p:sldId id="589" r:id="rId43"/>
    <p:sldId id="590" r:id="rId44"/>
    <p:sldId id="591" r:id="rId45"/>
    <p:sldId id="592" r:id="rId46"/>
    <p:sldId id="593" r:id="rId47"/>
    <p:sldId id="594" r:id="rId48"/>
    <p:sldId id="595" r:id="rId49"/>
    <p:sldId id="596" r:id="rId50"/>
    <p:sldId id="597" r:id="rId51"/>
    <p:sldId id="598" r:id="rId52"/>
    <p:sldId id="599" r:id="rId53"/>
    <p:sldId id="600" r:id="rId54"/>
    <p:sldId id="601" r:id="rId55"/>
    <p:sldId id="602" r:id="rId56"/>
  </p:sldIdLst>
  <p:sldSz cx="9144000" cy="6858000" type="screen4x3"/>
  <p:notesSz cx="6888163" cy="10021888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99"/>
    <a:srgbClr val="00CC00"/>
    <a:srgbClr val="FA12C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0877" autoAdjust="0"/>
  </p:normalViewPr>
  <p:slideViewPr>
    <p:cSldViewPr>
      <p:cViewPr varScale="1">
        <p:scale>
          <a:sx n="66" d="100"/>
          <a:sy n="66" d="100"/>
        </p:scale>
        <p:origin x="-7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76"/>
    </p:cViewPr>
  </p:sorterViewPr>
  <p:notesViewPr>
    <p:cSldViewPr>
      <p:cViewPr varScale="1">
        <p:scale>
          <a:sx n="51" d="100"/>
          <a:sy n="51" d="100"/>
        </p:scale>
        <p:origin x="-2958" y="-96"/>
      </p:cViewPr>
      <p:guideLst>
        <p:guide orient="horz" pos="3157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th-TH"/>
              <a:t>จิ้งหรีดไทยไปตลาดโลก ดร ยุพา หาญบุญทรง&amp;ดร ทัศนีย์ แจ่มจรรยา  4 มิถุนายน 2557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6087" cy="501650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๔ มิถุนายน ๒๕๕๗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6088" cy="501650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0488" y="9518650"/>
            <a:ext cx="2986087" cy="501650"/>
          </a:xfrm>
          <a:prstGeom prst="rect">
            <a:avLst/>
          </a:prstGeom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99A3010A-F62A-41BD-928F-B49CBDD6C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th-TH"/>
              <a:t>จิ้งหรีดไทยไปตลาดโลก ดร ยุพา หาญบุญทรง&amp;ดร ทัศนีย์ แจ่มจรรยา  4 มิถุนายน 2557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6087" cy="501650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๔ มิถุนายน ๒๕๕๗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2475"/>
            <a:ext cx="5011737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5" tIns="46227" rIns="92455" bIns="462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2455" tIns="46227" rIns="92455" bIns="4622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6088" cy="501650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488" y="9518650"/>
            <a:ext cx="2986087" cy="501650"/>
          </a:xfrm>
          <a:prstGeom prst="rect">
            <a:avLst/>
          </a:prstGeom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29B02914-5FD9-4CA0-A93F-BC2FA86A4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จิ้งหรีด 100 กรัม ให้พลังงาน 121.5  กิโลแคลอลี  โปรตีน  12.9 กรัม แคลเซียม 75.8 มิลลิกรัม</a:t>
            </a:r>
          </a:p>
        </p:txBody>
      </p:sp>
      <p:sp>
        <p:nvSpPr>
          <p:cNvPr id="4" name="ตัวยึดหัวกระดาษ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th-TH" smtClean="0"/>
              <a:t>จิ้งหรีดไทยไปตลาดโลก ดร ยุพา หาญบุญทรง&amp;ดร ทัศนีย์ แจ่มจรรยา  4 มิถุนายน 2557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๔ มิถุนายน ๒๕๕๗</a:t>
            </a:r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86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79DFE6-618A-4B47-999D-6DDF2982968F}" type="slidenum">
              <a:rPr lang="en-US" smtClean="0">
                <a:cs typeface="Angsana New" charset="-34"/>
              </a:rPr>
              <a:pPr/>
              <a:t>5</a:t>
            </a:fld>
            <a:endParaRPr lang="en-US" smtClean="0">
              <a:cs typeface="Angsana New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67588" name="Date Placeholder 3"/>
          <p:cNvSpPr txBox="1">
            <a:spLocks noGrp="1"/>
          </p:cNvSpPr>
          <p:nvPr/>
        </p:nvSpPr>
        <p:spPr bwMode="auto">
          <a:xfrm>
            <a:off x="3900488" y="0"/>
            <a:ext cx="2986087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55" tIns="46227" rIns="92455" bIns="46227"/>
          <a:lstStyle/>
          <a:p>
            <a:pPr algn="r">
              <a:defRPr/>
            </a:pPr>
            <a:r>
              <a:rPr lang="en-US" sz="1200">
                <a:latin typeface="+mn-lt"/>
                <a:cs typeface="Cordia New" pitchFamily="34" charset="-34"/>
              </a:rPr>
              <a:t>๔ มิถุนายน ๒๕๕๗</a:t>
            </a:r>
          </a:p>
        </p:txBody>
      </p:sp>
      <p:sp>
        <p:nvSpPr>
          <p:cNvPr id="67589" name="Footer Placeholder 4"/>
          <p:cNvSpPr txBox="1">
            <a:spLocks noGrp="1"/>
          </p:cNvSpPr>
          <p:nvPr/>
        </p:nvSpPr>
        <p:spPr bwMode="auto">
          <a:xfrm>
            <a:off x="0" y="9518650"/>
            <a:ext cx="2986088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55" tIns="46227" rIns="92455" bIns="46227" anchor="b"/>
          <a:lstStyle/>
          <a:p>
            <a:pPr>
              <a:defRPr/>
            </a:pPr>
            <a:endParaRPr lang="en-US" sz="1200">
              <a:latin typeface="+mn-lt"/>
              <a:cs typeface="Cordia New" pitchFamily="34" charset="-34"/>
            </a:endParaRPr>
          </a:p>
        </p:txBody>
      </p:sp>
      <p:sp>
        <p:nvSpPr>
          <p:cNvPr id="44037" name="Slide Number Placeholder 5"/>
          <p:cNvSpPr txBox="1">
            <a:spLocks noGrp="1"/>
          </p:cNvSpPr>
          <p:nvPr/>
        </p:nvSpPr>
        <p:spPr bwMode="auto">
          <a:xfrm>
            <a:off x="3900488" y="951865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5" tIns="46227" rIns="92455" bIns="46227" anchor="b"/>
          <a:lstStyle/>
          <a:p>
            <a:pPr algn="r"/>
            <a:fld id="{AB1C4946-3E65-4277-AADE-5D4157E0CB6B}" type="slidenum">
              <a:rPr lang="en-US" sz="1200">
                <a:latin typeface="Calibri" pitchFamily="34" charset="0"/>
                <a:cs typeface="Cordia New" pitchFamily="34" charset="-34"/>
              </a:rPr>
              <a:pPr algn="r"/>
              <a:t>27</a:t>
            </a:fld>
            <a:endParaRPr lang="en-US" sz="12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7591" name="Header Placeholder 6"/>
          <p:cNvSpPr txBox="1">
            <a:spLocks noGrp="1"/>
          </p:cNvSpPr>
          <p:nvPr/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55" tIns="46227" rIns="92455" bIns="46227"/>
          <a:lstStyle/>
          <a:p>
            <a:pPr>
              <a:defRPr/>
            </a:pPr>
            <a:r>
              <a:rPr lang="th-TH" sz="1200">
                <a:latin typeface="+mn-lt"/>
                <a:cs typeface="+mn-cs"/>
              </a:rPr>
              <a:t>จิ้งหรีดไทยไปตลาดโลก ดร ยุพา หาญบุญทรง&amp;ดร ทัศนีย์ แจ่มจรรยา  4 มิถุนายน 2557</a:t>
            </a:r>
            <a:endParaRPr lang="en-US" sz="1200">
              <a:latin typeface="+mn-lt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แทนหัวกระดาษ 3"/>
          <p:cNvSpPr txBox="1">
            <a:spLocks noGrp="1"/>
          </p:cNvSpPr>
          <p:nvPr/>
        </p:nvSpPr>
        <p:spPr>
          <a:xfrm>
            <a:off x="0" y="0"/>
            <a:ext cx="2986088" cy="501650"/>
          </a:xfrm>
          <a:prstGeom prst="rect">
            <a:avLst/>
          </a:prstGeom>
          <a:noFill/>
        </p:spPr>
        <p:txBody>
          <a:bodyPr lIns="92455" tIns="46227" rIns="92455" bIns="4622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>
                <a:latin typeface="+mn-lt"/>
                <a:cs typeface="+mn-cs"/>
              </a:rPr>
              <a:t>จิ้งหรีดไทยไปตลาดโลก ดร ยุพา หาญบุญทรง&amp;ดร ทัศนีย์ แจ่มจรรยา  4 มิถุนายน 2557</a:t>
            </a:r>
            <a:endParaRPr lang="en-US" sz="1200">
              <a:latin typeface="+mn-lt"/>
              <a:cs typeface="+mn-cs"/>
            </a:endParaRPr>
          </a:p>
        </p:txBody>
      </p:sp>
      <p:sp>
        <p:nvSpPr>
          <p:cNvPr id="5" name="ตัวแทนวันที่ 4"/>
          <p:cNvSpPr txBox="1">
            <a:spLocks noGrp="1"/>
          </p:cNvSpPr>
          <p:nvPr/>
        </p:nvSpPr>
        <p:spPr>
          <a:xfrm>
            <a:off x="3900488" y="0"/>
            <a:ext cx="2986087" cy="501650"/>
          </a:xfrm>
          <a:prstGeom prst="rect">
            <a:avLst/>
          </a:prstGeom>
          <a:noFill/>
        </p:spPr>
        <p:txBody>
          <a:bodyPr lIns="92455" tIns="46227" rIns="92455" bIns="46227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  <a:cs typeface="+mn-cs"/>
              </a:rPr>
              <a:t>๔ มิถุนายน ๒๕๕๗</a:t>
            </a:r>
          </a:p>
        </p:txBody>
      </p:sp>
      <p:sp>
        <p:nvSpPr>
          <p:cNvPr id="6" name="ตัวแทนท้ายกระดาษ 5"/>
          <p:cNvSpPr txBox="1">
            <a:spLocks noGrp="1"/>
          </p:cNvSpPr>
          <p:nvPr/>
        </p:nvSpPr>
        <p:spPr>
          <a:xfrm>
            <a:off x="0" y="9518650"/>
            <a:ext cx="2986088" cy="501650"/>
          </a:xfrm>
          <a:prstGeom prst="rect">
            <a:avLst/>
          </a:prstGeom>
          <a:noFill/>
        </p:spPr>
        <p:txBody>
          <a:bodyPr lIns="92455" tIns="46227" rIns="92455" bIns="46227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+mn-lt"/>
              <a:cs typeface="+mn-cs"/>
            </a:endParaRPr>
          </a:p>
        </p:txBody>
      </p:sp>
      <p:sp>
        <p:nvSpPr>
          <p:cNvPr id="46086" name="ตัวแทนหมายเลขสไลด์ 6"/>
          <p:cNvSpPr txBox="1">
            <a:spLocks noGrp="1"/>
          </p:cNvSpPr>
          <p:nvPr/>
        </p:nvSpPr>
        <p:spPr bwMode="auto">
          <a:xfrm>
            <a:off x="3900488" y="951865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5" tIns="46227" rIns="92455" bIns="46227" anchor="b"/>
          <a:lstStyle/>
          <a:p>
            <a:pPr algn="r"/>
            <a:fld id="{E10C2784-D993-472F-90DB-C6B73487451E}" type="slidenum">
              <a:rPr lang="en-US" sz="1200">
                <a:latin typeface="Calibri" pitchFamily="34" charset="0"/>
              </a:rPr>
              <a:pPr algn="r"/>
              <a:t>28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แทนหัวกระดาษ 3"/>
          <p:cNvSpPr txBox="1">
            <a:spLocks noGrp="1"/>
          </p:cNvSpPr>
          <p:nvPr/>
        </p:nvSpPr>
        <p:spPr>
          <a:xfrm>
            <a:off x="0" y="0"/>
            <a:ext cx="2986088" cy="501650"/>
          </a:xfrm>
          <a:prstGeom prst="rect">
            <a:avLst/>
          </a:prstGeom>
          <a:noFill/>
        </p:spPr>
        <p:txBody>
          <a:bodyPr lIns="92455" tIns="46227" rIns="92455" bIns="46227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>
                <a:latin typeface="+mn-lt"/>
                <a:cs typeface="+mn-cs"/>
              </a:rPr>
              <a:t>จิ้งหรีดไทยไปตลาดโลก ดร ยุพา หาญบุญทรง&amp;ดร ทัศนีย์ แจ่มจรรยา  4 มิถุนายน 2557</a:t>
            </a:r>
            <a:endParaRPr lang="en-US" sz="1200">
              <a:latin typeface="+mn-lt"/>
              <a:cs typeface="+mn-cs"/>
            </a:endParaRPr>
          </a:p>
        </p:txBody>
      </p:sp>
      <p:sp>
        <p:nvSpPr>
          <p:cNvPr id="5" name="ตัวแทนวันที่ 4"/>
          <p:cNvSpPr txBox="1">
            <a:spLocks noGrp="1"/>
          </p:cNvSpPr>
          <p:nvPr/>
        </p:nvSpPr>
        <p:spPr>
          <a:xfrm>
            <a:off x="3900488" y="0"/>
            <a:ext cx="2986087" cy="501650"/>
          </a:xfrm>
          <a:prstGeom prst="rect">
            <a:avLst/>
          </a:prstGeom>
          <a:noFill/>
        </p:spPr>
        <p:txBody>
          <a:bodyPr lIns="92455" tIns="46227" rIns="92455" bIns="46227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latin typeface="+mn-lt"/>
                <a:cs typeface="+mn-cs"/>
              </a:rPr>
              <a:t>๔ มิถุนายน ๒๕๕๗</a:t>
            </a:r>
          </a:p>
        </p:txBody>
      </p:sp>
      <p:sp>
        <p:nvSpPr>
          <p:cNvPr id="6" name="ตัวแทนท้ายกระดาษ 5"/>
          <p:cNvSpPr txBox="1">
            <a:spLocks noGrp="1"/>
          </p:cNvSpPr>
          <p:nvPr/>
        </p:nvSpPr>
        <p:spPr>
          <a:xfrm>
            <a:off x="0" y="9518650"/>
            <a:ext cx="2986088" cy="501650"/>
          </a:xfrm>
          <a:prstGeom prst="rect">
            <a:avLst/>
          </a:prstGeom>
          <a:noFill/>
        </p:spPr>
        <p:txBody>
          <a:bodyPr lIns="92455" tIns="46227" rIns="92455" bIns="46227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+mn-lt"/>
              <a:cs typeface="+mn-cs"/>
            </a:endParaRPr>
          </a:p>
        </p:txBody>
      </p:sp>
      <p:sp>
        <p:nvSpPr>
          <p:cNvPr id="49158" name="ตัวแทนหมายเลขสไลด์ 6"/>
          <p:cNvSpPr txBox="1">
            <a:spLocks noGrp="1"/>
          </p:cNvSpPr>
          <p:nvPr/>
        </p:nvSpPr>
        <p:spPr bwMode="auto">
          <a:xfrm>
            <a:off x="3900488" y="951865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5" tIns="46227" rIns="92455" bIns="46227" anchor="b"/>
          <a:lstStyle/>
          <a:p>
            <a:pPr algn="r"/>
            <a:fld id="{7A10807C-33B1-447E-BB2C-65671A855AEF}" type="slidenum">
              <a:rPr lang="en-US" sz="1200">
                <a:latin typeface="Calibri" pitchFamily="34" charset="0"/>
              </a:rPr>
              <a:pPr algn="r"/>
              <a:t>30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51203" name="Slide Number Placeholder 3"/>
          <p:cNvSpPr txBox="1">
            <a:spLocks noGrp="1"/>
          </p:cNvSpPr>
          <p:nvPr/>
        </p:nvSpPr>
        <p:spPr bwMode="auto">
          <a:xfrm>
            <a:off x="3900488" y="951865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55" tIns="46227" rIns="92455" bIns="46227" anchor="b"/>
          <a:lstStyle/>
          <a:p>
            <a:pPr algn="r"/>
            <a:fld id="{88DD8BF0-4ACA-413E-B7FD-094DC86D98A4}" type="slidenum">
              <a:rPr lang="en-US" sz="1200">
                <a:latin typeface="Calibri" pitchFamily="34" charset="0"/>
                <a:cs typeface="Cordia New" pitchFamily="34" charset="-34"/>
              </a:rPr>
              <a:pPr algn="r"/>
              <a:t>31</a:t>
            </a:fld>
            <a:endParaRPr lang="th-TH" sz="12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8613" name="Footer Placeholder 4"/>
          <p:cNvSpPr txBox="1">
            <a:spLocks noGrp="1"/>
          </p:cNvSpPr>
          <p:nvPr/>
        </p:nvSpPr>
        <p:spPr bwMode="auto">
          <a:xfrm>
            <a:off x="0" y="9518650"/>
            <a:ext cx="2986088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55" tIns="46227" rIns="92455" bIns="46227" anchor="b"/>
          <a:lstStyle/>
          <a:p>
            <a:pPr>
              <a:defRPr/>
            </a:pPr>
            <a:endParaRPr lang="en-US" sz="1200" dirty="0">
              <a:latin typeface="+mn-lt"/>
              <a:cs typeface="Cordia New" pitchFamily="34" charset="-34"/>
            </a:endParaRPr>
          </a:p>
        </p:txBody>
      </p:sp>
      <p:sp>
        <p:nvSpPr>
          <p:cNvPr id="68614" name="Date Placeholder 6"/>
          <p:cNvSpPr txBox="1">
            <a:spLocks noGrp="1"/>
          </p:cNvSpPr>
          <p:nvPr/>
        </p:nvSpPr>
        <p:spPr bwMode="auto">
          <a:xfrm>
            <a:off x="3900488" y="0"/>
            <a:ext cx="2986087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55" tIns="46227" rIns="92455" bIns="46227"/>
          <a:lstStyle/>
          <a:p>
            <a:pPr algn="r">
              <a:defRPr/>
            </a:pPr>
            <a:r>
              <a:rPr lang="en-US" sz="1200" dirty="0">
                <a:latin typeface="+mn-lt"/>
                <a:cs typeface="Cordia New" pitchFamily="34" charset="-34"/>
              </a:rPr>
              <a:t>๔ </a:t>
            </a:r>
            <a:r>
              <a:rPr lang="en-US" sz="1200" dirty="0" err="1">
                <a:latin typeface="+mn-lt"/>
                <a:cs typeface="Cordia New" pitchFamily="34" charset="-34"/>
              </a:rPr>
              <a:t>มิถุนายน</a:t>
            </a:r>
            <a:r>
              <a:rPr lang="en-US" sz="1200" dirty="0">
                <a:latin typeface="+mn-lt"/>
                <a:cs typeface="Cordia New" pitchFamily="34" charset="-34"/>
              </a:rPr>
              <a:t> ๒๕๕๗</a:t>
            </a:r>
          </a:p>
        </p:txBody>
      </p:sp>
      <p:sp>
        <p:nvSpPr>
          <p:cNvPr id="68615" name="Header Placeholder 7"/>
          <p:cNvSpPr txBox="1">
            <a:spLocks noGrp="1"/>
          </p:cNvSpPr>
          <p:nvPr/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55" tIns="46227" rIns="92455" bIns="46227"/>
          <a:lstStyle/>
          <a:p>
            <a:pPr>
              <a:defRPr/>
            </a:pPr>
            <a:r>
              <a:rPr lang="th-TH" sz="1200">
                <a:latin typeface="+mn-lt"/>
                <a:cs typeface="+mn-cs"/>
              </a:rPr>
              <a:t>จิ้งหรีดไทยไปตลาดโลก ดร ยุพา หาญบุญทรง&amp;ดร ทัศนีย์ แจ่มจรรยา  4 มิถุนายน 2557</a:t>
            </a:r>
            <a:endParaRPr lang="en-US" sz="1200">
              <a:latin typeface="+mn-lt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FC360-34B1-43ED-A8E1-0E693CFBEBF7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AE391-43E8-432F-B02C-F303843D8BA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2774B-52F2-424C-94B7-B6F3D5085C60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A91EF-7D61-422A-8F29-BC8E69B585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1EC1F-B182-41C0-B2CC-DCEA5529818D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85B4F-8B99-4B94-A94B-D0DB3CD1033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2A8CA-2917-4F01-BEAB-812F38784ED5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7391-2AF7-4CD5-94F1-31BB7AEDB0C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646C5-0384-42D6-B289-B080D2174702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8658A-347B-452D-909C-EE5A376237D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5D5B4-FDA1-4CA8-B2AC-120E7A3D7F52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47046-38CB-43B2-A1A9-659EFC666CE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86719-10F3-477A-B266-2B2580004530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DAC7F-3B28-472A-8C05-5862083CB7C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09DB8-D460-4A65-9C37-D5C173C5D9FA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11E3B-E644-4797-B5AB-E762334864B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5493-0E9F-4F2D-A80B-E12561315BB6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E0E0-FE32-460E-BB5A-3939884EBC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AE58A-9999-4134-80CD-E8DE796DA64D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7D94-2B07-42C2-85EB-A255DA12CEA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5242-F748-4C93-B4B9-ED8A96C8007A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F6B78-D241-4222-9A3A-210E800107B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4BE89D-4A6C-40F7-BA93-8D6DB8CA6E26}" type="datetimeFigureOut">
              <a:rPr lang="th-TH"/>
              <a:pPr>
                <a:defRPr/>
              </a:pPr>
              <a:t>03/03/60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>
              <a:defRPr/>
            </a:pPr>
            <a:fld id="{A59D76F4-3C2E-44E5-82E3-C0B8432081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&amp;esrc=s&amp;frm=1&amp;source=images&amp;cd=&amp;cad=rja&amp;uact=8&amp;ved=0CAcQjRw&amp;url=http://www.pcmusicsound.com/index.php?action=printpage;topic=752.0&amp;ei=biHBVIShPOf6mQXRzoC4BQ&amp;psig=AFQjCNGbPaeXYatr2SuLWMBbWLIprJEVMQ&amp;ust=1422029545510793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.th/url?sa=i&amp;rct=j&amp;q=&amp;esrc=s&amp;frm=1&amp;source=images&amp;cd=&amp;cad=rja&amp;uact=8&amp;ved=0CAcQjRw&amp;url=http://www.agriqua.doae.go.th/lac_cricket_web/Cricket2.htm&amp;ei=wjTBVMG6BoTCmAWwpYKQBQ&amp;psig=AFQjCNHbp_x6Brj9KuW5CB8Z9UINGJtfJg&amp;ust=142203440307497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2.pn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&amp;esrc=s&amp;frm=1&amp;source=images&amp;cd=&amp;cad=rja&amp;uact=8&amp;ved=0CAcQjRw&amp;url=http://www.bsbgeneral.com/tape.htm&amp;ei=uCDBVMXEFeHCmwWe4YLgDw&amp;psig=AFQjCNGNwmdAB2oqngeLGJwBCQVg4fZaCg&amp;ust=142202932767035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th/url?sa=i&amp;rct=j&amp;q=&amp;esrc=s&amp;frm=1&amp;source=images&amp;cd=&amp;cad=rja&amp;uact=8&amp;ved=0CAcQjRw&amp;url=http://www.rakbankerd.com/agriculture/page.php?id=342&amp;s=tblblog&amp;ei=WSrBVITDCoOgmQXN-IHIBg&amp;psig=AFQjCNGxuVsg1b5i7K6zF9TvVWk0-s1Krg&amp;ust=1422031803758268" TargetMode="Externa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4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hyperlink" Target="http://www.google.co.th/url?sa=i&amp;rct=j&amp;q=&amp;esrc=s&amp;frm=1&amp;source=images&amp;cd=&amp;ved=0CAcQjRw&amp;url=http://www.cpffeed.com/pro_detail.html?pro_id=167&amp;ei=5jXBVKmKN6a8mQX_0oH4Cw&amp;psig=AFQjCNExPfgGlmYMeUKrc0wwfS6NkMTbXw&amp;ust=142203477624144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2" Type="http://schemas.openxmlformats.org/officeDocument/2006/relationships/image" Target="../media/image142.jpeg"/><Relationship Id="rId16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hyperlink" Target="http://www.google.co.th/url?sa=i&amp;rct=j&amp;q=&amp;esrc=s&amp;frm=1&amp;source=images&amp;cd=&amp;cad=rja&amp;uact=8&amp;ved=0CAcQjRw&amp;url=http://niah.dld.go.th/th/AnimalDisease/wild_cricket_IrrioVirus.htm&amp;ei=NzrBVOWmB8aWmwW1gIHgCw&amp;psig=AFQjCNHqo4IEy5uD7n77FBjVOvoUfUYb5g&amp;ust=1422035793674495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10" Type="http://schemas.openxmlformats.org/officeDocument/2006/relationships/image" Target="../media/image183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WordArt 4"/>
          <p:cNvSpPr>
            <a:spLocks noChangeArrowheads="1" noChangeShapeType="1" noTextEdit="1"/>
          </p:cNvSpPr>
          <p:nvPr/>
        </p:nvSpPr>
        <p:spPr bwMode="auto">
          <a:xfrm>
            <a:off x="1044575" y="331788"/>
            <a:ext cx="6840538" cy="33131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th-TH" sz="44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ngsana New"/>
              <a:cs typeface="Angsana New"/>
            </a:endParaRPr>
          </a:p>
        </p:txBody>
      </p:sp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428625" y="560388"/>
            <a:ext cx="8501063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1337" tIns="55669" rIns="111337" bIns="55669">
            <a:spAutoFit/>
          </a:bodyPr>
          <a:lstStyle/>
          <a:p>
            <a:pPr algn="ctr" defTabSz="912813"/>
            <a:r>
              <a:rPr lang="th-TH" sz="9800" b="1">
                <a:latin typeface="TH SarabunPSK" pitchFamily="34" charset="-34"/>
                <a:cs typeface="TH SarabunPSK" pitchFamily="34" charset="-34"/>
              </a:rPr>
              <a:t>การเลี้ยงจิ้งหรีด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3821113" y="2276475"/>
            <a:ext cx="192881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1337" tIns="55669" rIns="111337" bIns="55669">
            <a:spAutoFit/>
          </a:bodyPr>
          <a:lstStyle/>
          <a:p>
            <a:pPr algn="ctr" defTabSz="912813"/>
            <a:r>
              <a:rPr lang="th-TH" sz="6000" b="1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โดย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90613" y="3873500"/>
            <a:ext cx="75850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1337" tIns="55669" rIns="111337" bIns="55669">
            <a:spAutoFit/>
          </a:bodyPr>
          <a:lstStyle/>
          <a:p>
            <a:pPr algn="ctr" defTabSz="912813">
              <a:defRPr/>
            </a:pPr>
            <a:r>
              <a:rPr lang="th-TH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นายวชิระ  จิตจำสี</a:t>
            </a:r>
          </a:p>
          <a:p>
            <a:pPr algn="ctr" defTabSz="912813">
              <a:defRPr/>
            </a:pP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ผู้อำนวยการศูนย์ส่งเสริมและพัฒนาอาชีพการเกษตร</a:t>
            </a:r>
          </a:p>
          <a:p>
            <a:pPr algn="ctr" defTabSz="912813">
              <a:defRPr/>
            </a:pP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จังหวัดขอนแก่น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 txBox="1">
            <a:spLocks noChangeArrowheads="1"/>
          </p:cNvSpPr>
          <p:nvPr/>
        </p:nvSpPr>
        <p:spPr bwMode="auto">
          <a:xfrm>
            <a:off x="428625" y="500063"/>
            <a:ext cx="7929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6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3. ท้อง (</a:t>
            </a:r>
            <a:r>
              <a:rPr lang="en-US" sz="36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Abdomen) </a:t>
            </a:r>
            <a:endParaRPr lang="th-TH" sz="36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จิ้งหรีดตัวเต็มวัยมีปล้องท้อง 11 ปล้อง  ปลายสุดของปล้องท้อง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มีแพนหาง 1 คู่  ระหว่างแพนหางของจิ้งหรีดตัวเมียจะมีอวัยวะวางไข่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ที่ยื่นยาวออกไป มีลักษณะคล้ายเข็ม  ด้านข้างของปล้องท้อง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ทั้งสองข้างมีรูหายใจปล้องละ 1 คู่</a:t>
            </a:r>
            <a:endParaRPr lang="en-US" sz="32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endParaRPr lang="th-TH" sz="32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3857628"/>
            <a:ext cx="3817695" cy="159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ลูกศรเชื่อมต่อแบบตรง 6"/>
          <p:cNvCxnSpPr/>
          <p:nvPr/>
        </p:nvCxnSpPr>
        <p:spPr>
          <a:xfrm rot="10800000">
            <a:off x="5572125" y="5000625"/>
            <a:ext cx="857250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/>
          <p:cNvCxnSpPr/>
          <p:nvPr/>
        </p:nvCxnSpPr>
        <p:spPr>
          <a:xfrm rot="10800000">
            <a:off x="5214938" y="5072063"/>
            <a:ext cx="857250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6016625" y="5429250"/>
            <a:ext cx="925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sz="2400" b="1">
                <a:latin typeface="TH SarabunPSK" pitchFamily="34" charset="-34"/>
                <a:cs typeface="TH SarabunPSK" pitchFamily="34" charset="-34"/>
              </a:rPr>
              <a:t>แพนหาง</a:t>
            </a:r>
          </a:p>
        </p:txBody>
      </p: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3643313" y="5191125"/>
            <a:ext cx="141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จิ้งหรีดเพศผู้</a:t>
            </a:r>
          </a:p>
        </p:txBody>
      </p:sp>
      <p:cxnSp>
        <p:nvCxnSpPr>
          <p:cNvPr id="12" name="ลูกศรเชื่อมต่อแบบตรง 11"/>
          <p:cNvCxnSpPr/>
          <p:nvPr/>
        </p:nvCxnSpPr>
        <p:spPr>
          <a:xfrm flipV="1">
            <a:off x="2143125" y="4429125"/>
            <a:ext cx="1357313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608" name="TextBox 12"/>
          <p:cNvSpPr txBox="1">
            <a:spLocks noChangeArrowheads="1"/>
          </p:cNvSpPr>
          <p:nvPr/>
        </p:nvSpPr>
        <p:spPr bwMode="auto">
          <a:xfrm>
            <a:off x="785813" y="4500563"/>
            <a:ext cx="1287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sz="2400" b="1">
                <a:latin typeface="TH SarabunPSK" pitchFamily="34" charset="-34"/>
                <a:cs typeface="TH SarabunPSK" pitchFamily="34" charset="-34"/>
              </a:rPr>
              <a:t>อวัยวะวางไข่</a:t>
            </a:r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3633788" y="3619500"/>
            <a:ext cx="1652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จิ้งหรีดเพศเมีย</a:t>
            </a:r>
          </a:p>
        </p:txBody>
      </p:sp>
      <p:pic>
        <p:nvPicPr>
          <p:cNvPr id="15" name="รูปภาพ 14" descr="278583.jpg"/>
          <p:cNvPicPr>
            <a:picLocks noChangeAspect="1"/>
          </p:cNvPicPr>
          <p:nvPr/>
        </p:nvPicPr>
        <p:blipFill>
          <a:blip r:embed="rId3"/>
          <a:srcRect l="70489" t="44445" r="1315" b="27777"/>
          <a:stretch>
            <a:fillRect/>
          </a:stretch>
        </p:blipFill>
        <p:spPr>
          <a:xfrm>
            <a:off x="2571736" y="3929066"/>
            <a:ext cx="714380" cy="5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2216150" y="3857625"/>
            <a:ext cx="390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sz="2400" b="1">
                <a:latin typeface="TH SarabunPSK" pitchFamily="34" charset="-34"/>
                <a:cs typeface="TH SarabunPSK" pitchFamily="34" charset="-34"/>
              </a:rPr>
              <a:t>ไข่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857375" y="130175"/>
            <a:ext cx="5600700" cy="1000125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ชนิดของจิ้งหรีด</a:t>
            </a:r>
            <a:endParaRPr lang="th-TH" sz="4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3" y="1425575"/>
            <a:ext cx="1943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28675" y="3490913"/>
            <a:ext cx="1285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โกร่ง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357313"/>
            <a:ext cx="196691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429000" y="3500438"/>
            <a:ext cx="1928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จิ้งหรีดทองดำ</a:t>
            </a: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500188"/>
            <a:ext cx="24288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429375" y="3500438"/>
            <a:ext cx="22145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จิ้งหรีดทองแดง</a:t>
            </a:r>
          </a:p>
        </p:txBody>
      </p:sp>
      <p:pic>
        <p:nvPicPr>
          <p:cNvPr id="2663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38" y="4143375"/>
            <a:ext cx="27860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285875" y="6072188"/>
            <a:ext cx="26431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จิ้งหรีดทองแดงลาย</a:t>
            </a:r>
          </a:p>
        </p:txBody>
      </p:sp>
      <p:pic>
        <p:nvPicPr>
          <p:cNvPr id="266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3" y="4143375"/>
            <a:ext cx="23717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214938" y="6072188"/>
            <a:ext cx="26431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จิ้งหรีดเล็ก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213" y="212725"/>
            <a:ext cx="5029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โกร่ง (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Brown cricket) 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6" descr="จิ้งโกร่ง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857232"/>
            <a:ext cx="264320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3449638" y="1120775"/>
            <a:ext cx="5502275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มีชื่อเรียกแตกต่างกันในแต่ละท้องถิ่น เช่น จิ้งโกร่ง  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จิโป่ม  จิล้อ  กิหล่อ  จิกุ่ง  เป็นจิ้งหรีดที่มีขนาดใหญ่ที่สุดที่พบในประเทศไทย  ตัวเต็มวัยขนาดกว้าง 1 ซม. ยาว 3.5 ซม.  ลำตัวสีน้ำตาลอกปล้องแรกมีลักษณะคล้ายปลอกคอ แยกออกจากปล้องที่ 2 และ 3 ชัดเจน ชอบอาศัยอยู่ในรูลึกโดยการขุดดินสร้างรัง  ไม่ชอบการรวมกลุ่ม นิสัยดุ การเจริญเติบโตและขยายพันธุ์ช้า 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มีไข่น้อย วางไข่ปีละครั้งช่วงต้นฝน</a:t>
            </a:r>
          </a:p>
        </p:txBody>
      </p:sp>
      <p:pic>
        <p:nvPicPr>
          <p:cNvPr id="9" name="รูปภาพ 8" descr="จิ้งโกร่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4714884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จิ้งโกร่ง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4929198"/>
            <a:ext cx="1971675" cy="147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24288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86125" y="496888"/>
            <a:ext cx="52149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จิ้งหรีดทองแดง (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House cricket) 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214688" y="1428750"/>
            <a:ext cx="550068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มีชื่อเรียกแตกต่างกันในแต่ละท้องถิ่น เช่น จินาย อิเจ๊ก  จิ้งหรีดบ้าน  เป็นจิ้งหรีดที่มีขนาดกลาง  ตัวเต็มวัยขนาดกว้าง 0.7 ซม. ยาว  3 ซม. ลำตัวสีน้ำตาล  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โดยเพศผู้จะสีเข้มกว่าเพศเมียเล็กน้อย  ที่ส่วนหัว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เหนือขอบตาบนมีแถบสีเหลืองมองดูคล้ายหมวกแก๊ป  เป็นจิ้งหรีดที่มีความว่องไว</a:t>
            </a:r>
          </a:p>
        </p:txBody>
      </p:sp>
      <p:pic>
        <p:nvPicPr>
          <p:cNvPr id="7" name="รูปภาพ 6" descr="ทองแดง.1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4214818"/>
            <a:ext cx="3357586" cy="222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 descr="ทองแดง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4429132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ลูกศรเชื่อมต่อแบบตรง 9"/>
          <p:cNvCxnSpPr/>
          <p:nvPr/>
        </p:nvCxnSpPr>
        <p:spPr>
          <a:xfrm rot="16200000" flipH="1">
            <a:off x="964406" y="4250532"/>
            <a:ext cx="1214437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9" name="สี่เหลี่ยมผืนผ้า 10"/>
          <p:cNvSpPr>
            <a:spLocks noChangeArrowheads="1"/>
          </p:cNvSpPr>
          <p:nvPr/>
        </p:nvSpPr>
        <p:spPr bwMode="auto">
          <a:xfrm>
            <a:off x="635000" y="3548063"/>
            <a:ext cx="1293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หมวกแก๊ป </a:t>
            </a: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1966913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86063" y="928688"/>
            <a:ext cx="47863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จิ้งหรีดทองดำ (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Field cricket)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071813" y="1714500"/>
            <a:ext cx="550068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มีชื่อเรียกแตกต่างกันในแต่ละท้องถิ่น เช่น จิโหลน หรือกิโหลน  เป็นจิ้งหรีดที่มีขนาดกลาง  ตัวเต็มวัยขนาดกว้าง 0.6 ซม. ยาว 2.7 ซม.  ตัวเมียมีขนาดใหญ่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กว่าตัวผู้เล็กน้อย ลำตัวสีมี 3 สี สีดำ สีทอง สีอำพัน  ลักษณะเด่นที่มองเห็นชัดเจน คือ มีสีเหลืองที่โคนปีก   คู่แรก ปีกละ 1 จุด เป็น 2 จุด</a:t>
            </a:r>
          </a:p>
        </p:txBody>
      </p:sp>
      <p:pic>
        <p:nvPicPr>
          <p:cNvPr id="29700" name="รูปภาพ 6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4572000"/>
            <a:ext cx="27813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 descr="7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357694"/>
            <a:ext cx="2162175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2786062" cy="172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29000" y="500063"/>
            <a:ext cx="54292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จิ้งหรีดทองแดงลาย  (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Small cricket,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Ground cricket)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071813" y="1714500"/>
            <a:ext cx="55006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มีชื่อเรียกแตกต่างกันในแต่ละท้องถิ่น เช่น จิ้งหรีดน้อย จิ้งหรีดทองแดงลาย จิ้งหรีดทองลาย แมงสะดิ้ง กินายเป็นจิ้งหรีดที่มีขนาดเล็ก ตัวเต็มวัยขนาดกว้าง 0.4 ซม. ยาว 2 ซม. ลำตัวสีน้ำตาลคล้ายจิ้งหรีดทองแดง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แต่ขนาดเล็กกว่า  ปีกนอกมีลายสีเหลืองอ่อน 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ปีกค่อนข้างสั้น  บินไม่ได้  เคลื่อนไหวเชื่องช้า นุ่มนวล กินอาหารเก่ง การขยายพันธุ์และการเลี้ยงรอดสูงกว่าจิ้งหรีดชนิดอื่น ๆ </a:t>
            </a:r>
          </a:p>
        </p:txBody>
      </p:sp>
      <p:pic>
        <p:nvPicPr>
          <p:cNvPr id="30724" name="รูปภาพ 7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2714625"/>
            <a:ext cx="1298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รูปภาพ 10" descr="images3848543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4929198"/>
            <a:ext cx="2109785" cy="158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IMG_15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5429256" y="4929198"/>
            <a:ext cx="2333685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212683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43250" y="642938"/>
            <a:ext cx="56435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จิ้งหรีดเล็ก  (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Small brown cricket) 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2571750" y="1428750"/>
            <a:ext cx="585787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มีชื่อเรียกแตกต่างกันในแต่ละท้องถิ่น เช่น จิ้งหรีดผี  ไอ้แอ๊ด จิลอน้อย จิลอบักแอ๊ด  เป็นจิ้งหรีดที่มีขนาดเล็ก ตัวเต็มวัยขนาดกว้าง 0.3 ซม. ยาว 1.5 ซม. ลำตัวสีน้ำตาลมีรูปร่างเรียวบาง ปีกยาวกว่าลำตัว  กระโดดได้ไกลมาก 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ชอบหลบซ่อน  ร้องเสียงดัง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4071942"/>
            <a:ext cx="2476321" cy="207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2000250" y="214313"/>
            <a:ext cx="5172075" cy="928687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วงจรชีวิตจิ้งหรีด</a:t>
            </a:r>
            <a:endParaRPr lang="th-TH" sz="4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0" y="1557338"/>
            <a:ext cx="20193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100" y="3271838"/>
            <a:ext cx="1647825" cy="1285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2838" y="4843463"/>
            <a:ext cx="18097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4588" y="3271838"/>
            <a:ext cx="1714500" cy="1438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4" name="AutoShape 6"/>
          <p:cNvSpPr>
            <a:spLocks noChangeArrowheads="1"/>
          </p:cNvSpPr>
          <p:nvPr/>
        </p:nvSpPr>
        <p:spPr bwMode="auto">
          <a:xfrm rot="-2748568">
            <a:off x="2052638" y="2139950"/>
            <a:ext cx="1200150" cy="571500"/>
          </a:xfrm>
          <a:prstGeom prst="curvedDownArrow">
            <a:avLst>
              <a:gd name="adj1" fmla="val 42000"/>
              <a:gd name="adj2" fmla="val 8400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 rot="3241747">
            <a:off x="5754688" y="2359025"/>
            <a:ext cx="1200150" cy="571500"/>
          </a:xfrm>
          <a:prstGeom prst="curvedDownArrow">
            <a:avLst>
              <a:gd name="adj1" fmla="val 42000"/>
              <a:gd name="adj2" fmla="val 8400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 rot="-8194503">
            <a:off x="2174875" y="5049838"/>
            <a:ext cx="1200150" cy="571500"/>
          </a:xfrm>
          <a:prstGeom prst="curvedDownArrow">
            <a:avLst>
              <a:gd name="adj1" fmla="val 42000"/>
              <a:gd name="adj2" fmla="val 8400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 rot="8227225">
            <a:off x="5688013" y="5164138"/>
            <a:ext cx="1200150" cy="571500"/>
          </a:xfrm>
          <a:prstGeom prst="curvedDownArrow">
            <a:avLst>
              <a:gd name="adj1" fmla="val 42000"/>
              <a:gd name="adj2" fmla="val 8400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graphicFrame>
        <p:nvGraphicFramePr>
          <p:cNvPr id="14" name="ตาราง 13"/>
          <p:cNvGraphicFramePr>
            <a:graphicFrameLocks noGrp="1"/>
          </p:cNvGraphicFramePr>
          <p:nvPr/>
        </p:nvGraphicFramePr>
        <p:xfrm>
          <a:off x="1133475" y="1579563"/>
          <a:ext cx="1866900" cy="420687"/>
        </p:xfrm>
        <a:graphic>
          <a:graphicData uri="http://schemas.openxmlformats.org/drawingml/2006/table">
            <a:tbl>
              <a:tblPr/>
              <a:tblGrid>
                <a:gridCol w="1866930"/>
              </a:tblGrid>
              <a:tr h="420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ลอกคราบครั้งที่ 8 </a:t>
                      </a:r>
                      <a:endParaRPr lang="en-US" sz="18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ตาราง 14"/>
          <p:cNvGraphicFramePr>
            <a:graphicFrameLocks noGrp="1"/>
          </p:cNvGraphicFramePr>
          <p:nvPr/>
        </p:nvGraphicFramePr>
        <p:xfrm>
          <a:off x="5715000" y="1643063"/>
          <a:ext cx="857250" cy="420687"/>
        </p:xfrm>
        <a:graphic>
          <a:graphicData uri="http://schemas.openxmlformats.org/drawingml/2006/table">
            <a:tbl>
              <a:tblPr/>
              <a:tblGrid>
                <a:gridCol w="857250"/>
              </a:tblGrid>
              <a:tr h="420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ตัวเต็มวัย </a:t>
                      </a:r>
                      <a:endParaRPr lang="en-US" sz="18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ตาราง 15"/>
          <p:cNvGraphicFramePr>
            <a:graphicFrameLocks noGrp="1"/>
          </p:cNvGraphicFramePr>
          <p:nvPr/>
        </p:nvGraphicFramePr>
        <p:xfrm>
          <a:off x="6858000" y="2857500"/>
          <a:ext cx="857250" cy="420688"/>
        </p:xfrm>
        <a:graphic>
          <a:graphicData uri="http://schemas.openxmlformats.org/drawingml/2006/table">
            <a:tbl>
              <a:tblPr/>
              <a:tblGrid>
                <a:gridCol w="857250"/>
              </a:tblGrid>
              <a:tr h="4206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  ไข่</a:t>
                      </a:r>
                      <a:endParaRPr lang="en-US" sz="18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ตาราง 16"/>
          <p:cNvGraphicFramePr>
            <a:graphicFrameLocks noGrp="1"/>
          </p:cNvGraphicFramePr>
          <p:nvPr/>
        </p:nvGraphicFramePr>
        <p:xfrm>
          <a:off x="5643563" y="6000750"/>
          <a:ext cx="1581150" cy="420688"/>
        </p:xfrm>
        <a:graphic>
          <a:graphicData uri="http://schemas.openxmlformats.org/drawingml/2006/table">
            <a:tbl>
              <a:tblPr/>
              <a:tblGrid>
                <a:gridCol w="1581150"/>
              </a:tblGrid>
              <a:tr h="4206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ตัวอ่อนแรกฟัก</a:t>
                      </a:r>
                      <a:endParaRPr lang="en-US" sz="18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ตาราง 17"/>
          <p:cNvGraphicFramePr>
            <a:graphicFrameLocks noGrp="1"/>
          </p:cNvGraphicFramePr>
          <p:nvPr/>
        </p:nvGraphicFramePr>
        <p:xfrm>
          <a:off x="1500188" y="5500688"/>
          <a:ext cx="1057275" cy="420687"/>
        </p:xfrm>
        <a:graphic>
          <a:graphicData uri="http://schemas.openxmlformats.org/drawingml/2006/table">
            <a:tbl>
              <a:tblPr/>
              <a:tblGrid>
                <a:gridCol w="1057275"/>
              </a:tblGrid>
              <a:tr h="4206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ลอกคราบ</a:t>
                      </a:r>
                      <a:endParaRPr lang="en-US" sz="18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ตาราง 18"/>
          <p:cNvGraphicFramePr>
            <a:graphicFrameLocks noGrp="1"/>
          </p:cNvGraphicFramePr>
          <p:nvPr/>
        </p:nvGraphicFramePr>
        <p:xfrm>
          <a:off x="204788" y="3857625"/>
          <a:ext cx="1581150" cy="420688"/>
        </p:xfrm>
        <a:graphic>
          <a:graphicData uri="http://schemas.openxmlformats.org/drawingml/2006/table">
            <a:tbl>
              <a:tblPr/>
              <a:tblGrid>
                <a:gridCol w="1581150"/>
              </a:tblGrid>
              <a:tr h="4206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ระยะใส่เสื้อกั๊ก</a:t>
                      </a:r>
                      <a:endParaRPr lang="en-US" sz="18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163513"/>
            <a:ext cx="8229600" cy="9985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วงจรชีวิตของ</a:t>
            </a: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จิ้งหรีดทองดำ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3794" name="Content Placeholder 3" descr="D:\งานต้น\วิธีการเลี้ยงจิ้งหรีด\วงจรจิ้งหรีด\Slide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6113" y="1196975"/>
            <a:ext cx="7742237" cy="5616575"/>
          </a:xfrm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1196975"/>
            <a:ext cx="8132763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0"/>
            <a:ext cx="8229600" cy="998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วงจรชีวิตของ</a:t>
            </a: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จิ้งหรีดพันธุ์ทองแดงลาย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4818" name="รูปภาพ 7" descr="D:\งานต้น\วิธีการเลี้ยงจิ้งหรีด\3\Slid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87450"/>
            <a:ext cx="7561263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3" y="981075"/>
            <a:ext cx="81327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idx="1"/>
          </p:nvPr>
        </p:nvSpPr>
        <p:spPr>
          <a:xfrm>
            <a:off x="309563" y="2362200"/>
            <a:ext cx="8640762" cy="4100513"/>
          </a:xfrm>
        </p:spPr>
        <p:txBody>
          <a:bodyPr/>
          <a:lstStyle/>
          <a:p>
            <a:pPr algn="thaiDist" eaLnBrk="1" hangingPunct="1"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1. จิ้งหรีด เป็นแมลงชนิดหนึ่ง </a:t>
            </a:r>
          </a:p>
          <a:p>
            <a:pPr algn="thaiDist" eaLnBrk="1" hangingPunct="1"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2. นำมาบริโภคได้ และมีความปลอดภัย </a:t>
            </a:r>
          </a:p>
          <a:p>
            <a:pPr algn="thaiDist" eaLnBrk="1" hangingPunct="1"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3. จิ้งหรีดออกหากินเวลากลางคืน พบเห็นตามธรรมชาติทั่วไป </a:t>
            </a:r>
          </a:p>
          <a:p>
            <a:pPr algn="thaiDist" eaLnBrk="1" hangingPunct="1"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4. จิ้งหรีดสามารถนำมาเลี้ยงขยายพันธุ์ได้ทุกพันธุ์ </a:t>
            </a:r>
          </a:p>
          <a:p>
            <a:pPr algn="thaiDist" eaLnBrk="1" hangingPunct="1"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 นิยมเลี้ยงมีอยู่ </a:t>
            </a: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ชนิด ได้แก่ จิ้งหรีดพันธุ์ทองดำ และพันธุ์ทองแดงลาย </a:t>
            </a:r>
          </a:p>
          <a:p>
            <a:pPr algn="thaiDist" eaLnBrk="1" hangingPunct="1"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5. จิ้งหรีดมีปากเป็นแบบปากกัด ขาคู่หลังใหญ่และแข็งแรง กระโดดเก่ง</a:t>
            </a:r>
          </a:p>
          <a:p>
            <a:pPr algn="thaiDist" eaLnBrk="1" hangingPunct="1"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 สามารถทำเสียงร้องโดยใช้ขอบของปีกคู่หน้าสีกัน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357188"/>
            <a:ext cx="1681163" cy="135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357187"/>
            <a:ext cx="1500188" cy="1357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8" name="กล่องข้อความ 2"/>
          <p:cNvSpPr txBox="1">
            <a:spLocks noChangeArrowheads="1"/>
          </p:cNvSpPr>
          <p:nvPr/>
        </p:nvSpPr>
        <p:spPr bwMode="auto">
          <a:xfrm>
            <a:off x="2403475" y="579438"/>
            <a:ext cx="44084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h-TH" sz="44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ความรู้ทั่วไปเกี่ยวกับจิ้งหรีด</a:t>
            </a:r>
            <a:endParaRPr lang="th-TH" sz="4400"/>
          </a:p>
        </p:txBody>
      </p:sp>
      <p:sp>
        <p:nvSpPr>
          <p:cNvPr id="8" name="ลูกศรลง 7"/>
          <p:cNvSpPr/>
          <p:nvPr/>
        </p:nvSpPr>
        <p:spPr>
          <a:xfrm>
            <a:off x="4194175" y="1349375"/>
            <a:ext cx="827088" cy="946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0" y="285750"/>
            <a:ext cx="6743700" cy="841375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ลักษณะของจิ้งหรีดวัยต่าง ๆ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4098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285875"/>
            <a:ext cx="8228013" cy="364331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ระยะไข่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	-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ไข่จิ้งหรีดมีสีเหลืองอ่อนๆ หรือขาวครีมรวมกันเป็นกลุ่มในดิน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ยาวประมาณ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1.5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ม.ม.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ลักษณะยาวเรียวคล้ายเมล็ดข้าวสาร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	-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ไข่อยู่ใต้ดิน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ไข่จิ้งหรีดทองดำใช้เวลาฟักตัวประมาณ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วัน จึงฟักออกมาเป็นตัวอ่อน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		ไข่จิ้งหรีดทองแดงใช้เวลาฟักตัวประมาณ 9 วัน จึงฟักออกมาเป็นตัวอ่อน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		ไข่จิ้งหรีดทองแดงลายใช้เวลาฟักตัวประมาณ 11 วัน จึงฟักออกมาเป็นตัวอ่อน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5072063"/>
            <a:ext cx="1857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5143500"/>
            <a:ext cx="16240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รูปภาพ 7" descr="images5345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5143500"/>
            <a:ext cx="1798638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รูปภาพ 9" descr="20151112_10530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25" y="5143500"/>
            <a:ext cx="15716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0" y="285750"/>
            <a:ext cx="6743700" cy="841375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ลักษณะของจิ้งหรีดวัยต่าง ๆ</a:t>
            </a:r>
            <a:r>
              <a:rPr lang="th-TH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643313" y="1285875"/>
            <a:ext cx="57150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sz="4000" b="1" smtClean="0">
                <a:latin typeface="TH SarabunPSK" pitchFamily="34" charset="-34"/>
                <a:cs typeface="TH SarabunPSK" pitchFamily="34" charset="-34"/>
              </a:rPr>
              <a:t>ระยะตัวอ่อน</a:t>
            </a:r>
            <a:endParaRPr lang="en-US" sz="400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70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ไข่ฟักออกเป็นตัวอ่อนลักษณะคล้ายมด</a:t>
            </a:r>
            <a:endParaRPr lang="en-US" b="1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	-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เจริญเติบโตโดยการลอกคราบ จะลอกคราบ  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8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ครั้ง ก่อนเป็นตัวเต็มวัย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ระยะตัวอ่อนจะเริ่มมีปีก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เรียกระยะ           ใส่เสื้อกั๊ก ระยะกั๊กเล็กมีติ่งปีก และกั๊กใหญ่</a:t>
            </a:r>
            <a:br>
              <a:rPr lang="th-TH" b="1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มีติ่งปีกยาวขึ้น</a:t>
            </a:r>
            <a:endParaRPr lang="en-US" b="1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	-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ระยะตัวอ่อนใช้เวลาประมาณ 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35-40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วัน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357313"/>
            <a:ext cx="1928813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3" y="3071813"/>
            <a:ext cx="192881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3071813"/>
            <a:ext cx="1785938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4714875"/>
            <a:ext cx="197802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14438" y="69850"/>
            <a:ext cx="6972300" cy="1143000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ลักษณะของจิ้งหรีดวัยต่าง ๆ</a:t>
            </a:r>
            <a:r>
              <a:rPr lang="th-TH" sz="36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pic>
        <p:nvPicPr>
          <p:cNvPr id="37890" name="Picture 3" descr="D:\งานต้น\งานท่องเที่ยวจิ้งหรีด\สำรวจ อ.คง จ.นครราชสีมา 22-12-13\รูป\DSCN9899.JPG"/>
          <p:cNvPicPr>
            <a:picLocks noChangeAspect="1" noChangeArrowheads="1"/>
          </p:cNvPicPr>
          <p:nvPr/>
        </p:nvPicPr>
        <p:blipFill>
          <a:blip r:embed="rId2"/>
          <a:srcRect l="31877" t="59030" r="32185"/>
          <a:stretch>
            <a:fillRect/>
          </a:stretch>
        </p:blipFill>
        <p:spPr bwMode="auto">
          <a:xfrm>
            <a:off x="714375" y="1714500"/>
            <a:ext cx="3786188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8" descr="http://www.sa.ac.th/biodiversity/contents/5insect/gbimaculatu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4429125"/>
            <a:ext cx="3810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43438" y="1857375"/>
            <a:ext cx="4214812" cy="414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sz="3600" b="1" smtClean="0">
                <a:latin typeface="TH SarabunPSK" pitchFamily="34" charset="-34"/>
                <a:cs typeface="TH SarabunPSK" pitchFamily="34" charset="-34"/>
              </a:rPr>
              <a:t>ระยะตัวเต็มวัย</a:t>
            </a:r>
            <a:endParaRPr lang="en-US" sz="3600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70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เป็นระยะสามารถแยกเพศได้ชัดเจนเพศผู้มีปีกคู่หน้าย่นทำให้เกิดเสียงขึ้นได้ เพศเมียมีปีกคู่หน้าเรียบและมีอวัยวะวางไข่ยาวแหลมคล้ายเข็มยื่นออกมาจากส่วนท้อง ตัวเต็มวัยอายุเฉลี่ยประมาณ 45-60 วัน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en-US" b="1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smtClean="0">
                <a:latin typeface="TH SarabunPSK" pitchFamily="34" charset="-34"/>
                <a:cs typeface="TH SarabunPSK" pitchFamily="34" charset="-34"/>
              </a:rPr>
            </a:br>
            <a:endParaRPr lang="th-TH" b="1" smtClean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643188" y="214313"/>
            <a:ext cx="4071937" cy="928687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การผสมพันธุ์</a:t>
            </a:r>
            <a:endParaRPr lang="th-TH" sz="4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411" name="Picture 5" descr="http://www.agriqua.doae.go.th/lac_cricket_web/Cricke9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85860"/>
            <a:ext cx="4293070" cy="179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62013" y="3286125"/>
            <a:ext cx="792480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การผสมพันธุ์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หลังจากตัวเมียลอกคราบเป็นตัวเต็มวัยประมาณ 3-4 วันจะเริ่มผสมพันธุ์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ตัวผู้จะทำเสียงโดยใช้ปีกคู่หน้าถูกันเพื่อเรียกตัวเมีย  ตัวผู้จะเดินถอยหลังรอบตัวเมีย จิ้งหรีดตัวเมียเมื่อพร้อมจะเดินเข้าหาตัวผู้โดยจะขึ้นคร่อมตัวผู้เพื่อผสมพันธุ์ ตัวผู้จะปล่อยถุงน้ำเชื้อไปที่เพศเมียการผสมพันธุ์   ใช้เวลา 10-15 นาที</a:t>
            </a:r>
          </a:p>
        </p:txBody>
      </p:sp>
      <p:pic>
        <p:nvPicPr>
          <p:cNvPr id="6" name="รูปภาพ 5" descr="867899++796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357298"/>
            <a:ext cx="2762250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14563" y="214313"/>
            <a:ext cx="4786312" cy="714375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การวางไข่ของจิ้งหรีด</a:t>
            </a:r>
            <a:endParaRPr lang="th-TH" sz="4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857250" y="1214438"/>
            <a:ext cx="73580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th-TH" sz="3000" b="1">
                <a:latin typeface="TH SarabunPSK" pitchFamily="34" charset="-34"/>
                <a:cs typeface="TH SarabunPSK" pitchFamily="34" charset="-34"/>
              </a:rPr>
              <a:t>ตัวเมียจะเริ่มวางไข่ใน 3-4 วัน หลังผสมพันธุ์</a:t>
            </a:r>
          </a:p>
          <a:p>
            <a:pPr marL="457200" indent="-457200">
              <a:buFontTx/>
              <a:buChar char="-"/>
            </a:pPr>
            <a:r>
              <a:rPr lang="th-TH" sz="3000" b="1">
                <a:latin typeface="TH SarabunPSK" pitchFamily="34" charset="-34"/>
                <a:cs typeface="TH SarabunPSK" pitchFamily="34" charset="-34"/>
              </a:rPr>
              <a:t>เพศเมียแทงเข็มวางไข่ลงดิน</a:t>
            </a:r>
          </a:p>
          <a:p>
            <a:pPr marL="457200" indent="-457200">
              <a:buFontTx/>
              <a:buChar char="-"/>
            </a:pPr>
            <a:r>
              <a:rPr lang="th-TH" sz="3000" b="1">
                <a:latin typeface="TH SarabunPSK" pitchFamily="34" charset="-34"/>
                <a:cs typeface="TH SarabunPSK" pitchFamily="34" charset="-34"/>
              </a:rPr>
              <a:t>วางไข่เป็นกลุ่ม ๆ ละ 3-8 ใบ</a:t>
            </a:r>
          </a:p>
          <a:p>
            <a:pPr marL="457200" indent="-457200">
              <a:buFontTx/>
              <a:buChar char="-"/>
            </a:pPr>
            <a:r>
              <a:rPr lang="th-TH" sz="3000" b="1">
                <a:latin typeface="TH SarabunPSK" pitchFamily="34" charset="-34"/>
                <a:cs typeface="TH SarabunPSK" pitchFamily="34" charset="-34"/>
              </a:rPr>
              <a:t>ไข่จิ้งหรีดมีสีเหลืองอ่อน ๆ หรือสีขาวครีม ยาวรีคล้ายเม็ดข้าวสาร</a:t>
            </a:r>
          </a:p>
          <a:p>
            <a:pPr marL="457200" indent="-457200">
              <a:buFontTx/>
              <a:buChar char="-"/>
            </a:pPr>
            <a:r>
              <a:rPr lang="th-TH" sz="3000" b="1">
                <a:latin typeface="TH SarabunPSK" pitchFamily="34" charset="-34"/>
                <a:cs typeface="TH SarabunPSK" pitchFamily="34" charset="-34"/>
              </a:rPr>
              <a:t>อัตราการฟักตัวออกน้อยในช่วง 1-3 วันแรกของการวางไข่</a:t>
            </a:r>
          </a:p>
          <a:p>
            <a:pPr marL="457200" indent="-457200">
              <a:buFontTx/>
              <a:buChar char="-"/>
            </a:pPr>
            <a:r>
              <a:rPr lang="th-TH" sz="3000" b="1">
                <a:latin typeface="TH SarabunPSK" pitchFamily="34" charset="-34"/>
                <a:cs typeface="TH SarabunPSK" pitchFamily="34" charset="-34"/>
              </a:rPr>
              <a:t>การวางไข่มากที่สุดช่วงวันที่ 5-7 นับจากเริ่มวางไข่</a:t>
            </a:r>
          </a:p>
          <a:p>
            <a:pPr marL="457200" indent="-457200">
              <a:buFontTx/>
              <a:buChar char="-"/>
            </a:pPr>
            <a:r>
              <a:rPr lang="th-TH" sz="3000" b="1">
                <a:latin typeface="TH SarabunPSK" pitchFamily="34" charset="-34"/>
                <a:cs typeface="TH SarabunPSK" pitchFamily="34" charset="-34"/>
              </a:rPr>
              <a:t>จิ้งหรีดเพศเมียหนึ่งตัวสามารถวางไข่ได้ 800-1,800 ฟอง</a:t>
            </a:r>
          </a:p>
        </p:txBody>
      </p:sp>
      <p:pic>
        <p:nvPicPr>
          <p:cNvPr id="39939" name="รูปภาพ 11" descr="D:\งานต้น\งานท่องเที่ยวจิ้งหรีด\สำรวจ อ.คง จ.นครราชสีมา 22-12-13\รูป\DSCN99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5072063"/>
            <a:ext cx="19526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รูปภาพ 7" descr="47897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4929188"/>
            <a:ext cx="21812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รูปภาพ 12" descr="images36546346345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4875213"/>
            <a:ext cx="2252662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14563" y="214313"/>
            <a:ext cx="4786312" cy="714375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การสื่อภาษาของจิ้งหรีด</a:t>
            </a:r>
            <a:endParaRPr lang="th-TH" sz="4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857250" y="1214438"/>
            <a:ext cx="778668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th-TH" sz="3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เสียง กริก  กริก  กริก นาน ๆ แสดงว่าโดดเดี่ยว หรือต้องการหาคู่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th-TH" sz="3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เสียง กริก กริก กริก มีลากเสียงยาวแสดงว่าเป็นการบ่งบอกถึง</a:t>
            </a:r>
          </a:p>
          <a:p>
            <a:pPr marL="514350" indent="-514350"/>
            <a:r>
              <a:rPr lang="th-TH" sz="3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	อาณาเขตที่อยู่อาศัย</a:t>
            </a:r>
          </a:p>
          <a:p>
            <a:pPr marL="514350" indent="-514350"/>
            <a:r>
              <a:rPr lang="th-TH" sz="3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	เสียง กริก กริก กริก เบา ๆ และถี่ ๆ ติดต่อกันแสดงว่าต้องการ</a:t>
            </a:r>
          </a:p>
          <a:p>
            <a:pPr marL="514350" indent="-514350"/>
            <a:r>
              <a:rPr lang="th-TH" sz="3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	ผสมพันธุ์</a:t>
            </a:r>
          </a:p>
          <a:p>
            <a:pPr marL="514350" indent="-514350"/>
            <a:r>
              <a:rPr lang="th-TH" sz="30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4.	เสียง กริก กริก กริก ยาวดัง ๆ 2-3 ครั้ง แสดงว่าโกรธหรือส่งเสียงระหว่างกัดกัน</a:t>
            </a:r>
          </a:p>
        </p:txBody>
      </p:sp>
      <p:pic>
        <p:nvPicPr>
          <p:cNvPr id="40963" name="รูปภาพ 3" descr="6.jpg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4643438"/>
            <a:ext cx="29908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รูปภาพ 4" descr="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4572000"/>
            <a:ext cx="26670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การจัดการการเลี้ยงจิ้งหรีด</a:t>
            </a:r>
            <a:endParaRPr lang="en-US" altLang="en-US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986" name="Line 4"/>
          <p:cNvSpPr>
            <a:spLocks noChangeShapeType="1"/>
          </p:cNvSpPr>
          <p:nvPr/>
        </p:nvSpPr>
        <p:spPr bwMode="auto">
          <a:xfrm>
            <a:off x="539750" y="1052513"/>
            <a:ext cx="8135938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785813" y="1357313"/>
            <a:ext cx="7286625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การเตรียมสถานที่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บริเวณก่อสร้างโรงเรือนควรเป็นที่ดอนน้ำไม่ท่วมขัง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มีพื้นที่กว้าง อากาศมีการระบายและถ่ายเทได้ดี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บริเวณที่เลี้ยงต้องป้องกันฝนและแสงแดดได้</a:t>
            </a:r>
            <a:endParaRPr lang="en-US" sz="32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พื้นที่เลี้ยงไม่ควรเป็นสถานที่มีโรคและการระบาดของแมลงศัตรูพวก มด ไร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เป็นพื้นที่ห่างไกลจากการใช้สารเคมี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98438" y="860425"/>
            <a:ext cx="2546350" cy="198437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1050" y="17463"/>
            <a:ext cx="5761038" cy="66675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สถานที่และ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โรงเรือนเลี้ยงจิ้งหรีด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50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2063" y="3048000"/>
            <a:ext cx="2622550" cy="18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2998788" y="1527175"/>
            <a:ext cx="31686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 typeface="Arial" charset="0"/>
              <a:buChar char="•"/>
            </a:pPr>
            <a:r>
              <a:rPr lang="th-TH" sz="3200" b="1">
                <a:latin typeface="TH SarabunPSK" pitchFamily="34" charset="-34"/>
                <a:cs typeface="TH SarabunPSK" pitchFamily="34" charset="-34"/>
              </a:rPr>
              <a:t>อากาศถ่ายเท</a:t>
            </a:r>
            <a:r>
              <a:rPr lang="en-US" sz="3200" b="1">
                <a:latin typeface="TH SarabunPSK" pitchFamily="34" charset="-34"/>
                <a:cs typeface="TH SarabunPSK" pitchFamily="34" charset="-34"/>
              </a:rPr>
              <a:t>  </a:t>
            </a:r>
            <a:endParaRPr lang="th-TH" sz="3200" b="1">
              <a:latin typeface="TH SarabunPSK" pitchFamily="34" charset="-34"/>
              <a:cs typeface="TH SarabunPSK" pitchFamily="34" charset="-34"/>
            </a:endParaRPr>
          </a:p>
          <a:p>
            <a:pPr marL="266700" indent="-266700">
              <a:buFont typeface="Arial" charset="0"/>
              <a:buChar char="•"/>
            </a:pPr>
            <a:r>
              <a:rPr lang="th-TH" sz="3200" b="1">
                <a:latin typeface="TH SarabunPSK" pitchFamily="34" charset="-34"/>
                <a:cs typeface="TH SarabunPSK" pitchFamily="34" charset="-34"/>
              </a:rPr>
              <a:t>น้ำไม่ท่วมขัง</a:t>
            </a:r>
          </a:p>
          <a:p>
            <a:pPr marL="266700" indent="-266700">
              <a:buFont typeface="Arial" charset="0"/>
              <a:buChar char="•"/>
            </a:pPr>
            <a:r>
              <a:rPr lang="th-TH" sz="3200" b="1">
                <a:latin typeface="TH SarabunPSK" pitchFamily="34" charset="-34"/>
                <a:cs typeface="TH SarabunPSK" pitchFamily="34" charset="-34"/>
              </a:rPr>
              <a:t>ป้องกันศัตรู เช่น นก หนู ตุ๊กแก มด ฯลฯ</a:t>
            </a:r>
          </a:p>
          <a:p>
            <a:pPr marL="266700" indent="-266700">
              <a:buFont typeface="Arial" charset="0"/>
              <a:buChar char="•"/>
            </a:pPr>
            <a:endParaRPr lang="th-TH" sz="3200" b="1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611188"/>
            <a:ext cx="8132763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7" descr="5816382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575" y="911225"/>
            <a:ext cx="2586038" cy="198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รูปภาพ 15" descr="6983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600" y="4933950"/>
            <a:ext cx="246697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 descr="images8986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38" y="3086100"/>
            <a:ext cx="2546350" cy="184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รูปภาพ 17" descr="IMG_018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4933950"/>
            <a:ext cx="270192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CIMG1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59" y="143120"/>
            <a:ext cx="2908775" cy="2109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 descr="IMG_7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657763"/>
            <a:ext cx="2754640" cy="199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 descr="DSCN08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7296" y="4634043"/>
            <a:ext cx="2943640" cy="205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 descr="DSCN08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62121"/>
            <a:ext cx="2754639" cy="1946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049036" y="2237889"/>
            <a:ext cx="2825452" cy="2279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04692" y="2348463"/>
            <a:ext cx="2916243" cy="2166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9513" y="2237889"/>
            <a:ext cx="2739862" cy="227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064" name="กล่องข้อความ 8"/>
          <p:cNvSpPr txBox="1">
            <a:spLocks noChangeArrowheads="1"/>
          </p:cNvSpPr>
          <p:nvPr/>
        </p:nvSpPr>
        <p:spPr bwMode="auto">
          <a:xfrm>
            <a:off x="2933700" y="404813"/>
            <a:ext cx="3092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h-TH" sz="3600" b="1">
                <a:solidFill>
                  <a:srgbClr val="000099"/>
                </a:solidFill>
              </a:rPr>
              <a:t>สถานที่เลี้ยงแบบต่าง 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368425" y="333375"/>
            <a:ext cx="5759450" cy="99695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สถานที่และ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โรงเรือนเลี้ยงจิ้งหรีด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106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47107" name="TextBox 7"/>
          <p:cNvSpPr txBox="1">
            <a:spLocks noChangeArrowheads="1"/>
          </p:cNvSpPr>
          <p:nvPr/>
        </p:nvSpPr>
        <p:spPr bwMode="auto">
          <a:xfrm>
            <a:off x="468313" y="1330325"/>
            <a:ext cx="352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th-TH" sz="3200" b="1">
                <a:latin typeface="TH SarabunPSK" pitchFamily="34" charset="-34"/>
                <a:cs typeface="TH SarabunPSK" pitchFamily="34" charset="-34"/>
              </a:rPr>
              <a:t> ทำร่องน้ำรอบโรงเรือน</a:t>
            </a:r>
          </a:p>
        </p:txBody>
      </p:sp>
      <p:pic>
        <p:nvPicPr>
          <p:cNvPr id="1026" name="Picture 2" descr="D:\งานต้น\วิธีการเลี้ยงจิ้งหรีด\รูปจิ้งหรีด\รูปลักษณะบ่อ\DSCN9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0" y="2132856"/>
            <a:ext cx="4608512" cy="34563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D:\งานต้น\วิธีการเลี้ยงจิ้งหรีด\รูปจิ้งหรีด\รูปลักษณะบ่อ\DSCN9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5232" y="2168224"/>
            <a:ext cx="4588768" cy="3441576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1763713" y="5589588"/>
            <a:ext cx="0" cy="3603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16013" y="5373688"/>
            <a:ext cx="503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388" y="4652963"/>
            <a:ext cx="1395412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กว้าง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15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ซม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.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5150" y="5876925"/>
            <a:ext cx="119380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ลึก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15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ซม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.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71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8" y="1135063"/>
            <a:ext cx="813276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835150" y="230188"/>
            <a:ext cx="5600700" cy="1000125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ประโยชน์ของการเลี้ยงจิ้งหรีด</a:t>
            </a:r>
            <a:endParaRPr lang="th-TH" sz="40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3419475" y="1557338"/>
            <a:ext cx="5467350" cy="4570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เพื่อใช้เป็นอาหารมนุษย์โดยตรง</a:t>
            </a:r>
            <a:b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เพื่อเป็นอาชีพเสริมรายได้ให้ครอบครัว</a:t>
            </a:r>
            <a:b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เพื่อเป็น</a:t>
            </a:r>
            <a:r>
              <a:rPr lang="th-TH" sz="2800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ทางเลือก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ใหม่ในการประกอบอาชีพ</a:t>
            </a:r>
            <a:b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เพื่อการแปรรูปในอุตสาหกรรมอาหาร</a:t>
            </a: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เพื่อเป็นอาหารสัตว์</a:t>
            </a:r>
            <a:b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เพื่อลดการใช้สารเคมี</a:t>
            </a: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เพื่อความเพลิดเพลิน</a:t>
            </a:r>
            <a:b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เพื่อใช้ในการกีฬา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th-TH" sz="2800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-</a:t>
            </a: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เพื่อการอนุรักษ์พันธุกรรม</a:t>
            </a:r>
            <a:endParaRPr lang="th-TH" sz="2800" b="1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163" y="3178175"/>
            <a:ext cx="27400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ด้านเศรษฐกิจ</a:t>
            </a:r>
          </a:p>
        </p:txBody>
      </p:sp>
      <p:sp>
        <p:nvSpPr>
          <p:cNvPr id="3" name="ลูกศรซ้าย-ขวา 2"/>
          <p:cNvSpPr/>
          <p:nvPr/>
        </p:nvSpPr>
        <p:spPr>
          <a:xfrm rot="8458106">
            <a:off x="2644775" y="2470150"/>
            <a:ext cx="1008063" cy="5032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7" name="ลูกศรซ้าย-ขวา 6"/>
          <p:cNvSpPr/>
          <p:nvPr/>
        </p:nvSpPr>
        <p:spPr>
          <a:xfrm rot="12821073">
            <a:off x="2679700" y="4365625"/>
            <a:ext cx="1008063" cy="5032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547813" y="19050"/>
            <a:ext cx="5759450" cy="709613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48131" name="TextBox 7"/>
          <p:cNvSpPr txBox="1">
            <a:spLocks noChangeArrowheads="1"/>
          </p:cNvSpPr>
          <p:nvPr/>
        </p:nvSpPr>
        <p:spPr bwMode="auto">
          <a:xfrm>
            <a:off x="2051050" y="3179763"/>
            <a:ext cx="4248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4000" b="1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1.  ภาชนะ/บ่อเลี้ยงจิ้งหรีด</a:t>
            </a:r>
            <a:endParaRPr lang="th-TH" sz="4000" b="1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8" y="692150"/>
            <a:ext cx="81327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pic>
        <p:nvPicPr>
          <p:cNvPr id="24584" name="Picture 6" descr="https://encrypted-tbn2.gstatic.com/images?q=tbn:ANd9GcTh3aKJiPFwS1QRr8BTnfY_1vi_vdrmKPziK6xZflowRGh-n0AgX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5621" y="4210033"/>
            <a:ext cx="3923456" cy="231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12556" y="890471"/>
            <a:ext cx="3267356" cy="232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19076" y="750863"/>
            <a:ext cx="3361374" cy="242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ลูกศรซ้าย-ขวา-ขึ้น 4"/>
          <p:cNvSpPr/>
          <p:nvPr/>
        </p:nvSpPr>
        <p:spPr>
          <a:xfrm flipV="1">
            <a:off x="4010025" y="1476375"/>
            <a:ext cx="1020763" cy="113188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6" name="ลูกศรขวาท้ายบาก 5"/>
          <p:cNvSpPr/>
          <p:nvPr/>
        </p:nvSpPr>
        <p:spPr>
          <a:xfrm rot="3947020">
            <a:off x="1011237" y="3578226"/>
            <a:ext cx="1336675" cy="6921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14" name="ลูกศรขวาท้ายบาก 13"/>
          <p:cNvSpPr/>
          <p:nvPr/>
        </p:nvSpPr>
        <p:spPr>
          <a:xfrm rot="7295993">
            <a:off x="6732587" y="3763963"/>
            <a:ext cx="1338263" cy="69373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รูปคุณป้าจิ้งหรีด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714375"/>
            <a:ext cx="2841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4" descr="D"/>
          <p:cNvSpPr>
            <a:spLocks noChangeArrowheads="1"/>
          </p:cNvSpPr>
          <p:nvPr/>
        </p:nvSpPr>
        <p:spPr bwMode="auto">
          <a:xfrm>
            <a:off x="3382963" y="4500563"/>
            <a:ext cx="2838450" cy="21431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0275" y="188913"/>
            <a:ext cx="2547938" cy="2071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/>
          </a:p>
        </p:txBody>
      </p:sp>
      <p:pic>
        <p:nvPicPr>
          <p:cNvPr id="50180" name="Picture 13" descr="DSCF0565"/>
          <p:cNvPicPr>
            <a:picLocks noChangeAspect="1" noChangeArrowheads="1"/>
          </p:cNvPicPr>
          <p:nvPr/>
        </p:nvPicPr>
        <p:blipFill>
          <a:blip r:embed="rId6"/>
          <a:srcRect l="6329" t="10843" r="3075"/>
          <a:stretch>
            <a:fillRect/>
          </a:stretch>
        </p:blipFill>
        <p:spPr bwMode="auto">
          <a:xfrm>
            <a:off x="500063" y="3775075"/>
            <a:ext cx="2746375" cy="23177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627438" y="3046413"/>
            <a:ext cx="2232025" cy="64611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บ่อเลี้ยงจิ้งหรีด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0182" name="รูปภาพ 7" descr="456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9988" y="3835400"/>
            <a:ext cx="27114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รูปภาพ 8" descr="243686734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1413" y="714375"/>
            <a:ext cx="2689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ลูกศรขึ้น-ลง 1"/>
          <p:cNvSpPr/>
          <p:nvPr/>
        </p:nvSpPr>
        <p:spPr>
          <a:xfrm>
            <a:off x="4643438" y="2360613"/>
            <a:ext cx="288925" cy="59213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10" name="ลูกศรขึ้น-ลง 9"/>
          <p:cNvSpPr/>
          <p:nvPr/>
        </p:nvSpPr>
        <p:spPr>
          <a:xfrm>
            <a:off x="4705350" y="3835400"/>
            <a:ext cx="288925" cy="5921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8655.jpg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3" y="568565"/>
            <a:ext cx="2558155" cy="2038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รูปภาพ 3" descr="10833701_959274470766607_807865802_n -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71" y="143484"/>
            <a:ext cx="2786050" cy="208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รูปภาพ 4" descr="275575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53" y="4293096"/>
            <a:ext cx="2558156" cy="221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รูปภาพ 6" descr="DSC028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568565"/>
            <a:ext cx="2715116" cy="2038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รูปภาพ 5" descr="15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971" y="4943484"/>
            <a:ext cx="2786050" cy="1725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รูปภาพ 7" descr="677867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397" y="2659559"/>
            <a:ext cx="2571736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Picture 60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476173" y="4045107"/>
            <a:ext cx="2219138" cy="2715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ลูกศรโค้งขวา 2"/>
          <p:cNvSpPr/>
          <p:nvPr/>
        </p:nvSpPr>
        <p:spPr>
          <a:xfrm>
            <a:off x="1692275" y="2852738"/>
            <a:ext cx="863600" cy="11525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10" name="ลูกศรโค้งซ้าย 9"/>
          <p:cNvSpPr/>
          <p:nvPr/>
        </p:nvSpPr>
        <p:spPr>
          <a:xfrm>
            <a:off x="6550025" y="2997200"/>
            <a:ext cx="935038" cy="10080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รูปภาพ 1" descr="images63465356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146050"/>
            <a:ext cx="271462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รูปภาพ 4" descr="IMG_787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4988" y="146050"/>
            <a:ext cx="2928937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รูปภาพ 5" descr="IMG_018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" y="4638675"/>
            <a:ext cx="271462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รูปภาพ 6" descr="IMG_019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6488" y="115888"/>
            <a:ext cx="28575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รูปภาพ 7" descr="32image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2379663"/>
            <a:ext cx="33845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รูปภาพ 8" descr="5893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6488" y="4638675"/>
            <a:ext cx="28575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รูปภาพ 9" descr="69838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4988" y="4638675"/>
            <a:ext cx="29289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รูปภาพ 10" descr="7165413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32363" y="2393950"/>
            <a:ext cx="30956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368425" y="333375"/>
            <a:ext cx="5759450" cy="99695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4274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439738" y="1411288"/>
            <a:ext cx="42481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2.  เทปกาว</a:t>
            </a:r>
          </a:p>
          <a:p>
            <a:r>
              <a:rPr lang="th-TH" sz="3200" b="1">
                <a:latin typeface="TH SarabunPSK" pitchFamily="34" charset="-34"/>
                <a:cs typeface="TH SarabunPSK" pitchFamily="34" charset="-34"/>
              </a:rPr>
              <a:t>      เทปกาวจะใช้ติดรอบขอบบน</a:t>
            </a:r>
            <a:br>
              <a:rPr lang="th-TH" sz="3200" b="1">
                <a:latin typeface="TH SarabunPSK" pitchFamily="34" charset="-34"/>
                <a:cs typeface="TH SarabunPSK" pitchFamily="34" charset="-34"/>
              </a:rPr>
            </a:br>
            <a:r>
              <a:rPr lang="th-TH" sz="3200" b="1">
                <a:latin typeface="TH SarabunPSK" pitchFamily="34" charset="-34"/>
                <a:cs typeface="TH SarabunPSK" pitchFamily="34" charset="-34"/>
              </a:rPr>
              <a:t>      ด้านในของบ่อเลี้ยง เพื่อป้องกัน</a:t>
            </a:r>
            <a:br>
              <a:rPr lang="th-TH" sz="3200" b="1">
                <a:latin typeface="TH SarabunPSK" pitchFamily="34" charset="-34"/>
                <a:cs typeface="TH SarabunPSK" pitchFamily="34" charset="-34"/>
              </a:rPr>
            </a:br>
            <a:r>
              <a:rPr lang="th-TH" sz="3200" b="1">
                <a:latin typeface="TH SarabunPSK" pitchFamily="34" charset="-34"/>
                <a:cs typeface="TH SarabunPSK" pitchFamily="34" charset="-34"/>
              </a:rPr>
              <a:t>      จิ้งหรีดไม่ให้ออกนอกบ่อ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1135063"/>
            <a:ext cx="813276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 descr="http://www.bsbgeneral.com/pic/prod/tape02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0138" y="1577975"/>
            <a:ext cx="3810000" cy="2638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278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2480" y="4005064"/>
            <a:ext cx="3614961" cy="256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925638" y="68263"/>
            <a:ext cx="5759450" cy="53340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298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663575"/>
            <a:ext cx="81327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5301" name="AutoShape 2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5302" name="AutoShape 4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439738" y="1177925"/>
            <a:ext cx="3987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sz="3200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3.ตาข่ายพลาสติก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ใช้ตาข่ายพลาสติกสีฟ้าขนาดกว้างกว่าบ่อเลี้ยงจิ้งหรีด  ความยาวขึ้นอยู่กับความยาวบ่อเลี้ยง ใช้ป้องกันศัตรูไม่ให้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เข้ามาทำลายจิ้งหรีด</a:t>
            </a:r>
          </a:p>
        </p:txBody>
      </p:sp>
      <p:pic>
        <p:nvPicPr>
          <p:cNvPr id="14" name="รูปภาพ 13" descr="10833715_959273890766665_143519715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4235" y="796031"/>
            <a:ext cx="2870251" cy="170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รูปภาพ 15" descr="CIMG1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727" y="4509120"/>
            <a:ext cx="2762269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รูปภาพ 17" descr="IMG_15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63017" y="4509120"/>
            <a:ext cx="2545971" cy="2075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://www.rakbankerd.com/ckfinder/userfiles/images/ANIMAL/Cement%20pond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4239" y="4509120"/>
            <a:ext cx="2870248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94236" y="2636912"/>
            <a:ext cx="2870250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ลูกศรซ้าย-ขึ้น 4"/>
          <p:cNvSpPr/>
          <p:nvPr/>
        </p:nvSpPr>
        <p:spPr>
          <a:xfrm rot="10800000">
            <a:off x="4229100" y="1370013"/>
            <a:ext cx="1468438" cy="277971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2025650" y="20638"/>
            <a:ext cx="5759450" cy="823912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322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777875"/>
            <a:ext cx="81327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6325" name="AutoShape 2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6326" name="AutoShape 4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6327" name="TextBox 11"/>
          <p:cNvSpPr txBox="1">
            <a:spLocks noChangeArrowheads="1"/>
          </p:cNvSpPr>
          <p:nvPr/>
        </p:nvSpPr>
        <p:spPr bwMode="auto">
          <a:xfrm>
            <a:off x="522288" y="852488"/>
            <a:ext cx="54292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4. ยางรัดขอบบ่อ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ใช้ในกรณีบ่อเลี้ยงเป็นบ่อซีเมนต์ นิยมใช้ยางในรถจักรยานยนต์มาตัด กว้างประมาณ 1.5 ซม.</a:t>
            </a:r>
          </a:p>
          <a:p>
            <a:pPr eaLnBrk="0" hangingPunct="0"/>
            <a:endParaRPr lang="th-TH" b="1">
              <a:latin typeface="TH SarabunPSK" pitchFamily="34" charset="-34"/>
              <a:cs typeface="TH SarabunPSK" pitchFamily="34" charset="-34"/>
            </a:endParaRPr>
          </a:p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5. วัสดุหลบซ่อน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ได้แก่ แผงไข่ชนิดที่ทำจากกระดาษ กากมะพร้าว ใบตอง เศษวัสดุจากไม้</a:t>
            </a:r>
          </a:p>
        </p:txBody>
      </p:sp>
      <p:pic>
        <p:nvPicPr>
          <p:cNvPr id="56328" name="รูปภาพ 12" descr="373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1428750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รูปภาพ 14" descr="6983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4429125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รูปภาพ 16" descr="IMG_351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4929188"/>
            <a:ext cx="178593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รูปภาพ 19" descr="IMG_017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38" y="3500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รูปภาพ 15" descr="56868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4143375"/>
            <a:ext cx="15001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รูปภาพ 18" descr="images679848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38" y="5286375"/>
            <a:ext cx="2005012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682750" y="25400"/>
            <a:ext cx="5759450" cy="804863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346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792163"/>
            <a:ext cx="813276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7349" name="AutoShape 2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7350" name="AutoShape 4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7351" name="TextBox 11"/>
          <p:cNvSpPr txBox="1">
            <a:spLocks noChangeArrowheads="1"/>
          </p:cNvSpPr>
          <p:nvPr/>
        </p:nvSpPr>
        <p:spPr bwMode="auto">
          <a:xfrm>
            <a:off x="547688" y="862013"/>
            <a:ext cx="56435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6. ที่ให้น้ำ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ใช้ขวดพลาสติกบรรจุน้ำเจาะรู จำนวน 1-2 รู นำผ้าที่ซับน้ำมาพันเป็นเกลียวลักษณะไส้ตะเกียง หรือที่ให้น้ำไก่ ถาดพลาสติก ท่อพลาสติก</a:t>
            </a:r>
          </a:p>
        </p:txBody>
      </p:sp>
      <p:sp>
        <p:nvSpPr>
          <p:cNvPr id="16" name="Rectangle 11"/>
          <p:cNvSpPr/>
          <p:nvPr/>
        </p:nvSpPr>
        <p:spPr>
          <a:xfrm>
            <a:off x="7358063" y="4786313"/>
            <a:ext cx="1392237" cy="1787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7353" name="รูปภาพ 20" descr="IMG_353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286125"/>
            <a:ext cx="2357438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รูปภาพ 22" descr="537353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0363" y="3429000"/>
            <a:ext cx="16097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รูปภาพ 23" descr="53453433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2613" y="5143500"/>
            <a:ext cx="15589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รูปภาพ 24" descr="576767867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0" y="5143500"/>
            <a:ext cx="18494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รูปภาพ 26" descr="IMG_159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25" y="3286125"/>
            <a:ext cx="2095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รูปภาพ 27" descr="413543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25" y="2754313"/>
            <a:ext cx="1462088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9" name="รูปภาพ 28" descr="2145363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625" y="5286375"/>
            <a:ext cx="183356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รูปภาพ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32588" y="862013"/>
            <a:ext cx="201612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368425" y="333375"/>
            <a:ext cx="5759450" cy="99695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370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1135063"/>
            <a:ext cx="813276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8373" name="AutoShape 2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8374" name="AutoShape 4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58375" name="TextBox 11"/>
          <p:cNvSpPr txBox="1">
            <a:spLocks noChangeArrowheads="1"/>
          </p:cNvSpPr>
          <p:nvPr/>
        </p:nvSpPr>
        <p:spPr bwMode="auto">
          <a:xfrm>
            <a:off x="571500" y="1357313"/>
            <a:ext cx="56435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7. ที่ให้อาหาร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เช่น ถาดพลาสติกขนาดต่าง ๆ จานผิวหยาบ 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กระดาษแข็ง ถาดไม้ ฯลฯ</a:t>
            </a:r>
          </a:p>
        </p:txBody>
      </p:sp>
      <p:pic>
        <p:nvPicPr>
          <p:cNvPr id="58376" name="รูปภาพ 34" descr="20151112_1053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4572000"/>
            <a:ext cx="261937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รูปภาพ 35" descr="413412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135731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รูปภาพ 36" descr="833154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5150" y="265271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รูปภาพ 40" descr="images+9744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50" y="3500438"/>
            <a:ext cx="27146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รูปภาพ 42" descr="images9989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3143250"/>
            <a:ext cx="21907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รูปภาพ 3" descr="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500063"/>
            <a:ext cx="2627312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รูปภาพ 4" descr="8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428875"/>
            <a:ext cx="25019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รูปภาพ 5" descr="34343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2428875"/>
            <a:ext cx="24955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รูปภาพ 6" descr="566362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88" y="2500313"/>
            <a:ext cx="241300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รูปภาพ 8" descr="145527475513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4572000"/>
            <a:ext cx="464343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รูปภาพ 9" descr="images4554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0" y="357188"/>
            <a:ext cx="241300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3332163" y="28575"/>
            <a:ext cx="2428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6000" b="1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จิ้งหรีด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6788" y="2336800"/>
            <a:ext cx="21177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ลูกศรลง 6"/>
          <p:cNvSpPr/>
          <p:nvPr/>
        </p:nvSpPr>
        <p:spPr>
          <a:xfrm rot="7901498">
            <a:off x="2865437" y="1397001"/>
            <a:ext cx="411163" cy="741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682625" y="722313"/>
            <a:ext cx="2428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6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โตไว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180975" y="2747963"/>
            <a:ext cx="242887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ต้นทุนการเลี้ยงต่ำ</a:t>
            </a: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3365500" y="5392738"/>
            <a:ext cx="2428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600" b="1">
                <a:solidFill>
                  <a:srgbClr val="00CC00"/>
                </a:solidFill>
                <a:latin typeface="TH SarabunPSK" pitchFamily="34" charset="-34"/>
                <a:cs typeface="TH SarabunPSK" pitchFamily="34" charset="-34"/>
              </a:rPr>
              <a:t>ใช้แรงงานน้อย</a:t>
            </a:r>
          </a:p>
        </p:txBody>
      </p:sp>
      <p:sp>
        <p:nvSpPr>
          <p:cNvPr id="18439" name="TextBox 3"/>
          <p:cNvSpPr txBox="1">
            <a:spLocks noChangeArrowheads="1"/>
          </p:cNvSpPr>
          <p:nvPr/>
        </p:nvSpPr>
        <p:spPr bwMode="auto">
          <a:xfrm>
            <a:off x="585788" y="5030788"/>
            <a:ext cx="2428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600" b="1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เป็นแหล่งโปรตีน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6084888" y="5030788"/>
            <a:ext cx="24288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มีไฟเบอร์สูง</a:t>
            </a:r>
          </a:p>
        </p:txBody>
      </p:sp>
      <p:sp>
        <p:nvSpPr>
          <p:cNvPr id="15" name="TextBox 3"/>
          <p:cNvSpPr txBox="1"/>
          <p:nvPr/>
        </p:nvSpPr>
        <p:spPr>
          <a:xfrm>
            <a:off x="6659563" y="2679700"/>
            <a:ext cx="24034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chemeClr val="accent3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พื้นที่แห้งแล้งก็เลี้ยงจิ้งหรีดได้ใช้น้ำน้อย</a:t>
            </a:r>
          </a:p>
        </p:txBody>
      </p:sp>
      <p:sp>
        <p:nvSpPr>
          <p:cNvPr id="18442" name="TextBox 3"/>
          <p:cNvSpPr txBox="1">
            <a:spLocks noChangeArrowheads="1"/>
          </p:cNvSpPr>
          <p:nvPr/>
        </p:nvSpPr>
        <p:spPr bwMode="auto">
          <a:xfrm>
            <a:off x="6494463" y="873125"/>
            <a:ext cx="2568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200" b="1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แปรรูปได้หลากหลาย</a:t>
            </a:r>
          </a:p>
        </p:txBody>
      </p:sp>
      <p:sp>
        <p:nvSpPr>
          <p:cNvPr id="19" name="ลูกศรลง 18"/>
          <p:cNvSpPr/>
          <p:nvPr/>
        </p:nvSpPr>
        <p:spPr>
          <a:xfrm rot="13495168">
            <a:off x="6062663" y="1401763"/>
            <a:ext cx="377825" cy="684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20" name="ลูกศรลง 19"/>
          <p:cNvSpPr/>
          <p:nvPr/>
        </p:nvSpPr>
        <p:spPr>
          <a:xfrm rot="16200000">
            <a:off x="6010275" y="2816225"/>
            <a:ext cx="377825" cy="644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21" name="ลูกศรลง 20"/>
          <p:cNvSpPr/>
          <p:nvPr/>
        </p:nvSpPr>
        <p:spPr>
          <a:xfrm rot="18476575">
            <a:off x="6058694" y="4342606"/>
            <a:ext cx="376238" cy="644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22" name="ลูกศรลง 21"/>
          <p:cNvSpPr/>
          <p:nvPr/>
        </p:nvSpPr>
        <p:spPr>
          <a:xfrm rot="2682471">
            <a:off x="2841625" y="4425950"/>
            <a:ext cx="377825" cy="644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23" name="ลูกศรลง 22"/>
          <p:cNvSpPr/>
          <p:nvPr/>
        </p:nvSpPr>
        <p:spPr>
          <a:xfrm rot="5400000">
            <a:off x="2743200" y="2816225"/>
            <a:ext cx="377825" cy="644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  <p:sp>
        <p:nvSpPr>
          <p:cNvPr id="24" name="ลูกศรลง 23"/>
          <p:cNvSpPr/>
          <p:nvPr/>
        </p:nvSpPr>
        <p:spPr>
          <a:xfrm>
            <a:off x="4403725" y="4513263"/>
            <a:ext cx="377825" cy="646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368425" y="333375"/>
            <a:ext cx="5759450" cy="99695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418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1135063"/>
            <a:ext cx="813276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0421" name="AutoShape 2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0422" name="AutoShape 4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0423" name="TextBox 11"/>
          <p:cNvSpPr txBox="1">
            <a:spLocks noChangeArrowheads="1"/>
          </p:cNvSpPr>
          <p:nvPr/>
        </p:nvSpPr>
        <p:spPr bwMode="auto">
          <a:xfrm>
            <a:off x="571500" y="1357313"/>
            <a:ext cx="56435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8. วัสดุรองพื้นบ่อจิ้งหรีด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นิยมใช้แกลบดิบเพื่อใช้รองก้นบ่อ  ปูเกลี่ยให้เรียบในบ่อหนาประมาณ 3-5 ซม.</a:t>
            </a:r>
          </a:p>
        </p:txBody>
      </p:sp>
      <p:pic>
        <p:nvPicPr>
          <p:cNvPr id="60424" name="รูปภาพ 17" descr="3656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428875"/>
            <a:ext cx="2333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รูปภาพ 21" descr="564537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1571625"/>
            <a:ext cx="20288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6" name="TextBox 25"/>
          <p:cNvSpPr txBox="1">
            <a:spLocks noChangeArrowheads="1"/>
          </p:cNvSpPr>
          <p:nvPr/>
        </p:nvSpPr>
        <p:spPr bwMode="auto">
          <a:xfrm>
            <a:off x="3143250" y="4071938"/>
            <a:ext cx="56435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9. ภาชนะวางไข่จิ้งหรีด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นิยมใช้ขันพลาสติก แกลลอนน้ำมันเครื่องขนาดใหญ่ กล่องโฟม ถาดพลาสติก</a:t>
            </a:r>
          </a:p>
        </p:txBody>
      </p:sp>
      <p:pic>
        <p:nvPicPr>
          <p:cNvPr id="60427" name="รูปภาพ 29" descr="46653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3214688"/>
            <a:ext cx="1714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รูปภาพ 30" descr="244403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0" y="5429250"/>
            <a:ext cx="1681163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รูปภาพ 31" descr="20151120_15482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13" y="5072063"/>
            <a:ext cx="2085975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0" name="รูปภาพ 32" descr="345674678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4572000"/>
            <a:ext cx="14763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1" name="รูปภาพ 33" descr="images66334653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63" y="3143250"/>
            <a:ext cx="1752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2" name="รูปภาพ 34" descr="images365463463456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85938" y="5429250"/>
            <a:ext cx="16208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368425" y="333375"/>
            <a:ext cx="5759450" cy="99695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วัสดุอุปกรณ์การเลี้ยง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442" name="TextBox 6"/>
          <p:cNvSpPr txBox="1">
            <a:spLocks noChangeArrowheads="1"/>
          </p:cNvSpPr>
          <p:nvPr/>
        </p:nvSpPr>
        <p:spPr bwMode="auto">
          <a:xfrm>
            <a:off x="1089025" y="1054100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h-TH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1135063"/>
            <a:ext cx="8132762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AutoShape 4" descr="data:image/jpeg;base64,/9j/4AAQSkZJRgABAQAAAQABAAD/2wCEAAkGBxITEhUUExQVFRQXFhgUGRcYFxgcFxoXGBcYFxcYFxgYHCggGBwlHBcVITEiJSkrLi4uFx8zODMsNygtLisBCgoKDg0OGhAQGiwkHyQsLCwsLCwsLCwsLCwsLCwsLCwsLCwsLCwsLCwsLCwsLCwsLCwsLCwsLCwsLCwsLCwsLP/AABEIAL0BCwMBIgACEQEDEQH/xAAcAAACAwEBAQEAAAAAAAAAAAAFBgMEBwIBAAj/xABSEAABAgQDBAUGCQgGCQUBAAABAhEAAwQhBRIxBkFRYRMicYGRBzKhscHTFBYjQlKU0eHwFSRiY3KCk7NTc3SEkvEXMzRDg6Ky0tREVGTC4iX/xAAYAQADAQEAAAAAAAAAAAAAAAABAgMABP/EACQRAAICAgICAwADAQAAAAAAAAABAhEDIRIxBEETMlEiQuFx/9oADAMBAAIRAxEAPwBm8ou3dXQ1aZMhEgoMhM0mYlZOZS5iWGWYm3UG6FkeVrEfoUf8Od76IvLktsQl/wBll/zp8ZqZh3qMK7GSRp/+lvEN6aP+HN9/HB8sFf8ARo/4U330Zd0hPZHyZkbYaRq6fKxiBQVZaTcAOim3JP8AX8Hisvyx4gCR0dJY/wBFO99CNTsQApRSALMl7mKE3zi4798IpMZxRpA8sWIf0dJ/Cm++ghJ8qGIGT0xTSZcxSwlTSbAXbp+YjJDwB7uEE8MxlMpHRrkpmDOV9YnUhI00+bDWxaNAX5YasB8tP/Amf+REX+mar3Jpv4Mz/wAiFQbUy06Ukgfjsjv45r3SJCeHVf2tGtmoZ/8ATJWnRFMT/VTPZPj0eVzE90mmb+pn++hU+OlSBZEkHlL++IjtpWnSYE8hLl+1LxrYKHZHlTxYtlp6c9kif76LlJ5RcVUplyJKU7z8GqDbs6aM9+ONaf8AfEfuSv8AsiGZtPVq86cq/wCyPUI1s1D9iXlVxCVNXLyUpylnMqaH7untEuGeVarmKyzfgqHBykSZpGb5oUTUDKCdTu5xl655UolRKibkmPCph+O6DbCkfoDCtoKubLzGdSA5lILSJhDgpuD8JHVZTvAzE9r8QQT0XwWaAHfoJqXYOcv5x1rXeM92T2qUhAp5x/N8xVbUKLO6nBykgH7o0CcmZdsqkGUBlf5hl2UWZkltdSdH1iUpSRktg+p8ouIIHm0pJbK0qYxB3v8ACPTEI8p1e7EUgtf5Ga4PAgz/AEwFpJQmq6oVoEnMEsVMTkQM1gAdd2sU6rDViYoTE5TuABKgOD/PT6YT5JFeERhneVKvBICaXk8qax5j5eIJnlYxAaIpH4GVOf8AnQpLlZbWI3B3HYCd8VKoO6r8H3jt5RVTbFcEhwT5YcRdjLpAf6qb76Oj5X8RBYy6Qf8ADne+hDnagK13HdHs4CwU7tf7Ya2LSH1XlexAaIpP4U330RL8sWIj/d0f8Ob76EBdnOojjMDBtgaRoo8r+IZXyUn8Ob7+OJflkxA6y6Qf8Od76M/JGRt5vEEogEvGsFI00+VzEPoUn8Kb7+OleVrERfo6Qj+rm+/jOUO7O8W+lYAcLwG2Moo1mft3WhMpaTTKRMGvQTLHgfzjg57jEVTt/iCJmRQpWds3QzfH/X6QnYNO6SmmyvnoHSpvo3nAcmK/8RiXFKhJkU00nzkmUs/pAn7olzkPxiMNT5Sq9KZhakdAJboZt2/49rRsIj82YkXlLVvKSlXbkUR3Wj9KRXHJtE5xowPy8KbEJe780R/OnxnCbh7GNJ8uo/8A6Esf/FR/OnxnvQJIGtuEFgSKqkco+SeN4simbRR79I5VKV9FJ7IFjUGaWmaWhYBuVDkA0BqwnMfbwg1hPmpBOUaEE6AliYEYvKOcdg9picfsVl9SmZkfZ45UoaRyEg7z4xQidqSNdDHgLH2xyB3x2kmMY76ThHClgx8qWeEcZSILMSos8ey1RzLGr8I6lKBDaGAGifM2nhHyVHf4RylPPviRwdb+iNYT2W5b8eEM2ze2E2m+TvMk6KRmZrHQ7iYXJCfoh2vctE0s/NAToXIftLmFYTSMNqEqly575XSkBIuEs5KZfgOsb6w2UlFSz0L+EEOBmQQWKE7+jI0DkdsZZhlDP6ATETEoQrVJRe4OpP4uIL0dPWLljJUukkBQAQlgmz9YjTLx3ROq2atn20ODZFK6OYJ0t/OykHkFJ4/pC0LM1NyQXt3/AP6HOGmowOpJUPhKlNdPBTgbybHXWKMvZCep2m9bd5pSWFy6SS7uDCKS9scVJofRv2fU0Rr0vf1iCmJ4LPkKyzsyVDkk6P5qhZXbAiZLI+cpzFkxGjxSWbdwO6I5IBNjv/zc7o8UTvLWvp6IhXU8H9UUUWybaWi0hV1Dk47ogULtHlKolTNuMeT1kF+7xjUay5JmBL8WiUF9DA1E46cYnLp0gNB5B7AqzopyFHzXZQ4pVYv4wQqJZNLNR/RT28Q3s9MK0halEQ1IUTKnbwuVLnc8wIHi6hEpd2UWygia8mYneJau8BJ+0x+nY/LVPM85/wCjmJ/5FfdH6limNdiZH0YZ5b0PiCLt+ay9z/72fGedArcoeDRoPlxB/KEtm/2WXr/Wz4z8qWPok9pjPs0eiMpXvDjkYhKy+jROqerQgi2oYjvaOU1KU8X4kEeyAhqLdAHDc98R4gkKUMzWGp136Xi5RKKk6O519j9rRTxOnBIcEFrEHeDE/Y76Kq0JAASE6b0g+mIyC2iCODNEq5TDzj2Wji4HnAjmDDoQrrBGoIHLSODyPdpFsZjcgtwDR4tSXYg35N6TDWCivNJPERCEK/zi6inGo9Bt6Y5Ukk2PotBsFEEpR05R6hYHbxjvoynWJZVECAQq/B4FhPESiewcDE0tGbkOO8xzLorlyQBzHrgthGDSZquvNRKSm5UqYhOY7gjNqYDaDQPpUliAQA7O4gzLp0pSplpLoIPW1JSdzxPguDUilTUzVL6kzKnKFF0gEv1JauEGp+z9EiUtaEVKmQovkmNYEuSqQABzJEI9jJ0CqXEB8GQgzACmzZy7Eo3aWAO+LuE4wjoloWsOQpgQDc5QSljc2HiqKiUSJchAMqYcwC8xlsVAnVKjbLbW7vFamXJmNKRLWVKUALy3KvNABCS2sNSoW9heTi8sAZ5r3JyhTM51A42g7R7W0oSgdIwCS7hRGZTOAQHYu784lk4GmSlEv4CpSyyQVdGVKVqTac/gGiNdLMp6pP5soZ5bhByEEg9YhlkACwblEHCIbslrNo8OmAhaxOBUXSZKgoXVcKve404Rn2OSadKz0MwqSS4CkLCh/iSHjYqLEapKFqTTy0gDfMSlTccuV27Ioz8QrFgqRIlkhKgAZyiD1XGqAGe2o01ikaXRJSoxjI4CrEJDC2+979pgegG/bB3F6xUyasqABKr5dH0Lf5wEmqbtjtSqKRK3J2fUjhYfe49BEe1KdR+NYipT10k8ftEWavfEpdlV0VJdmi5KD3NhwilLvFiUL639EaS0CLonSltC0MezVUFZwp36KYnvZwBxuQewQtiaNCO7jBXAqky5mYjiw4lmYvuYnwESkrKplWetkqu/VUH7mPqMfrCPyWsAJXYOxbvBj9aQ8BJmLeWKkz16eVLK/m1EZ3UUKkc41vyipBry/wD7WT/NqYVJ1Mk8I0gJiLn/AA0eKI0N4YsRwPNdDBXoPKF0yVPlylxu3+iEHQSw5XVOjAu3f9rRBiiwrKSkb7bhc6ARYoKYpCgrMDYGzX3i/P1RUxVJdIF2Hrif9iv9Sj0QNgD4n1RTU97m1vwIupSoXu26x7IqVSCCe2LxohIiFYvl4RPLr1m5ZQH4tFPub8c4nlI4Q1JicmWFVaFfMbsAf0RIJ0v5pUO0PeKRyuCH9Ee9HcHxEZQTDzYQXLGUdcKPARepaI5Qohwzhrt2teA8mXlUeBDx5JJcsSOYLe2FcN1Y6yJKxwwTADUrBSkAOE5iWN+3cI2zAtlqenQEplIzBnUUpJPMln1jCcGx6pkyhknqSHCgCEkNxLgmN02Eqps2jlrnKKpqjmUSAN7pAYaEEXicsbW2b5E+gFsLJArcSVu6fKw0Fi8NOPl6Wp/qJvh0aoWPJinr4g9yKkgv2GGraZhR1H9nm/y1QtGbMp2rwwKwrDpwHWEpKFH9Epf1j0mFnZiT8shTOQtJYbrg6dxh9qsQR+SJMkjrCnQsE77KIyga6HwhM2XYTmKXS7vodefIi0N0g9s2TZWoM/PUTAXUyQ4GUDK/V3sc3oiptbMSZ0gbwo7r9cbj+6T3w1y0AABIAFvAMLQh7WzSnEJI0Ckg9p6+/k4ELk+oIbYcUpa0JyJylGqiwtwN7gjjC1tYZaabpEMhJDFIsok5jlYbnc8Lwy4ClYJSSMqhvuH7DEG0eBy1S5hP0VdUAJClMwfx3RsW6IyWj8/YhMY9nW7b7hFWvl5VqG4KUPAs8EsZpiDlOtwH1s49Y9EeYrhCkJzuCzZgxcOPTHTkmkzY46AiPODcR64IVKbGKUsMQ/EeuCdRoe+EkysQTIES5C7RLR0RURuzWBgsvCglusVbiQwA8YLyJCcG+gclAty3x2iYRreOEoKbjThEkpJVfQctYVlV0e1HmK5A+ox+s4/JM+T1VHSxtruMfraDEWZkvlORONf8kgq/NZLsHb5WoZ4TZ5qkljJIJ5GNG2wqcuIFF3XTSGNmGWdUFi/dASol5i/0nDBuY1FxpEMmRqTSJ8hNmyqlYACFh72Gtrbrb4pIoKnMWTMcC+jt9kaLhEpSF5lJUAFIBBFmYuz9oMR4fSMplnrhwoMHNnYNZKRa5uSSGhPk/RuQgpQtl9I+Z/nauXc9rx3LwqomECUHKQxugb7MFEOTyg5tRLR0xCQGCQ543u/NwYv7C1akzZjM5Rvf5qntwMbkdCd47ANJsHXTH/1YDPcixckCydXvbcYtT/JNXKVddPe/nqsHYP8AJiNLp6jLmZndKnAJ6rPYcWB7lRFMxJS0FSVAZSoEEG5QyD4n1wymybM8R5Kl2QuZKSVEssCYXI1D5gPQYuSvI2ogPVJu/wAw92+HFOKTFzhJXlYhUwEWIKSlI5XzpMEJeLlJylLOpXFgD5rPG+SSNSM/keRtILqqgeQT6bmPqvyXyEZQKu6iAAoB7u1nD6CH1GJInJJcssME5QCk775rsXHdC9tGlJm0QmOpJnKCmCdFy15SL7iIyyyBURL2j2Jl01OqemoE1liWABxOh4K5cjFjBfJ3KqJKFmpZa0hZSEks56vbugxtpSIRRTSkl1zJagGFgS5802iXyfqSmnlTStnTkIypJ6iiHd9LA6fOg/JKrDomp/JIjKM1UotoyAAXu1y4e3iY0TCKUSpYSkjKkBPCyd7PygDNxJMw5AopYvezhkm3Jg3fA1desT5cvMShSJyyH+jkyAf4lQHOT7FVHPk5qMorlm5+Ek66sC/rEHNrcZQmjqQLvJUkdq0lIfxjN9kVEqmutYBmTbJCXJKpaib9p8IL7SAfBJwGdmzB24htIL1KgtqxRTXq6EnOSmVKly0AhLDOWIuLMBN8RH2AqAUklIIKmOhHWyj1tHOJUyk08tIAZazOcC7dGlMsHvCz3R5s/wCewu6knSwcln5M0VfQV2bYvHEoSwObKGsxUSMoPrPhCpi6ptTUS1hJyy1KDlr+aw8QqJaNRCnIDAsLlyScyd24Ec4YJADksCfnB3Ytw745ZNvQU66RPhzuWGbLcsLjs4xHVJJRmWTdRYZMpAs3VcvZ784uyZhG5n/GjWgRV16ytWYgJCiMtmLqAH72+KxaonQlbZ4PIUhc5yJksZsqhZTkq0Gm++kZ1U1q1JKXZJOXLyv6o1bbmsR8FnHKxKQl9bqICRbmDGU1CHQlQsStfqSW9Jiq2Fa6HHA/JmifIlTjPKekSlRAQ7FW53hQqaVlFLmylJ8LRsmyNSBR06WIaUgu44PGV4snLOmgC3TTR3Zy3oaA2NE1HC/JrQmXLUvpVuhKiDMUA6gLgJbjxhM222bTTqT0JV0K0i2Yq6w1ubxquzlW8tAO5CO/qCLVVQypoSlaBqCLcLv2QjMpU9n58GDzSkqSlwkF/wDLfA9MtW6N5qcLlddgkOXZrBlXDbngDI2NkzCuYNxcZRZyNA+53hVN+x7izIp8tWQk7wfUXeP1rGLY5smgSJ68rDolrADeeEKJP44RtMXxStE8lXoyPyqD89zO35tJS7WvMqte54jwCaTMNhkT5pCusVhnJ++Ce38vPWLQGzGlklLhw/SVQ0d97QKpJkt1gqSVpstINkWdsoFzzMSyLZCQcKU9ZQIUQX/StdwxfUJgUulAm2JDs9wAwzjt1iKbXgSvPbpApABZnSUgNwAzJ37+UfYXUoWElRcpdN1ZbhybjdfW8Sa2NjA+NUYTMAAt1i4L2ASQ53fdEOBVCUzCCchUlQB1HUSZinfkk+MEtqlDNLCCkPmSog2vlF3gXhKCVMhIUrKvUMwIAUb6sCe2Mls64/QasVxXoymYmUqYWv1gkfN1fXzQ0LcnbKoziXKp053JAK1dpvYWhqRLUuWQQHBKSLMOF+yAWFYBM+FSZySgykLJV1g5DEMBv1johwS2csnJvRTm4tiPSpmfBpbpSpLDMbLKSp8qydUpMcU21mJTVEIlSsyCHtNsblJuvi8P06UhlZRru01gLgGFqkz561hOSYEBIBBLpKnfhrx3Q1wvoH8qFqVjOJS0BpKQEvc5rjU8uMVl4nX1YlTMkpkLK0umbqnOhjltvMaBiFFnTlSARfeB64qbO4GuVTJlzA5SpanSxsqYpQD9ihGXBM0uVWjPsfq6wyimcEZCx6oVru84vHuBVFWJKOjEsoBLFSJpOpBJygjV4advqTLSktoU3tx++KeyAHwOWOqOssO7fPUb+MUjCLeloSUmo7YPqMer5ICldCEj9V6HUxidFbXzctQBKSyVZWkzGZTPohvmjfHu0tPLmJZVRKQR9JVvAQw7HLTMpxJQtMwy0gLULIu7EPrBcEu0BTT9ibs/V1cvpZksIIStZVmSNVZSrUi1oKVOI1M6kmqWRkUnKWSkXZ2tcaHwMUsCWkoqJZVlJmqG/Q29kE6SmSiTMlrXnz5spZkpdOWyb3Zr8uZgfHKStIaWWMZU2CFV6loMpeXqSkKQNVXCNTo29ucR7OkCdL5sXa7Fgz24wanYpTCSmUtUtK0py53DkBOUbuw90B6GSgzJapczOlKg5CSnQ6XN9NYSWNx2ykMsZaRoGHUIQZhSrKkFh0hDk+a6QGscrtug1h0ltVgjNubRtbnjFObjtLTJT0qB8p1h1XGYFSSkndZIMVlbSSVKdKbMwADeoRN+PKW0B5ox0xmmYipLeY30ipN+D39UUNo0y5yQlYa4JLOX62UDeWJB74BJxaUguQpne6yW5Dq2HKJKbaWmmq6ITPlFqJBcWLXdmADcYzwZEtoyzY29MRMfROSFyVqcZSSXLEJZVrd/fCnMfKkbs6j3kB40DaGTK6VaVz0rCUK+UAGXOv5u9gAof4TCDNcBKXBZarjThblaDBOijauh/wAAq6gyZaUoCkIQhi4BtYgXu287tIVMQLzJlmzTFljr5x9MPuD1KRJkGxKZSUsSzluILpaEKa/Sr/bUOIcndAlCUVbNCcZOkabs7i4yIF1FKAksD2P6oaKbEEpJUpksGDu5GpbmMojPZUyZLVJypDZUPrffdt0Mq8VlzT0YAQo3CFukKN3yKPbpE4s01vQaFQlUrqDMHKczBTjN4+iIcOnEifkQAolmfcQbl9NYBnPKQlCgpJK+Y3vY77MYM4BUODfrE30uwGvHWCuxX0V9qKOWaGbbSROOhurIovDzCbtVRgUtSUrWn5CcSAeqXlq3HQWhyi2P2AzjbaVmr1Wf81kXtb5Wp4wE+DsFMgA5SkkAObjgIeMQwozq6axAy01PqH1m1cWvi2lvPL8QB7YnOEnLQjRmgpM6UJUCnIoTA4YCwdu23gIIGlO4JbTkR2AXhsrcJCVsCCTo7A+iJKWnSCN6tLuzvz9kRqV0ykUZ3tVRqCEKLMV5TbkT/wDWPNlUgz5YJZ0q045X9kM/lEnjoJaWAKZ6S/LJMFh2kQsbKjLUSXZlE33jqq0gJbLx1AdpVCQ+m8nhzvHUukbzXb2RQxnGZgKhKKABa9yO6FTEcfmJ8+epLaMUjxyp9cdcfEk1baRxvyknSTY+rokZXUVBN+7gQ8DJ1fJlDRbDV8unhGez9qEb5qz+8o+g2ijM2oSdEqUeZi0PHhH7OxJZsknpUP8AM2ykoDAI5ZpqR7IDV21ctRdc7LyTNUoeAhFr8XM22RKU6tv8dYrJp0ZQQzm9yzchFIqMfqhWpP7MN43jSZqFJSsq7iQb71HSKuG188SglExKUglgACpyXLndA4Bgq40OhEQI01A5P6YFvkPx/jQUnfKEKmKzLGpJHqi4nEylLBaRycfaIX1KT9KOkVAHPleKc0hXCwxRVoRmeaE5i+oLmIarHJoy5JgU7/MZvtgOlsx7dHcRPMmDI2ti3I7mibm+g/Eu3svJqlzgekU4tYJGsF8PxKXLk5XBWGNyzfswt0s3LvOviYnmlKyCSPshtSWwVxeg5UY5UrWSD1XJCSygkHcDEiMTn/RS/wCyT6oBCSnizdkd5VfS/HhDR0Skk9sP/lCcPoD93/uMVKnE57jMuWU6EBN78AdYFplcVEvzb0OInoESkTpal3SFpzB3dL3eDLo0Iq/8Lq5RTLOY5usFAkMAGYBvxvgTUjzLdZ1Et5u7T0w67Z19N8ACEyUiYpRAWBohC9RfUpYfvQgSkjq9Z31F2Ec7pxOiN8hnpcQKQBlFgA+89sUpanXzzOSYroLaHxeLNKl1q5EwPIf8UN46SlJj5hOLoLJUpJATlZQCdNAFk62ghXUQmtkWvKoeaZeZIPIv6BCHTYnlsJaHHzmv3vDThe0ctKRnlqKx84M3ZlG6Gy4LVxRPHm4umwjJQqXkkzVLWUhWVSi4KWOm9xFvDaTKxSpdi3FwQBpqDbsjmbWy56QUMRfVO/1ps3hHqsQysLt5pFm1G5o45RcezpUlJWiXaqasU89lOOhmguD/AEahbneNDjJ8bndJTzy5PyC97ENLNgyW7jGsRTF7FYBNUEV0599PTX7JlXE0/Ej80jVvNcv4xRrKoorJxyBQ+DU9yoBvlKuzG5eBh2wUHCZKRzff3C8U+KctoSWWEdMvYriuUAkFakuNAkdp1MLlXj8026qRwZ3injWJKqF5ldRWjoUUn13har5WUOqfN1bzknX92OiOGKVtWzllmcnphLGqyYuWylqWAoEIdku+4d8VDN6PLntl8A6fvgRUUyk3MxZ3sSCLb7ARzMUVS1Zrve+pAA1jlzUsiaR24FeNpv8AQjU4/KTqsW3CBNdj6pycqZYCT85QHtF4FlCRZgHiSYsWbQR1ynJ9HLHHBHyqEZc3oA+yIBJTpl8XMWlTk5eqVhXc3hFdM5f0ge774Og3Z4Ubww9ccqKuJ8T9sdKUs7x4ffEkiWtRbMh+DH1wrdLoKTKoleMeKTxAHbBJNCp7qDcgYrVGHpBJdSu8N6on8i/CnB/oOVKSbpYCISpi0dqsSPCIZvnPGvYaPjchosKp9H1A3R8KL52YM7sNY76VQ1Djl9kFJMDs8MkMLP7I+EuOzMHBQ7vsjoTEcfQfshtC7Of3Y8zAav4xKJiDy7lRKnId6j2JPtEHXQuyoSk6lfjb1RIadsrFr74shIdkoL8SQPRFaaVKUEuHF+XYIV9DRuwli04qkAEgtbxb7IGJpSC5YHhHdVJWEsdIrorVfODjjv8ARCwSrYZXei4mnU/nFjug7QSCSs6jM3ioiAEqtQSGsbawx4K6s72vfVrORE/IrSRbDe7K8jEUp1kpV3wSpsclj/0w8X9cAJcoaBST3xdkUSj9HxEdyo4Wl7GiixiXMYLVkGuXIwBYi6rve/dB+n+DEFPSHMU2YEg6ecQSH5MISabDVn5yANdT7INYdLlygbla+CWb1+kxLLhjLdjY8rjqi3jLdBP3DoZhtYHqKHrjYIx3aEmZTTFEqS8pZAVlCQAgukFDhyb79942KOSCOtma7dTymuUHIBppBLFgWm1NjCtUVwQH0ho27wsT65TzJiGpZHmM5ebU6kjluhTq9l5VwHUeKiSY6Y5eKo5cmJSlbAtbjw+bc7gLwDNdNXMSSSMqgQ99DwME62jMuzMOVoFSJJJ5PqYa3JmUYxDuI4qta8rMnfz118BHqVdUi5118G9EQrQshzLKhoFpHHjFmiI1dn0txBIfxEcvkqKao6/GbcWA8wjhUyCKRT6FSu4K+yJUy6T6Uw8glf8A2x18kcj7Ayn1j4JhikypWqJExb7ykgd5URE6FTR5khEsC2ZRdv8ACS/jA5INi/IoJitAw8I7dEtQD5lOH4CCtRSKP+tmKV+inqp9Fz3wIrJaUpZICQNwjMEWWlT+cVamc4iCXMs++IZsx45WjpK5p1LVbTeo7om+Ape5J9EE8KCVSyk2ub/jtEdTMPWNUntH3R0RgqIym7opJQwYN6/XHQcbvCJFSrxzfdDcReRzZtS8e5uZiQh+2OOiMGgWc533+IjtM48I9yR3Lplq0STGoFncghRfleBFXMPSOkcu6DyaLowVqLcuftgJLndYm1zE8iotjOZ05RFy72jqmoCA6yw3BvbFuat0h0ggEE8xHdJUBQCVWIt3RsVPsE7IBToG70wz7KpCsw7x6YCqpju6wgvseGfhp42ifkpKmUwN7ASJeUDzdOESonkcPBvVHtUjKtSdcpKX7CYgEdapo5mX6etI+YFDgoOG7zB+j2oSmXk6BCQ+qbGFdCvw8WBNPE37IakxGkN1Tj8k009IZClSVp0ZRORVravxMbZH5kqz8mu5bKr/AKTH6bjlyQUXo6ccnJbETaYfnq/7NT/zaqAtSi0Hto/9uX/Zqf8AmVUBqnfEmF9ixjMnMG3XvChUJylgYd8VFiYS8RVfs9MNCTTBJWjQ8AQFUso2LpfxfXwhRpJTKY6tp+y49hhj2GmldIH+atSfSPbC5PmET16P0ix/zGIZdsvg02ghRSwJY7BF2l82PsMk55A4h0/ZEaQcuXQuAfaeyOqEuSRy5I1JkufMbaCPFI6pHHxiZCQLR8EuIdsmgLNObt39sCcVp7Emw7HMOlLh+RJJAzKObs5dsAdopfVMTlk3otCAm5tw7/wI9TJUrQeMWpEoFTn0QVRJewvrw4ROUtlUV6WjJIAdJSlLEG7N6oKp6dA81MwcjlV4G0SYNLDnsT7YtVqyCBxjoXVHNJ7bKKsSlaTZKgeaXHiI9FRQqDi3coeyDQowQPTFo0qRuBB5CM210BU/QvShQkm4biYsJk0WoKfSfbBQUEvPeWk9UfNB9kX5dAhIslhwAA9Ubkw0hb+EUw8yWpRP0ZZ9sernTjZEkSxo6yP+kawypka3irUyuqRygbB/wT8Vp1ADOoqJ8BbcIVL5ocsd81L7i3e0LqKQGNPofGyuZpAj2WhwOPLWCH5PB3xXlJYtwJBicGUn1ZJKTMA1BFtbH74ZdkackndcaHnC8Vs7cRDbsjLs4Gqj4AxPyPQ+L2LlTXSlLUFBPnEXBB84veLaJMhTady/tiKTNClOeJc/jvgrT0Eo6oSf3RHUmzmlVnH5Kp2DKLn9IeMWpWCSQPPP+Ie0R4MJkP5ieevhFmThNOz9GPT9sMpMSkU8TpKZEmY5Gbo1t1nL5Tu7o32MRxCglIp5xTLSPkpm79A8Y26JZW3RbD0xF2mP56v+zU/82qgLVTUh3LQU2rpJkyvVkLAU0h/4tU0UBgb+eST2xBvZRoWcSnguEAqMLk7CJ0xVwQn1xpn5MQkWSPCIVUYchrjiPbAsKAuxkgy5a0fpOB2gD1iBWKyGqJlnBIU7cW+0QzCX0S817i/CzmA+JJK5qiLpypL7rM/qEJLaHxupHeDLKSsGwJzD2xJXIZyNI8wuiKHfQuBcb4uVEhwUgjcdW36RTG6oTKrbKSUrzAag6AQZpqAp6xj3DwlA6xS/i0WJtSO3kIaU70SjGivUp3wrY85sG+6DkxcxSmAty3dpjz8lPdVzE7KoSpGGkC4iaQgoWCBoQYbV4e26KlRh0DY1g7DpbTFpGm7sex8GPfF2dLGZPbHkpICkl3OXIR+yQ0X5cpyCxaLqXshJeiaiQFOHFiAeN4LyqJO+IZSANNYty1XaJuTHUUeJkATRb5usXkyweEQZXmD9k+sCLEuFsJHMQgAkgAdn2QOraJLOneHguUghjpFWpSAPRDJsFIzTaKXlPL2wFllg3HX2X/G6GPaaQSfEwsqTdxFm+UBYqpF1EwWgfKDqUeZj6pWQI9pBYQkOx5H2TTth62S8x2Gpv3vpCeqTDps/LAloIYOVAh/0Tc+ETz+h8fTAdJQgtYAs/L7oLUsgjcYkp5IghTyHiiyP2ScE2Uk0vKLEmQQ0EZMndujoy+MMsn6TcANjaj0E++suYP8AkMbNGPY5IPQzi3VEmax/cMbDByehsPsVcT/22b/Zqb+ZVRHMSYL1eByJszpFiZnKQglE6dLdKSpSQRLWkFitW7fEfxWpuNR9bqvexFosB1S4j6Dvg58Vqb9f9bqvex98Vab9f9aqvexuIKF6dRhQZoGfkkjQtuI43h0+KtN+v+t1XvY++KtN+v8ArVV72NxNQpfkzMkg6MR+DA6kwKajq5ipO4qIcX0Iyv6YfvirTfr/AK3Ve9jz4p0v6/61Ve9jcTCnLwsbzE4wxLb4ZfipTfr/AK1Ve9j34q036/61Ve9jcQi9KoUp0DR2qQNWg98Vab9f9bqvex98Vab9f9aqvexuIKF1dJyivOoeUNXxVpv1/wBaqvex4dk6X9f9aqvexuITM5+HqRNzAf5RfkKct3w8zNkKTeJx/vVV72IjsVQ65Jr/ANqqfexuJhckKHCLaGaDI2Po/ozvrVV72JE7I0nCf9aqvexuJgED1x+yfWInKsoc/e50Agv8T6ThO+tVXvY6OyNLwn/Wqr3sbiCgS94p1qg0MZ2Upf1/1qq97Ea9kKTeJx/vVV72DRqMy2iu4SCVG1hoN5gLS4UW6wudPvjYjsVQm5RN+tVPvY++JVD9Cb9aqfexqNRjOI4MpSeqLwKkyinqkFxxje/iPQ/Qm/Wan3sQL8n+HG5krJ/tFT72DHRmrMYRLfV95/y5QzbOSwEm9wCq/PpB7I0NWwOHHWVMP95qfex3K2FoBpLmjsqan3sLOPIMdKhDpx+B2ffBCnS0NqNiaEaS5o/vNT72OvidR/RnfWqn3sGgUA5CLRKKV9YPDZGl4T/rVV72PfipTfr/AK3Ve9jUDiJW0VLlp59v9zNL7vMMajC/U7I0qklKhOKVDKQaqpIINiCDN5mD0tTgHiAYNmjGj/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1445" name="AutoShape 2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1446" name="AutoShape 4" descr="data:image/jpeg;base64,/9j/4AAQSkZJRgABAQAAAQABAAD/2wCEAAkGBxQTEhUUExMWFhQXGB8ZFxgXGR0aGhsdGx0gHRgfHBwgHCkgHh0nHBocITEiJSkrLi4uGh8zODMsNygtLisBCgoKDg0OFxAQFCwcHB8sLiwsLCwsLCwrLCwsLCwsLCwsLCwsLCw3LCssLCwsLDc3LCsrLCwsLCsrKysrNysrK//AABEIAIwA1gMBIgACEQEDEQH/xAAbAAACAwEBAQAAAAAAAAAAAAAEBQIDBgEAB//EADsQAAEDAwMCBAQEBAYCAwEAAAECESEAAzEEEkFRYQUicYETMpGhQrHB0QZSYvAUI3KS4fEVglOy4jP/xAAZAQEBAQEBAQAAAAAAAAAAAAABAAIDBAX/xAAlEQEBAAICAgIBBAMAAAAAAAAAAQIRAyESMRNBURRCYaEEIiP/2gAMAwEAAhEDEQA/ANJftMCWeMUm16ghtwGwl2wzCAxEmeK0PiC1IO3buKoYdOSaHvWUldpELAUTjy+Vwzdf7ivJW4z1jQEWiszvTv6bdxIDQzkJmoaG0Lls29x3N5SXISQCY5d29qOuBavi6dDDYW3H+UPtj/2ApXaWtJISdx3bQp2B4UAOfarIxPS77YSpQAcyABzy/XI4pfqrC3S3+lwSAMflyx5rS6ex8a0QCQUkeXgkE57TH1pbf0yQzqDOoEAOASGGep+7VEqCAUkFwtAJUogES/Ecy/elniWlVa2svcCkmMKn7Mee9NCpalqID+Q72Lxhmh2ahvEAFLCCBBghwwVteMcdeaUSaqQlgxkDrl59HIqjS2EjaWnB+uf+DTHX204ncSTu7fhDYBDk96u03h3BDvIIYesPzTAjpdOlIUCWSqTIcEF0ke/51y3oXUNuWggEy+S+P2rtxJTcbYVI483Ak8dDTRenLABQScyBh+tNZAL0+wblbSH6Mzx0+9R1FgDzHankAHqHAfmnNpC3ZYSQSDuwD0ce1Q11pO2UjAA3DBUdoGBEg0IP4XY8iVLcFz83IcN+v1oy94bbKQYxkJbmGIqxVwIjYosAAQWAYDME9cUz8G0SLqXYg8qGCew4zXlyzz3dPTMcJO2dR4SVQVJIIPzP7HE0ZpvBfhuQnefwhJx6uRNaweCpIDKMZOfWKkrwKPKv6ij5OWfUXjh+WcvJZIGxR6hiG6sQ8/8AVWaKzBKUlOTI9vyptb/h28Lh86SniTl4BFG/+LvCAN3of3oy5c5+0Tjxv7mY1Gk/EF4M4DB+/wCld1+htEAqQkRxA7Pxw7+1adejvAShXTg/rVS9MtmKHHQpBH0as/qde8T8P4rL6TTH4gVb+Qw2OBDPM9+aP1mhskF0HcTIAIU4GOjftRGr8OZ9iEgliGDAHrEN17VSrV7klCh5kHb8zuQSHHTD4ODXfj5Jn3HPPC43sJesIQ+1RLpYcxgxBwGegrlsKASSSpPypEEuXYnkAN9Ke6AFRG5KVgg7pkex9BknEHik/iNk21bUI3qJyCUlu4AyR0rpvpku0VzamUpkqJOTl0jtk16p6hCNjrRcKiuEAShIiS2X49K9Wg+iK14XdDPuQCCO7jHURQfiV9ylVsuWJ/3E59ifpQarOxTEnaSwIGHx34Dmq0FO42wvarIXKgHhj/SaLu+1F+nsp1CRt8qk/MevXuQ3Hegv/GKB+DtdiSC4gFJIILNlg0c9KZ/w3pVIuLdbp29PuO1FKAF070klUoIdwBwDwH/+1OltXo7JtJAVPJ6BhSrxbQJSCsuAMkYbgz3Ipj4xqyEOUnY4BIcA8jiHLVDT3CbTkTLpfrIBfJaKvYZG8oghW4JVMt1+YEdwBx1oLUFJBPKZEEz0aIx9aP1doedR8jEABiIOCAQ5bJqu+AJWAFFyNrkJJxDdamiaygFUlgljJZ2j3dj9K0t/w5KwlSfwp6O5bo9Z28g70tt3JB3bgzknDVodNYUoPcWnaE/hDiXZu+DSzVOnueYAJdz5SDyC5hn46jpQ/i1wIATs+ITIYt0xDNGatu6BZ/GChy7BhGSWkmMdqu0mh2spTKKXGCzdG4zz1pCaLo8qFZIcB5OIJ+k9Ko8Qt+Vind8QhIA/CTA9Z5iu3NGoKCgC+A5YAuQH7duxoi1ZAXbfhfTPlUT9DR9VT2Z6UAF9uD1OMN/fWmNpCo2wO7uzkwfrPahtMhh0h/fNMdGA4h/19YjH5V8zDK+Xb25zofp/f+8USlLVXbHPtVqY6/33r1x5avSOatSOKRaPX3F6koABtIcKgh3bnlv1rQJ7t0pCTVVc0oyH9Ov3okYEGut3quMsaxys9EWtt+RUSMVnLVh7yypJCikOQ8g4JDsS0P2BrY+LoIDhJU4LtxBY0g1A86CA427TPL+Xgtlq48ONxzsdOTLyxlU2itCwnaNkOeQ48rekfXvUvFLJSDtkkAu7QS0kSY60WVKCj5fKBnbmPMG4DDJNA6nUEkOdjsJJeXYCJmfevVXGE/iyrigi0pJOwfJbSw/1FpMcnqa9Whsabdd+ZKiES8GWIxMSK9VtrcAeKlWwgykwCOHEkv3mllvTKQra7LQHuR5j/K4wQJI9aP1d1ZsliCw8yTkbkiB1ke1c0NlRVuUxOFEntDdwaEJSpSzAISzbgSOWLjmDJNSs+IgqWgvuSmHac+7SKHvKUEpWVs7pbo8cfX6d6A8U0rKUoHzIMgpZz+DzPwCMRFagXXkEAhQ86C6nMMGIbvghu9W6gKJUoBXlTsIKmKgokFWMR6TxQ3jSQNpUob1hylOSQHJByzu+XLVTq3LKCiQBulY3B+FHExHr1q0gOsUkqUAxbyjuynJ/Kk19RG0KP4ASkdAY/I/emvh99Mi4D8rO2H6gnsB7mhtQu2NrupxsSHcoILAcw/5mlAdOsfEDJGSfMYBOB7ZFbK1pt9sBY4Duez8H1+lZNCuXBVuHPykfcPz0anmjuqAAKo78TIfLED86dM0XpvC1IUti6GhIn846GiF6MnEtLs/5ZMcdaDSVQSrLgu0EY5dm6dqV6wrRetr8xQYZ9sueHnIHVo4q0DPxHw4kGFAlmGI78H07Cl5trt3Ah4CVKxILMz8g7jUbfiwBVB2gOSFTBhjMFh1aKs8H1S1qJU8JIAn+cP2JxirLrGtY+zrwQhVty5UXDkwGMe8CnFvY4ABPSeT+XWhRRdtQICWck5dhPb6V8uXdr15S6MNG4H3/AL+1GIQC/el2lURl/Ts2aO063HQ8V6ePKWaefPHVEIAb7PV4+sVXbP8AxVrV1YTQOtSZ/wDmod6sB+vpSlOqSSlU5BisrrrRCreyC5fuC0Zy/wCZrU3pnIOKznitwptAuxC0gFsGfpXn8t8s07a/5jtItyQflbL/AJuOoqtPgQK9xSOClW7kdv1oaxqitJ23C4gkOHLYn19/el1/xFaTt+IpDdJjkszvL+len04Lv8Au0sqKhIYMXJD8kjjDV6htd4pdhKbrqySQQwDhjPWa9Tol3+IcklSdpO1Qbv8AhdnLZ6UZdLK3WgolQZjlTf8AbPS8aZK/lKESyg+5ynBVDAs/q9F6HUC21tbfEDDc8T8s1RqidL4cpFy2LhCfMA0HKY98/wBiveO+Gbr4KVbUhIKhkBlACXacf+p60Trb6VpKmkJ6jvJB5BcjnNCoSlCSzo3IO2W3B5LDkkR6mtRkB/FNv/McoJSWfaecgtyGH2oDR2vKFM7oZjjuO4hvWmH/AIxv81dxO0J8olwC5iY4yfahdQj4ilbVsCBtgP0Dyxlp/pq2i7UqVLpYKLg89knhv37UHc2FDnyByJlgHYfR/rzReoZLJKVbNm1TydwmOie3rSvW6VSEkv5YUQIZ8H1wKYqn/j0JDgMWdKh0P4mbsxk0f/jFLQSFeSCCxljPb3wZpEi00BRbgHAJ4A4L1oNClS0J2kJUzDcZDF1Y/D7cENToCdPqDd3bWJiEgggEZJ59Gb71ZrbCl2GYzBUZn3kBz9C9UeH6coUWZSgggAeUvtIjDkuPrVqNW+0BkjdzG2A+GeBg5cVAPY8O2q8xCSwJEhJYgqCsAhiC/emOj06k3re0HyJUfMYYsQ3bFR8R3BBCHDlt25lMZ4huHnPFWaPVACFEGCZ+V/mBMw4wOoiaZr1VThL52+zj96sVq025UdgYl1QMdcUqGpCma4S2fNkTz1HTrEUp8c0QWybiipKVbuSZE88Y7muH6bh99x0+XNs7OttQXLQ8H9unNHo8Vsf/ACIiOQ3vWLtaxW1xfGISQxSwncQ7N6cVyzfurM6hHDlbgGMhlYnmuk4McfV/pi52t/p/E7JgXrZP+oPRCdWj+dHoFD96xhsXE2QBsPG4sESeJJL0CvWBJlFlgzz687eBI64p+Lfq/wBDyfR3h4brwOlQK5msHZ1wYlNm2+WSs7sTISG9O3ei7fiqwHCFt2W85wpz9q58nBlZ1k3jyT8NVeuhKX/lrOeOBNy2lCiQlVziDAP6UR4RrQoE3byWxtM+n5Vnf40Wu7dSbKgE22SlTgJUTJYN7Of5SKzh/i5T/e1rLmlmo0PhWjVaV5RBg7iAWkMBUvEfClKcgpCevLSS3pFLvBtWhNplLClDzGQI6dP7emfxk8AYifmJ7nHrWssL9RzmSzwi4m2lgdgEBROW6Qw/WvULe8TItgXE7FBUgqScvtYsYKW+ldrOq0W29KgWiUnaGBIOXOenTHDUBZSm2LpUlKy4Zz5g746iH7RT7VpF1HyHIYtxy3dn+tDaLT2AC4V8S27O5O13luPWumu1t3weybqLijG87GUwhp+pNCXdY9w2T5gBtfdgcAwcYoizqRaUpKS7K3IJkuIAPUNNIfHUWzm4SS5AYhkEBles54qkCQu21uw3Eh1FZPmccZEyBioW772U/KVglTjJBAKQWDmB65ofSpkh3UmJQ5O75gedrDl5ou9pUJsoKiUgg+UZkFgJf5nnocUoNrbaigEkOHKgzNIBicevBpfr7wWhAJzJaNoZtqiO/wCtFLsn4m1Ms+ZjHVyAT9hSS+QSdx2MZbr/ADElslzShOivJ3J3eUh//wAzwHces0cFjYCEsZCzKWAEs04yHx60s0KRsaQElJHILl2jBbmnFtKClQcpKQQ7FtpEgcGOQBnBetALeUv5UPBwDBftDF4cdHq0a1PwLvxEqNxACkKAYKAYKCmyGGf2o2zZV+AGf5WA8o5TulUmqfGLxNtYSQQEFnJSOp9cEADl4l6BtVqtTvVvS/w1fJOR/Yepm4SAyUhof+zQnhJtrsBRtKAIgpU4BYZj0pt4f4Qu4QlDk9GpmNrNC/4m4DueWDEmRmo6tSmDqCioOppbsT17U40/ga7ilJSkkhiQBhlLSfuKlf8A4bvWVBWxQMN8vHSeldMeO7ZuXRFotrtu6t0wD+v2o/SIQCSpLpLynq0v2MULdB+IvylGCxYl5x7NzNXnTlgQCM8dPaPSu9w/ljb1nRqYMxSCH3BhJLDPfhnap6fTyGYOGLDgB4bq9cTcUlJSFEIUQTGZbr7kNVoUX+Yyzn2M57PVJ2rUkWmYvKcFnAIxkyWmf2q/Xa+4qyUm4Du+ZgApsZHByze4qi1cy8u4+YZcMwb9aJsbFbUBJUqQSkSX/wD5s2Id/QVzyk323KAsjygEh3Etl3YA+v3JqNslYwCoMlUnk/bpRt+1Bxjae46gThvzoe5eLu5faAqeAOB/pH2rePbAbaHkOfTluh9BNPPD1+RJ4wOe/wCTD2pILZgkK2FpafYen1rSfw9aCtMkv5pycgbsf7azyTZxeXccAKSGHWuVbctMlKjALt7V6vLc3TTvhly8sFaiFISHEwSmWHtVuiuFBUCdu8goLZZ5nHH1q/wVGxSwlKQk44cS7cfvVfj95JQAlUqzOP2bNGunT7KL2l3FRQlJCRlSvmaW6PtdicUNdARpgB86wFBxjcQWfJDSeKuXce2LaQVKkwQ5fIEfT1onxa2m4UXAFKC943BhLJKDswUBy81SJnNRrlfFUQFKVxIGYO489vemSbQ+HmUAMdvmYgl9rYeNwdqFs6IApWR5SN4O1kq2/OCeA31mp6lQI2grBUkEpUCwLkj0AJjjNKVeNaW4naoOEHzJgJYkDelwTACRPT0rL61ZC0qBZb4/ByJcv1itl454ytVpNkoLuHdwCAXYN1IM9j1rN3rdvYklIJKfMW4JZLnIdiaYFugCX+UKh1gZLmA/uRmjdPpyUkhQXv8ALtwpxAbpmQe9BaO5tIShSQD8wDFunlIdTieKY6NLXAAHQYYh2foRwxH0NKGlBSw5Z8mdsQ+CZ64NB668Le90qV+OJAZz5ssCxDDk0bZseXKVodSiUgPGQHw4AL9/r7xCwq4h0KDBMhIggnoA0QCe1MZZ3R3/AIFhFu2xdI3l3SpwCCIhsAcUy8M/iG7ZIKSHAbLfelejG1JQQc7Q4lKUqIDDMUTdYHyjBzkHvP5Gjz1VcTfwr+IFourub9qmaJclSlejTnjpT1H8dXQwXsZUBTfE2kwHSCHnh6yXiFpTgKCXYF0hI6u+3v7zS0QrcQC3V/fmmZ6o8RfifiyVXVrUsKJI/DtMPhPA47VOx4okGA5MJBI5xSTXqe4VbSeZ/vFEaTRlad+5HlDlLgKDf0/tXf5OtseIu7/EAG7bbgEs+ferdVr1i0m4EAoIgg8y4x7E1nDdDHvH1rQWvCl3bQSi9ZUElwneAQTmJiMdaLl+FMRPg/il1P8Anr05uWkPtYgBS28qST+FyxYGir/j93zXgu0FLQdqbblnP+ZGQsJOCMGKz/iGpuXIu3FKYsEKwJ4Ahs1VbQOCN2B1bmeGFYt37anXoanxe6WAUAAQRAA6hx9KkfEydzqUVKAkKduCDHpihlJcslL5YDLETjhhXUJbOTWpnNCyrFqUAzjskOfuT6fSnegvKSgeYsS/uCQD9KX6fShREhPcmPqTWhs6MMkAv0Zy/owrnycv0pFidUpYSl2CQ33zXqEvalT7bdolQzucFvQSOM1yuGnTVOdXrrdtPlW6yAwBgRAPagdapSStJTJAKQZIjA+tQ0Wj8isMYIMEJHX611Nyyi1vK2UgsR04YftV7bvQvwC2EpClqZajLhij1HIOW5qvxFaral2UrZBPzKPK9xPqWn270HpbpWorZWI6t3/56UDrNQVHcpAUoypz5QAGdoZUOA/StSxHPi+jV8O0bflRyyiUghLXFsf+zWb+IQQyn8rJIeAXd5aXP9mmtnxkOUAlSW2pCiUl1ZcNDHl+TSi5ptqlIKdygdw2z6gywBZP+41oO+KqO1CuVJJS74ac4lj9Kp0Nhe4Ag7FJKjywKc+31iBXvHNatd0b5CXYKHlCeAOHBM+grmivsS7pJSyTtdi8BBH4XicOag02j8P0nw0lW0n5gynckMHYewFEJ02nA2BSw3IUWDYJPu1ZzQqUpCdqQ9t3KlsFdBJYNP8AvFc8MvrQwSpgBuSFBncB2Ufpy01DTQpvAJ+YJmQB/LBzCucVbqLYcEF5/EeBy594B5pMrV+UAwCQpflMSxYvxI5cUXptYpQICEsleUyVbQ8Jxhvo9W1oVZ0yLigSMdcFsEwJYcdKEPhiGUtidx3SrIBbaCQxfHWfSir1xltlHPPoO5YD9Kmi+yNwDIYuQ4l+RlzM4kPUClfhyUoIG4KTKgwEmA0iA745pZ8BBV5g6SPKVHY55Kix9GGeK0KtQLgCHHlLsC57Ae8UFqAHLkyNyt4YOYwHc/0w/akqbHgqFAB7auYJJJZ2U/yhsHlveqU+EJYQ7uEFhtDST/V0ntmmVj4S9Qg3BBUAstt8pYQ546czTnxbw4W1ukKAJ3PDBv0Bc+1Zt0mL0mht7POgklW1J4yI27cuevWrF+CI3spCCUxKAdwPQcAvBJzWlToMOlKQ34S5JGZJ9cSwoxGnASlQU4SNqQpyWJdup9OarTGf8P8ADwE7WdLgBKuDlx1D/mKOt+GW1KUQAFs6mISSxDnqSzc9fduiwlcjIgmQDhW0GG9BIohSHKRhRDSrq78MTy3SpFNnw4LUzgJw4cMQW2tJJ4fDF6PPgqXIUn6BmBEP5uIiMNVlrQi2HBBSIeWIwPKBBeKYXLSVDzAJDQDA7vEGpF1qzbtqjY22UqS4E+zfuKdWNYDCwAG8pQCRh5fuaHWyVgp+VgfIJTEKYZDc8Ny9SGr2sdrpdiTxAYgc5H1os2nrfgVu453HaCY3PmX+/wB65Qur0RWdySOhBbhw/pDe1erHgdvn51u1NwXCpYL7eiZBZ8mBijdHplIUohSdjbkvKlAs/uA+aA+NbUosgEmConBPLcl6I8PBVZUph8xDuGIGPZ/1rWis8N14CFoHlJZgMO7qk5IE+5r2o1CU2FbCgrTI3d26jmMCgvE9XvPnCpAIQ/lUAIV2J/ShtRqSkBIny7iIw0gDkzntVINrNRcSqEAIHyycQCQ3L8daaW71lFsFKQDtYoBx0btSvSawBHmAU/mILMR69R2oW4SsEg7UpmBGCQTwFftWk54teCgwV5ioHcYIUO2MuPaiNEzgESILs5LmRGCzH9aC8ZvJISEJDBG1RHUQQQYzTXwBASXVtSBAJ+V05255PFIo3WaI2i4VvQAAwYbdrnMuzwYwXiqhaJLFEJQdocGXBU3R3B7tRNnXKuI2KBcOFkQDLfM/LZI6zNDI8RR5UsUlL/MkTySZwQwjpmaQLVpUBQA3IZYdz8rJBYxwefSuWbiLaTtc5MdHgE4bJmpXkIAUrykgtyoOUs25pHNC6tKoQ5LNtIEMCZIzuJPuPepHGjvGHDh+cjhnbEfnOK4q8w22x8uRIeQ8h3HMUHp0hwwZJQCnaSHP9TwCDyR0qWsukW+uQyp2mRnaI+magn/gH3KaWYEHy4Dbhg/qZir9WhatoIUOWHUJIADxiHHG6JpJpvEbrusEgbtqBKUtlxkAB+cU58LvKWCu6gENtT1JMpZ3GSGeql7w+ylcKIRudJfheADEhmn+ojiihpFpBSR5kxLsA/GXGGkQ5zFdt2wXCUn+VTqlRPBcP/1ioazWFBDIckT5nILZdvljpw9ZpFL0oYFXzIJhyZgCc9IqdnQp2krUdzuDIZ5GMjMu5ok3nSnb55ct8plyAwgvMdDVW9KAHcJUQwOG6ZZTH7PRahdvanJU7O+XdoHCehNC63VGyhNzbBJMlg/b2HRnqxerS8KSDkkfq30ertiVmADuJ8oMEEHc75Lz6tVuAo8IQpZUpKj8PaPnMuASn2cY600NzqgK2/KoDHJjJnviglWdilAAoIDguWgYIgiDBwJmrRcaSjzCVkB2fH17ClDtJfCAsAJ80uDjly/19ahbugjASqPlDFmg5Y0Be0A81wFQAk7fmBAcwXAEiCakhZSlO7a4BDYdsRLQX9ulRG2bzyMdwB+vau0DcPxDDgAYksejjOelco2nzLxTVlSUu28AFKgIWO/RTfWrdJ4wVJYDGAMP6UMbIQlIAhW6DxtCWb6moae7tsbgACX4pvVaG6XS7tvmACiYeRt/eidMo7hbSkqcQQzhvbDkP2xS1C4SwA8rx/feqdLrFhKkBRCdxxHHXNQP/FkWkAJSApQV51AwFcB+GL9hSxerUE7I8ymJDcsxww5jt3pdavNaSGEkgk5MiqtSspIIztf6YpkQvxCFsD+5bMn8XfvRPhmuUUBAwQ0d1dcTyeif6qSX1lClNyD+himvhyMK5Z+vy7WzgScVqBovDdQu0dhSWckguSG5HUPDdu9NUGyq4BsBiFkTMyk8CT/w1LU6pSSWYsogPOG+/MUt1GoUklQMso/QAj9vSj2Kfau+neQWKcsJBxL9X+/2W3UqSkIKVKCju3DkiGMuB75zQC7pfcwcKAH/ALAOfWjkakk3XbJH5j9TUIM0h2iVMQ0B+BhhJywLTGKlcvgodQhSgkZEMweWM9QfWohRKEL/ABE/RlQ33+tC6w/5rEAuUuSHJ8oUJ6OTUV1jTHzBJjkEsobDCg3JTHrTO1e2sAwVA3ZHUBI6BiGb9KQ6m4pCFlKjJKfT/LKo7uB9Ks0t4oYJLBsD0EE5Iec1daRzodiFLUkkXF/MTJksDjzJA8vb2q27ZIuWylTkGSTuBh9uB5T04ehPjlDFMeYp9t3XPaiireWPIk8ypj7sM1nYg7w7SAW1KUClRUVJBkZwGmIccn1q7TyJVtCiVNugH5nZsgiPWhEHakrGQTBxDM/JoK0otvKiTtSWMiVdOzlvWjTWzxC9pSNjuwcwwDndubMY+lcvrJDARILgy+ADjnPagEagkhWCSUluQW/fNHWflcQSESIZ+n0ipLk30kM0FwXw/wCIEz27T2ruoBAAHzEQJO4dh+T9R0pBqln4u1yApTFj0n9TTrS2QpChIAS8FsGKJRXipchKvM4+ZwduRIEZ9/eqLuqUnyrTCQAogOA7gAgMUgipm4UjqEpSraZDkgP1461UVv6gqIMvBYT6VrVCdi6LnmTtLdVACZaSCTGe9eoTVWhcSgqDnakvzg89K5Vo9v/Z"/>
          <p:cNvSpPr>
            <a:spLocks noChangeAspect="1" noChangeArrowheads="1"/>
          </p:cNvSpPr>
          <p:nvPr/>
        </p:nvSpPr>
        <p:spPr bwMode="auto">
          <a:xfrm>
            <a:off x="1349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61447" name="TextBox 11"/>
          <p:cNvSpPr txBox="1">
            <a:spLocks noChangeArrowheads="1"/>
          </p:cNvSpPr>
          <p:nvPr/>
        </p:nvSpPr>
        <p:spPr bwMode="auto">
          <a:xfrm>
            <a:off x="571500" y="1357313"/>
            <a:ext cx="56435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10. วัสดุในการวางไข่จิ้งหรีด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นิยมใช้ แกลบดำ ดินปลูกต้นไม้</a:t>
            </a:r>
          </a:p>
        </p:txBody>
      </p:sp>
      <p:sp>
        <p:nvSpPr>
          <p:cNvPr id="61448" name="TextBox 25"/>
          <p:cNvSpPr txBox="1">
            <a:spLocks noChangeArrowheads="1"/>
          </p:cNvSpPr>
          <p:nvPr/>
        </p:nvSpPr>
        <p:spPr bwMode="auto">
          <a:xfrm>
            <a:off x="3143250" y="4071938"/>
            <a:ext cx="56435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11. แผ่นพลาสติกใส (ผ้าห่มจิ้งหรีด)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ใช้แผ่นพลาสติกใส เพื่อคลุมบ่อจิ้งหรีดให้ความอบอุ่นในช่วงฤดูหนาว</a:t>
            </a:r>
          </a:p>
        </p:txBody>
      </p:sp>
      <p:pic>
        <p:nvPicPr>
          <p:cNvPr id="61449" name="รูปภาพ 19" descr="84311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2443163"/>
            <a:ext cx="2286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รูปภาพ 22" descr="10859671_959274114099976_53672912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2750" y="1285860"/>
            <a:ext cx="1647629" cy="192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1" name="รูปภาพ 23" descr="42544643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1285875"/>
            <a:ext cx="29051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2" name="รูปภาพ 24" descr="445354.jpg4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5143500"/>
            <a:ext cx="219551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รูปภาพ 26" descr="534343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5" y="5500688"/>
            <a:ext cx="1976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4" name="รูปภาพ 27" descr="IMG_0675.JPG"/>
          <p:cNvPicPr>
            <a:picLocks noChangeAspect="1"/>
          </p:cNvPicPr>
          <p:nvPr/>
        </p:nvPicPr>
        <p:blipFill>
          <a:blip r:embed="rId8"/>
          <a:srcRect l="42032" t="34167" r="20467" b="35625"/>
          <a:stretch>
            <a:fillRect/>
          </a:stretch>
        </p:blipFill>
        <p:spPr bwMode="auto">
          <a:xfrm>
            <a:off x="214313" y="4500563"/>
            <a:ext cx="2838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D:\งานต้น\งานอาจารย์ยุพา\งานที่ต้องส่งอาจารย์\การเลี้ยงจิ้งหรีด\อ.ศรีอำพร รร.เทคนิควิชาชิพแบบผสม เมืองโพนสะหวัน แขวงเชียงขวาง 020-5670 7915\DSCN961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2857496"/>
            <a:ext cx="1948341" cy="18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1"/>
          <p:cNvSpPr txBox="1">
            <a:spLocks noChangeArrowheads="1"/>
          </p:cNvSpPr>
          <p:nvPr/>
        </p:nvSpPr>
        <p:spPr bwMode="auto">
          <a:xfrm>
            <a:off x="523875" y="-7938"/>
            <a:ext cx="2736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อาหารจิ้งหรีด</a:t>
            </a:r>
          </a:p>
        </p:txBody>
      </p:sp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530225" y="509588"/>
            <a:ext cx="49450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>
                <a:latin typeface="TH SarabunPSK" pitchFamily="34" charset="-34"/>
                <a:cs typeface="TH SarabunPSK" pitchFamily="34" charset="-34"/>
              </a:rPr>
              <a:t>ระยะแรกเกิด</a:t>
            </a:r>
            <a:r>
              <a:rPr lang="en-US" sz="3200" b="1">
                <a:latin typeface="TH SarabunPSK" pitchFamily="34" charset="-34"/>
                <a:cs typeface="TH SarabunPSK" pitchFamily="34" charset="-34"/>
              </a:rPr>
              <a:t> – 3</a:t>
            </a:r>
            <a:r>
              <a:rPr lang="th-TH" sz="3200" b="1">
                <a:latin typeface="TH SarabunPSK" pitchFamily="34" charset="-34"/>
                <a:cs typeface="TH SarabunPSK" pitchFamily="34" charset="-34"/>
              </a:rPr>
              <a:t> อาทิตย์ โปรตีน </a:t>
            </a:r>
            <a:r>
              <a:rPr lang="en-US" sz="3200" b="1">
                <a:latin typeface="TH SarabunPSK" pitchFamily="34" charset="-34"/>
                <a:cs typeface="TH SarabunPSK" pitchFamily="34" charset="-34"/>
              </a:rPr>
              <a:t>21 %</a:t>
            </a:r>
          </a:p>
          <a:p>
            <a:r>
              <a:rPr lang="th-TH" sz="3200" b="1">
                <a:latin typeface="TH SarabunPSK" pitchFamily="34" charset="-34"/>
                <a:cs typeface="TH SarabunPSK" pitchFamily="34" charset="-34"/>
              </a:rPr>
              <a:t>ระยะโต  สามารถให้ โปรตีน </a:t>
            </a:r>
            <a:r>
              <a:rPr lang="en-US" sz="3200" b="1">
                <a:latin typeface="TH SarabunPSK" pitchFamily="34" charset="-34"/>
                <a:cs typeface="TH SarabunPSK" pitchFamily="34" charset="-34"/>
              </a:rPr>
              <a:t>14 %</a:t>
            </a:r>
          </a:p>
          <a:p>
            <a:r>
              <a:rPr lang="th-TH" sz="3200" b="1">
                <a:latin typeface="TH SarabunPSK" pitchFamily="34" charset="-34"/>
                <a:cs typeface="TH SarabunPSK" pitchFamily="34" charset="-34"/>
              </a:rPr>
              <a:t>ผักที่สะอาด เช่น ฟักทอง ผักบุ้ง</a:t>
            </a:r>
          </a:p>
          <a:p>
            <a:r>
              <a:rPr lang="th-TH" sz="3200" b="1">
                <a:latin typeface="TH SarabunPSK" pitchFamily="34" charset="-34"/>
                <a:cs typeface="TH SarabunPSK" pitchFamily="34" charset="-34"/>
              </a:rPr>
              <a:t>ใบมันสำปะหลัง เป็นต้น</a:t>
            </a:r>
            <a:endParaRPr lang="th-TH" sz="2400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62467" name="Picture 2" descr="https://encrypted-tbn1.gstatic.com/images?q=tbn:ANd9GcQMY9KDAkYO_JJK8be-JeVP63dwpvN09dVBl2m0KkV_7NYhtc0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3400" y="509588"/>
            <a:ext cx="153035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รูปภาพ 7" descr="10850885_959274414099946_2103842324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2563" y="4068763"/>
            <a:ext cx="1554162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รูปภาพ 10" descr="20151120_15544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050" y="2568575"/>
            <a:ext cx="15462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รูปภาพ 11" descr="453453434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2025" y="512763"/>
            <a:ext cx="159067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รูปภาพ 12" descr="144801640232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25675" y="4068763"/>
            <a:ext cx="1665288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รูปภาพ 14" descr="images275275245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3059" y="3973852"/>
            <a:ext cx="1762125" cy="267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3" name="รูปภาพ 15" descr="IMG_1554.JPG"/>
          <p:cNvPicPr>
            <a:picLocks noChangeAspect="1"/>
          </p:cNvPicPr>
          <p:nvPr/>
        </p:nvPicPr>
        <p:blipFill>
          <a:blip r:embed="rId9"/>
          <a:srcRect l="13542" t="15625" r="28123"/>
          <a:stretch>
            <a:fillRect/>
          </a:stretch>
        </p:blipFill>
        <p:spPr bwMode="auto">
          <a:xfrm>
            <a:off x="468313" y="4787900"/>
            <a:ext cx="16049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รูปภาพ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4575" y="4068763"/>
            <a:ext cx="1497013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ลูกศรซ้าย-ขวา-ขึ้น 2"/>
          <p:cNvSpPr/>
          <p:nvPr/>
        </p:nvSpPr>
        <p:spPr>
          <a:xfrm rot="18595074">
            <a:off x="3305969" y="2151857"/>
            <a:ext cx="2028825" cy="935037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th-TH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14313" y="120650"/>
            <a:ext cx="1482725" cy="173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" name="Rectangle 9"/>
          <p:cNvSpPr/>
          <p:nvPr/>
        </p:nvSpPr>
        <p:spPr>
          <a:xfrm>
            <a:off x="1857375" y="142875"/>
            <a:ext cx="1500188" cy="1665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pic>
        <p:nvPicPr>
          <p:cNvPr id="63491" name="รูปภาพ 5" descr="35115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785938"/>
            <a:ext cx="241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รูปภาพ 6" descr="94968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3429000"/>
            <a:ext cx="20335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รูปภาพ 7" descr="155454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5" y="1214438"/>
            <a:ext cx="2133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รูปภาพ 8" descr="242876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5" y="3143250"/>
            <a:ext cx="28575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รูปภาพ 9" descr="266852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5600" y="3429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รูปภาพ 10" descr="5444353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3" y="5187950"/>
            <a:ext cx="235743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รูปภาพ 11" descr="5653535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50" y="5105400"/>
            <a:ext cx="24288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รูปภาพ 12" descr="5678674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357688"/>
            <a:ext cx="2085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รูปภาพ 13" descr="38686868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96088" y="2214563"/>
            <a:ext cx="23479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0" name="รูปภาพ 14" descr="53534343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29438" y="5214938"/>
            <a:ext cx="2214562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รูปภาพ 15" descr="77165534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29438" y="285750"/>
            <a:ext cx="178593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รูปภาพ 16" descr="453253535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71875" y="214313"/>
            <a:ext cx="2189163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3" name="รูปภาพ 17" descr="1448016472913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4313" y="2000250"/>
            <a:ext cx="178593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วิธีการจัดการในวงบ่อ</a:t>
            </a:r>
            <a:endParaRPr lang="en-US" altLang="en-US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4514" name="Line 4"/>
          <p:cNvSpPr>
            <a:spLocks noChangeShapeType="1"/>
          </p:cNvSpPr>
          <p:nvPr/>
        </p:nvSpPr>
        <p:spPr bwMode="auto">
          <a:xfrm>
            <a:off x="539750" y="1052513"/>
            <a:ext cx="8135938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785813" y="1108075"/>
            <a:ext cx="7286625" cy="55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ควรทำความสะอาดวงบ่อ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ภายในวงบ่อใส่วัสดุรองพื้น (แกลบดิบ)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ใช้เทปกาวติดขอบบ่อด้านบน เพื่อป้องกันจิ้งหรีด</a:t>
            </a:r>
            <a:b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ออกจากบ่อ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ใส่ขวดน้ำ และอาหารในถาดพลาสติก เช่น อาหารจิ้งหรีด หรืออาหารไก่เล็ก รำอ่อน</a:t>
            </a:r>
            <a:endParaRPr lang="en-US" sz="32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ใส่วัสดุหลบซ่อน (แผงไข่) ภายในวงบ่อ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ใช้พลาสติกไนล่อน (มุ้งเขียว) คลุมบ่อเพื่อป้องกันจิ้งหรีดออกจากบ่อ และศัตรูจิ้งหรีด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ใช้ยางรัดปากบ่อ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8638" y="188913"/>
            <a:ext cx="8229600" cy="927100"/>
          </a:xfrm>
          <a:ln>
            <a:noFill/>
          </a:ln>
          <a:extLst>
            <a:ext uri="{91240B29-F687-4F45-9708-019B960494DF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บ่อ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เลี้ยง</a:t>
            </a: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จิ้งหรีดและจำนวนขันไข่ที่เหมาะสม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5538" name="Content Placeholder 2"/>
          <p:cNvSpPr>
            <a:spLocks noGrp="1"/>
          </p:cNvSpPr>
          <p:nvPr>
            <p:ph idx="4294967295"/>
          </p:nvPr>
        </p:nvSpPr>
        <p:spPr>
          <a:xfrm>
            <a:off x="250825" y="1196975"/>
            <a:ext cx="8821738" cy="31972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th-TH" smtClean="0">
                <a:latin typeface="TH SarabunPSK" pitchFamily="34" charset="-34"/>
                <a:cs typeface="TH SarabunPSK" pitchFamily="34" charset="-34"/>
              </a:rPr>
              <a:t>	บ่อที่ใช้เลี้ยงจิ้งหรีดมีหลายลักษณะและใช้วัสดุอุปกรณ์ต่าง ๆ ดังนี้</a:t>
            </a:r>
            <a:endParaRPr lang="en-US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charset="0"/>
              <a:buNone/>
            </a:pP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บ่อปูนซีเมนต์ทรงกลม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มีเส้นผ่านศูนย์กลาง 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80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 ซม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 สูง 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50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ซม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 descr="D:\งานต้น\งานอาจารย์ยุพา\งานที่ต้องส่งอาจารย์\การเลี้ยงจิ้งหรีด\อ.ศรีอำพร รร.เทคนิควิชาชิพแบบผสม เมืองโพนสะหวัน แขวงเชียงขวาง 020-5670 7915\DSCN96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585" y="3002237"/>
            <a:ext cx="3240360" cy="332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052513"/>
            <a:ext cx="8132763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07904" y="3002238"/>
            <a:ext cx="2952328" cy="33238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544" name="TextBox 5"/>
          <p:cNvSpPr txBox="1">
            <a:spLocks noChangeArrowheads="1"/>
          </p:cNvSpPr>
          <p:nvPr/>
        </p:nvSpPr>
        <p:spPr bwMode="auto">
          <a:xfrm>
            <a:off x="2051050" y="2417763"/>
            <a:ext cx="3816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จำนวนขันไข่ </a:t>
            </a:r>
            <a:r>
              <a:rPr lang="en-US" sz="32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3 - 5 </a:t>
            </a:r>
            <a:r>
              <a:rPr lang="th-TH" sz="32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ขันต่อบ่อ</a:t>
            </a:r>
            <a:endParaRPr lang="en-US" sz="3200" b="1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ontent Placeholder 2"/>
          <p:cNvSpPr>
            <a:spLocks noGrp="1"/>
          </p:cNvSpPr>
          <p:nvPr>
            <p:ph idx="4294967295"/>
          </p:nvPr>
        </p:nvSpPr>
        <p:spPr>
          <a:xfrm>
            <a:off x="180975" y="1095375"/>
            <a:ext cx="8640763" cy="2117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บ่อปูนซีเมนต์สี่เหลี่ยม</a:t>
            </a:r>
            <a:endParaRPr lang="en-US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charset="0"/>
              <a:buNone/>
            </a:pPr>
            <a:r>
              <a:rPr lang="th-TH" smtClean="0">
                <a:latin typeface="TH SarabunPSK" pitchFamily="34" charset="-34"/>
                <a:cs typeface="TH SarabunPSK" pitchFamily="34" charset="-34"/>
              </a:rPr>
              <a:t>	ขนาดกว้าง 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1.6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เมตร ยาว 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เมตร สูง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 60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 ซม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4963" y="188913"/>
            <a:ext cx="8229600" cy="9271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บ่อเลี้ยงจิ้งหรีดและจำนวนขันไข่ที่เหมาะสม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รูปภาพ 10" descr="D:\งานต้น\งานท่องเที่ยวจิ้งหรีด\สำรวจบ้านมะค่า 07-12-13\ทริปวันที่ 23 พฤษจิกายน\DSCN98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11" y="2800092"/>
            <a:ext cx="3936437" cy="343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5" y="981075"/>
            <a:ext cx="8132763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788024" y="2800092"/>
            <a:ext cx="3888432" cy="3293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568" name="TextBox 3"/>
          <p:cNvSpPr txBox="1">
            <a:spLocks noChangeArrowheads="1"/>
          </p:cNvSpPr>
          <p:nvPr/>
        </p:nvSpPr>
        <p:spPr bwMode="auto">
          <a:xfrm>
            <a:off x="2836863" y="2214563"/>
            <a:ext cx="3671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จำนวนขันไข่ </a:t>
            </a:r>
            <a:r>
              <a:rPr lang="en-US" sz="36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15</a:t>
            </a:r>
            <a:r>
              <a:rPr lang="th-TH" sz="3600" b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ขันต่อบ่อ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571500" y="500063"/>
            <a:ext cx="2090738" cy="5857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การเก็บไข่จิ้งหรีด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7586" name="Picture 3" descr="D:\งานต้น\งานท่องเที่ยวจิ้งหรีด\สำรวจ อ.คง จ.นครราชสีมา 22-12-13\รูป\DSCN9899.JPG"/>
          <p:cNvPicPr>
            <a:picLocks noChangeAspect="1" noChangeArrowheads="1"/>
          </p:cNvPicPr>
          <p:nvPr/>
        </p:nvPicPr>
        <p:blipFill>
          <a:blip r:embed="rId2"/>
          <a:srcRect l="32822" t="56206" r="32185"/>
          <a:stretch>
            <a:fillRect/>
          </a:stretch>
        </p:blipFill>
        <p:spPr bwMode="auto">
          <a:xfrm>
            <a:off x="6210300" y="682625"/>
            <a:ext cx="26638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วงรี 8"/>
          <p:cNvSpPr/>
          <p:nvPr/>
        </p:nvSpPr>
        <p:spPr>
          <a:xfrm>
            <a:off x="6038850" y="1916113"/>
            <a:ext cx="1079500" cy="1081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67588" name="สี่เหลี่ยมผืนผ้า 9"/>
          <p:cNvSpPr>
            <a:spLocks noChangeArrowheads="1"/>
          </p:cNvSpPr>
          <p:nvPr/>
        </p:nvSpPr>
        <p:spPr bwMode="auto">
          <a:xfrm>
            <a:off x="5364163" y="2852738"/>
            <a:ext cx="3648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b="1">
                <a:latin typeface="TH SarabunPSK" pitchFamily="34" charset="-34"/>
                <a:cs typeface="TH SarabunPSK" pitchFamily="34" charset="-34"/>
              </a:rPr>
              <a:t>ตัวเมียจะเริ่มออกไข่ภายใน </a:t>
            </a:r>
            <a:r>
              <a:rPr lang="en-US" b="1">
                <a:latin typeface="TH SarabunPSK" pitchFamily="34" charset="-34"/>
                <a:cs typeface="TH SarabunPSK" pitchFamily="34" charset="-34"/>
              </a:rPr>
              <a:t>3-5 </a:t>
            </a:r>
            <a:r>
              <a:rPr lang="th-TH" b="1">
                <a:latin typeface="TH SarabunPSK" pitchFamily="34" charset="-34"/>
                <a:cs typeface="TH SarabunPSK" pitchFamily="34" charset="-34"/>
              </a:rPr>
              <a:t>วัน </a:t>
            </a:r>
          </a:p>
        </p:txBody>
      </p:sp>
      <p:pic>
        <p:nvPicPr>
          <p:cNvPr id="67589" name="รูปภาพ 11" descr="D:\งานต้น\งานท่องเที่ยวจิ้งหรีด\สำรวจ อ.คง จ.นครราชสีมา 22-12-13\รูป\DSCN99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44675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รูปภาพ 16" descr="D:\งานต้น\งานท่องเที่ยวจิ้งหรีด\สำรวจ อ.คง จ.นครราชสีมา 22-12-13\รูป\DSCN99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400550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สี่เหลี่ยมผืนผ้า 17"/>
          <p:cNvSpPr/>
          <p:nvPr/>
        </p:nvSpPr>
        <p:spPr>
          <a:xfrm>
            <a:off x="3492500" y="3357563"/>
            <a:ext cx="5472113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ใช้แกลบเผา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นำมาผสมเข้าด้วยกัน</a:t>
            </a:r>
          </a:p>
        </p:txBody>
      </p:sp>
      <p:sp>
        <p:nvSpPr>
          <p:cNvPr id="19" name="วงรี 18"/>
          <p:cNvSpPr/>
          <p:nvPr/>
        </p:nvSpPr>
        <p:spPr>
          <a:xfrm>
            <a:off x="1187450" y="5805488"/>
            <a:ext cx="2089150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cxnSp>
        <p:nvCxnSpPr>
          <p:cNvPr id="21" name="ลูกศรเชื่อมต่อแบบตรง 20"/>
          <p:cNvCxnSpPr>
            <a:endCxn id="19" idx="7"/>
          </p:cNvCxnSpPr>
          <p:nvPr/>
        </p:nvCxnSpPr>
        <p:spPr>
          <a:xfrm flipH="1">
            <a:off x="2970213" y="4292600"/>
            <a:ext cx="522287" cy="1628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7594" name="รูปภาพ 22" descr="D:\งานต้น\วิธีการเลี้ยงจิ้งหรีด\รูปจิ้งหรีด\DSCN9968.JPG"/>
          <p:cNvPicPr>
            <a:picLocks noChangeAspect="1" noChangeArrowheads="1"/>
          </p:cNvPicPr>
          <p:nvPr/>
        </p:nvPicPr>
        <p:blipFill>
          <a:blip r:embed="rId5"/>
          <a:srcRect l="10001" t="21333"/>
          <a:stretch>
            <a:fillRect/>
          </a:stretch>
        </p:blipFill>
        <p:spPr bwMode="auto">
          <a:xfrm>
            <a:off x="4356100" y="4437063"/>
            <a:ext cx="32400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22600" y="115888"/>
            <a:ext cx="3349625" cy="2062162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874713" y="255588"/>
            <a:ext cx="2090737" cy="5857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การเก็บไข่จิ้งหรีด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0375" y="1724025"/>
            <a:ext cx="3240088" cy="4392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94225" y="3910013"/>
            <a:ext cx="3238500" cy="2836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549275"/>
            <a:ext cx="3260725" cy="3240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114425" y="195263"/>
            <a:ext cx="2376488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การฟักไข่จิ้งหรีด</a:t>
            </a:r>
            <a:endParaRPr lang="th-TH" sz="3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9634" name="รูปภาพ 5" descr="D:\งานต้น\วิธีการเลี้ยงจิ้งหรีด\รูปจิ้งหรีด\การฟักไข่\DSCN98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2052638"/>
            <a:ext cx="3313112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รูปภาพ 6" descr="D:\งานต้น\วิธีการเลี้ยงจิ้งหรีด\รูปจิ้งหรีด\การฟักไข่\DSCN99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8450" y="487363"/>
            <a:ext cx="33131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สี่เหลี่ยมผืนผ้า 9"/>
          <p:cNvSpPr/>
          <p:nvPr/>
        </p:nvSpPr>
        <p:spPr>
          <a:xfrm>
            <a:off x="142875" y="1214438"/>
            <a:ext cx="3744913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ใช้เวลาในการฟักประมาณ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7 -10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วัน</a:t>
            </a:r>
          </a:p>
        </p:txBody>
      </p:sp>
      <p:sp>
        <p:nvSpPr>
          <p:cNvPr id="2" name="Rectangle 1"/>
          <p:cNvSpPr/>
          <p:nvPr/>
        </p:nvSpPr>
        <p:spPr>
          <a:xfrm>
            <a:off x="6330950" y="3644900"/>
            <a:ext cx="2808288" cy="2952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24300" y="3644900"/>
            <a:ext cx="2303463" cy="2952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00125"/>
            <a:ext cx="8501063" cy="5572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b="1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b="1" smtClean="0">
                <a:solidFill>
                  <a:srgbClr val="339933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600" b="1" smtClean="0">
                <a:solidFill>
                  <a:srgbClr val="339933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smtClean="0">
                <a:solidFill>
                  <a:srgbClr val="339933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b="1" smtClean="0">
              <a:solidFill>
                <a:srgbClr val="339933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714375" y="1808163"/>
          <a:ext cx="8001000" cy="4764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669"/>
                <a:gridCol w="1597183"/>
                <a:gridCol w="1491734"/>
                <a:gridCol w="1491734"/>
                <a:gridCol w="1491734"/>
              </a:tblGrid>
              <a:tr h="97445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ชนิด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พลังงาน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(กิโล</a:t>
                      </a:r>
                      <a:r>
                        <a:rPr lang="th-TH" sz="24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แคลอ</a:t>
                      </a: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ลี)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โปรตีน (กรัม)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ไขมัน(กรัม)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คาร์โบไฮเดรต</a:t>
                      </a:r>
                    </a:p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(กรัม)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41365">
                <a:tc>
                  <a:txBody>
                    <a:bodyPr/>
                    <a:lstStyle/>
                    <a:p>
                      <a:r>
                        <a:rPr lang="th-TH" sz="24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จิ้ง</a:t>
                      </a: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โกร่ง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17.5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2.4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41365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จิ้งหรีด (จิ้งหรีดดำ)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133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18.6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41365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ดักแด้ไหม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152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14.7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8.3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4.7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41365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ตั๊กแตนปา</a:t>
                      </a:r>
                      <a:r>
                        <a:rPr lang="th-TH" sz="24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ทังก้า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157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27.6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4.7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.2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41365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แมงกินูน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98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16.1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1.8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2.2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41365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แมงป่อง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130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24.5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2.3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2.8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41365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หนอนไม้ไผ่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231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9.2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20.4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2.5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514" name="TextBox 4"/>
          <p:cNvSpPr txBox="1">
            <a:spLocks noChangeArrowheads="1"/>
          </p:cNvSpPr>
          <p:nvPr/>
        </p:nvSpPr>
        <p:spPr bwMode="auto">
          <a:xfrm>
            <a:off x="3463925" y="188913"/>
            <a:ext cx="242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4000" b="1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ด้านโภชนาการ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625" y="1000125"/>
            <a:ext cx="8001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พลังงานและองค์ประกอบของแมลงที่กินได้ ในน้ำหนักสด 100 กรัม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ontent Placeholder 2"/>
          <p:cNvSpPr>
            <a:spLocks noGrp="1"/>
          </p:cNvSpPr>
          <p:nvPr>
            <p:ph idx="4294967295"/>
          </p:nvPr>
        </p:nvSpPr>
        <p:spPr>
          <a:xfrm>
            <a:off x="450850" y="1114425"/>
            <a:ext cx="8424863" cy="38877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th-TH" smtClean="0">
                <a:latin typeface="TH SarabunPSK" pitchFamily="34" charset="-34"/>
                <a:cs typeface="TH SarabunPSK" pitchFamily="34" charset="-34"/>
              </a:rPr>
              <a:t>	</a:t>
            </a:r>
            <a:endParaRPr lang="th-TH" b="1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		จิ้งหรีด เป็นแมลงที่พบได้ทั่วไปตามธรรมชาติ ป่าโปร่ง ทุ่งหญ้า </a:t>
            </a:r>
            <a:br>
              <a:rPr lang="th-TH" b="1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ไร่นา เป็นแมลงที่มีสารอาหารที่เป็นประโยชน์มีโปรตีนสูง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81225" y="76200"/>
            <a:ext cx="5257800" cy="7699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การเลือกพันธุ์จิ้งหรีด</a:t>
            </a:r>
            <a:endParaRPr lang="th-TH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0659" name="Group 20"/>
          <p:cNvGrpSpPr>
            <a:grpSpLocks/>
          </p:cNvGrpSpPr>
          <p:nvPr/>
        </p:nvGrpSpPr>
        <p:grpSpPr bwMode="auto">
          <a:xfrm>
            <a:off x="500063" y="3143250"/>
            <a:ext cx="3671887" cy="2876550"/>
            <a:chOff x="5868454" y="1284853"/>
            <a:chExt cx="5380385" cy="4033580"/>
          </a:xfrm>
        </p:grpSpPr>
        <p:pic>
          <p:nvPicPr>
            <p:cNvPr id="70667" name="Picture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68454" y="1284853"/>
              <a:ext cx="5380385" cy="4033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8" name="Rectangle 22"/>
            <p:cNvSpPr>
              <a:spLocks noChangeArrowheads="1"/>
            </p:cNvSpPr>
            <p:nvPr/>
          </p:nvSpPr>
          <p:spPr bwMode="auto">
            <a:xfrm>
              <a:off x="9668293" y="3425658"/>
              <a:ext cx="3818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b="1">
                  <a:latin typeface="Elephant" pitchFamily="18" charset="0"/>
                  <a:cs typeface="Cordia New" pitchFamily="34" charset="-34"/>
                </a:rPr>
                <a:t>♀</a:t>
              </a:r>
            </a:p>
          </p:txBody>
        </p:sp>
        <p:sp>
          <p:nvSpPr>
            <p:cNvPr id="70669" name="Rectangle 23"/>
            <p:cNvSpPr>
              <a:spLocks noChangeArrowheads="1"/>
            </p:cNvSpPr>
            <p:nvPr/>
          </p:nvSpPr>
          <p:spPr bwMode="auto">
            <a:xfrm>
              <a:off x="7566644" y="3423565"/>
              <a:ext cx="43313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>
                  <a:latin typeface="Calibri" pitchFamily="34" charset="0"/>
                  <a:cs typeface="Cordia New" pitchFamily="34" charset="-34"/>
                </a:rPr>
                <a:t>♂</a:t>
              </a:r>
            </a:p>
          </p:txBody>
        </p:sp>
      </p:grpSp>
      <p:grpSp>
        <p:nvGrpSpPr>
          <p:cNvPr id="70660" name="Group 24"/>
          <p:cNvGrpSpPr>
            <a:grpSpLocks/>
          </p:cNvGrpSpPr>
          <p:nvPr/>
        </p:nvGrpSpPr>
        <p:grpSpPr bwMode="auto">
          <a:xfrm>
            <a:off x="4500563" y="3213100"/>
            <a:ext cx="4032250" cy="2663825"/>
            <a:chOff x="4598568" y="1484784"/>
            <a:chExt cx="4509936" cy="3596952"/>
          </a:xfrm>
        </p:grpSpPr>
        <p:pic>
          <p:nvPicPr>
            <p:cNvPr id="70664" name="Picture 25"/>
            <p:cNvPicPr>
              <a:picLocks noChangeAspect="1"/>
            </p:cNvPicPr>
            <p:nvPr/>
          </p:nvPicPr>
          <p:blipFill>
            <a:blip r:embed="rId3"/>
            <a:srcRect r="6003"/>
            <a:stretch>
              <a:fillRect/>
            </a:stretch>
          </p:blipFill>
          <p:spPr bwMode="auto">
            <a:xfrm>
              <a:off x="4598568" y="1484784"/>
              <a:ext cx="4509936" cy="3596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5" name="Rectangle 26"/>
            <p:cNvSpPr>
              <a:spLocks noChangeArrowheads="1"/>
            </p:cNvSpPr>
            <p:nvPr/>
          </p:nvSpPr>
          <p:spPr bwMode="auto">
            <a:xfrm>
              <a:off x="7742314" y="4355673"/>
              <a:ext cx="3818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b="1">
                  <a:latin typeface="Elephant" pitchFamily="18" charset="0"/>
                  <a:cs typeface="Cordia New" pitchFamily="34" charset="-34"/>
                </a:rPr>
                <a:t>♀</a:t>
              </a:r>
            </a:p>
          </p:txBody>
        </p:sp>
        <p:sp>
          <p:nvSpPr>
            <p:cNvPr id="70666" name="Rectangle 27"/>
            <p:cNvSpPr>
              <a:spLocks noChangeArrowheads="1"/>
            </p:cNvSpPr>
            <p:nvPr/>
          </p:nvSpPr>
          <p:spPr bwMode="auto">
            <a:xfrm>
              <a:off x="5502412" y="4355673"/>
              <a:ext cx="43313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>
                  <a:latin typeface="Calibri" pitchFamily="34" charset="0"/>
                  <a:cs typeface="Cordia New" pitchFamily="34" charset="-34"/>
                </a:rPr>
                <a:t>♂</a:t>
              </a:r>
            </a:p>
          </p:txBody>
        </p:sp>
      </p:grpSp>
      <p:sp>
        <p:nvSpPr>
          <p:cNvPr id="70661" name="TextBox 28"/>
          <p:cNvSpPr txBox="1">
            <a:spLocks noChangeArrowheads="1"/>
          </p:cNvSpPr>
          <p:nvPr/>
        </p:nvSpPr>
        <p:spPr bwMode="auto">
          <a:xfrm>
            <a:off x="1184275" y="5818188"/>
            <a:ext cx="2120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4000" b="1">
                <a:latin typeface="TH SarabunPSK" pitchFamily="34" charset="-34"/>
                <a:cs typeface="TH SarabunPSK" pitchFamily="34" charset="-34"/>
              </a:rPr>
              <a:t>จิ้งหรีดทองดำ</a:t>
            </a:r>
          </a:p>
        </p:txBody>
      </p:sp>
      <p:sp>
        <p:nvSpPr>
          <p:cNvPr id="70662" name="TextBox 30"/>
          <p:cNvSpPr txBox="1">
            <a:spLocks noChangeArrowheads="1"/>
          </p:cNvSpPr>
          <p:nvPr/>
        </p:nvSpPr>
        <p:spPr bwMode="auto">
          <a:xfrm>
            <a:off x="4135438" y="5805488"/>
            <a:ext cx="4586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4000" b="1">
                <a:latin typeface="TH SarabunPSK" pitchFamily="34" charset="-34"/>
                <a:cs typeface="TH SarabunPSK" pitchFamily="34" charset="-34"/>
              </a:rPr>
              <a:t>จิ้งหรีดทองแดงลาย (แมงสะดิ้ง)</a:t>
            </a:r>
          </a:p>
        </p:txBody>
      </p:sp>
      <p:pic>
        <p:nvPicPr>
          <p:cNvPr id="7066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" y="908050"/>
            <a:ext cx="8132763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4475" y="333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การเลือกพันธุ์จิ้งหรีด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682" name="Content Placeholder 2"/>
          <p:cNvSpPr>
            <a:spLocks noGrp="1"/>
          </p:cNvSpPr>
          <p:nvPr>
            <p:ph idx="4294967295"/>
          </p:nvPr>
        </p:nvSpPr>
        <p:spPr>
          <a:xfrm>
            <a:off x="250825" y="1052513"/>
            <a:ext cx="8497888" cy="50022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th-TH" smtClean="0">
                <a:latin typeface="TH SarabunPSK" pitchFamily="34" charset="-34"/>
                <a:cs typeface="TH SarabunPSK" pitchFamily="34" charset="-34"/>
              </a:rPr>
              <a:t>	จิ้งหรีดที่นิยมนำมาเลี้ยงในปัจจุบัน มี 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 สายพันธุ์ ดังนี้</a:t>
            </a:r>
          </a:p>
          <a:p>
            <a:pPr eaLnBrk="1" hangingPunct="1">
              <a:buFont typeface="Arial" charset="0"/>
              <a:buNone/>
            </a:pP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	1.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พันธุ์ทองดำ </a:t>
            </a:r>
          </a:p>
          <a:p>
            <a:pPr algn="thaiDist" eaLnBrk="1" hangingPunct="1">
              <a:buFont typeface="Arial" charset="0"/>
              <a:buNone/>
            </a:pPr>
            <a:r>
              <a:rPr lang="th-TH" smtClean="0">
                <a:latin typeface="TH SarabunPSK" pitchFamily="34" charset="-34"/>
                <a:cs typeface="TH SarabunPSK" pitchFamily="34" charset="-34"/>
              </a:rPr>
              <a:t>	ลำตัวมีสีดำ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 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ขาสีดำ มีจุดเด่น คือ จุดสีเหลืองบริเวณ โคนปีก </a:t>
            </a:r>
            <a:r>
              <a:rPr lang="en-US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mtClean="0">
                <a:latin typeface="TH SarabunPSK" pitchFamily="34" charset="-34"/>
                <a:cs typeface="TH SarabunPSK" pitchFamily="34" charset="-34"/>
              </a:rPr>
              <a:t>จุด </a:t>
            </a:r>
          </a:p>
        </p:txBody>
      </p:sp>
      <p:pic>
        <p:nvPicPr>
          <p:cNvPr id="71683" name="Picture 3" descr="D:\งานต้น\งานท่องเที่ยวจิ้งหรีด\สำรวจ อ.คง จ.นครราชสีมา 22-12-13\รูป\DSCN9899.JPG"/>
          <p:cNvPicPr>
            <a:picLocks noChangeAspect="1" noChangeArrowheads="1"/>
          </p:cNvPicPr>
          <p:nvPr/>
        </p:nvPicPr>
        <p:blipFill>
          <a:blip r:embed="rId2"/>
          <a:srcRect l="31877" t="59030" r="32185"/>
          <a:stretch>
            <a:fillRect/>
          </a:stretch>
        </p:blipFill>
        <p:spPr bwMode="auto">
          <a:xfrm>
            <a:off x="2051050" y="3141663"/>
            <a:ext cx="4392613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4500563" y="3860800"/>
            <a:ext cx="1008062" cy="576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 flipH="1">
            <a:off x="2555875" y="3357563"/>
            <a:ext cx="873125" cy="2159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สี่เหลี่ยมผืนผ้า 11"/>
          <p:cNvSpPr/>
          <p:nvPr/>
        </p:nvSpPr>
        <p:spPr>
          <a:xfrm>
            <a:off x="5651500" y="4221163"/>
            <a:ext cx="156210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กว้าง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0.7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ซม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835150" y="3357563"/>
            <a:ext cx="132715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ยาว 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ซม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.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วงรี 15"/>
          <p:cNvSpPr/>
          <p:nvPr/>
        </p:nvSpPr>
        <p:spPr>
          <a:xfrm>
            <a:off x="4284663" y="4292600"/>
            <a:ext cx="863600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pic>
        <p:nvPicPr>
          <p:cNvPr id="716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981075"/>
            <a:ext cx="813276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143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การเลือกพันธุ์จิ้งหรีด</a:t>
            </a:r>
            <a:endParaRPr lang="th-TH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270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57338"/>
            <a:ext cx="8362950" cy="13668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smtClean="0">
                <a:latin typeface="TH SarabunPSK" pitchFamily="34" charset="-34"/>
                <a:cs typeface="TH SarabunPSK" pitchFamily="34" charset="-34"/>
              </a:rPr>
              <a:t>	2. </a:t>
            </a: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จิ้งหรีดทองแดงลาย (แมงสะดิ้ง)</a:t>
            </a:r>
          </a:p>
          <a:p>
            <a:pPr eaLnBrk="1" hangingPunct="1">
              <a:buFont typeface="Arial" charset="0"/>
              <a:buNone/>
            </a:pPr>
            <a:r>
              <a:rPr lang="th-TH" smtClean="0">
                <a:latin typeface="TH SarabunPSK" pitchFamily="34" charset="-34"/>
                <a:cs typeface="TH SarabunPSK" pitchFamily="34" charset="-34"/>
              </a:rPr>
              <a:t>	จิ้งหรีดขนาดเล็ก สีน้ำตาลอ่อน ปีกนอกมีลาย เหลืองอ่อน</a:t>
            </a:r>
          </a:p>
        </p:txBody>
      </p:sp>
      <p:pic>
        <p:nvPicPr>
          <p:cNvPr id="72707" name="Picture 3" descr="D:\งานต้น\งานอาจารย์ยุพา\งานที่ต้องส่งอาจารย์\การเลี้ยงจิ้งหรีด\นายทองจันทร์ เงือมบุพผา บ.เกิ่นเหนือ คุ้มเวียงแก้ว ม.ทุละคม แขวงเวียงจันทร์ 020-9935 6469\DSCN9694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25645" t="27838" r="41887" b="45251"/>
          <a:stretch>
            <a:fillRect/>
          </a:stretch>
        </p:blipFill>
        <p:spPr bwMode="auto">
          <a:xfrm>
            <a:off x="1763713" y="2852738"/>
            <a:ext cx="5324475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สี่เหลี่ยมผืนผ้า 6"/>
          <p:cNvSpPr/>
          <p:nvPr/>
        </p:nvSpPr>
        <p:spPr>
          <a:xfrm>
            <a:off x="1619250" y="3068638"/>
            <a:ext cx="1728788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ยาว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ซม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940425" y="4221163"/>
            <a:ext cx="156210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กว้าง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0.4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ซม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.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ตัวเชื่อมต่อตรง 8"/>
          <p:cNvCxnSpPr/>
          <p:nvPr/>
        </p:nvCxnSpPr>
        <p:spPr>
          <a:xfrm flipH="1" flipV="1">
            <a:off x="2700338" y="3860800"/>
            <a:ext cx="1663700" cy="73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5292725" y="3573463"/>
            <a:ext cx="358775" cy="719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วงรี 15"/>
          <p:cNvSpPr/>
          <p:nvPr/>
        </p:nvSpPr>
        <p:spPr>
          <a:xfrm rot="20998776">
            <a:off x="2765425" y="5005388"/>
            <a:ext cx="1657350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pic>
        <p:nvPicPr>
          <p:cNvPr id="727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1341438"/>
            <a:ext cx="8132763" cy="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1625" y="500063"/>
            <a:ext cx="5572125" cy="5572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โรคและศัตรูของจิ้งหรีด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6084" name="Picture 2" descr="http://niah.dld.go.th/th/AnimalDisease/images/Cricket_lridovirus3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2643188"/>
            <a:ext cx="2201863" cy="168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3731" name="TextBox 5"/>
          <p:cNvSpPr txBox="1">
            <a:spLocks noChangeArrowheads="1"/>
          </p:cNvSpPr>
          <p:nvPr/>
        </p:nvSpPr>
        <p:spPr bwMode="auto">
          <a:xfrm>
            <a:off x="857250" y="1474788"/>
            <a:ext cx="55721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th-TH" sz="32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โรคอิริโดไวรัส</a:t>
            </a:r>
          </a:p>
          <a:p>
            <a:pPr eaLnBrk="0" hangingPunct="0"/>
            <a:r>
              <a:rPr lang="th-TH" sz="3200" b="1">
                <a:latin typeface="TH SarabunPSK" pitchFamily="34" charset="-34"/>
                <a:cs typeface="TH SarabunPSK" pitchFamily="34" charset="-34"/>
              </a:rPr>
              <a:t>ไวรัสนี้ เป็นสาเหตุทำให้จิ้งหรีดตายอย่างรุนแรง ระยะตัวอ่อนและตัวเต็มวัย </a:t>
            </a:r>
          </a:p>
          <a:p>
            <a:pPr eaLnBrk="0" hangingPunct="0"/>
            <a:r>
              <a:rPr lang="th-TH" sz="3200" b="1" u="sng">
                <a:latin typeface="TH SarabunPSK" pitchFamily="34" charset="-34"/>
                <a:cs typeface="TH SarabunPSK" pitchFamily="34" charset="-34"/>
              </a:rPr>
              <a:t>อาการ</a:t>
            </a:r>
            <a:r>
              <a:rPr lang="th-TH" sz="3200" b="1">
                <a:latin typeface="TH SarabunPSK" pitchFamily="34" charset="-34"/>
                <a:cs typeface="TH SarabunPSK" pitchFamily="34" charset="-34"/>
              </a:rPr>
              <a:t> จิ้งหรีดแสดงอาการหงอย ท้องบวม       มีของเหลวขาวขุ่นเต็มท้องเมื่อสัมผัสอากาศ    จะเปลี่ยนเป็นสีฟ้า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ontent Placeholder 2"/>
          <p:cNvSpPr>
            <a:spLocks noGrp="1"/>
          </p:cNvSpPr>
          <p:nvPr>
            <p:ph idx="4294967295"/>
          </p:nvPr>
        </p:nvSpPr>
        <p:spPr>
          <a:xfrm>
            <a:off x="785813" y="1000125"/>
            <a:ext cx="6215062" cy="53578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th-TH" b="1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charset="0"/>
              <a:buNone/>
            </a:pPr>
            <a:r>
              <a:rPr lang="th-TH" b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- โรคทางเดินอาหาร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  - อาหารไม่สะอาด เกิดเชื้อรา จิ้งหรีดมีอาการเชื่องช้า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      วิธีป้องกันและกำจัด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		   - ทำความสะอาดภาชนะเลี้ยง และโรงเรือน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		   - เผาทำลายจิ้งหรีดที่เป็นโรค</a:t>
            </a:r>
          </a:p>
          <a:p>
            <a:pPr eaLnBrk="1" hangingPunct="1">
              <a:buFontTx/>
              <a:buChar char="-"/>
            </a:pPr>
            <a:r>
              <a:rPr lang="th-TH" b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โรคแคระแกร็นของจิ้งหรีด</a:t>
            </a:r>
          </a:p>
          <a:p>
            <a:pPr eaLnBrk="1" hangingPunct="1">
              <a:buFontTx/>
              <a:buChar char="-"/>
            </a:pPr>
            <a:r>
              <a:rPr lang="th-TH" b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โรคเน่าของไข่จิ้งหรีด</a:t>
            </a:r>
          </a:p>
          <a:p>
            <a:pPr eaLnBrk="1" hangingPunct="1">
              <a:buFont typeface="Arial" charset="0"/>
              <a:buNone/>
            </a:pPr>
            <a:endParaRPr lang="th-TH" b="1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571625" y="500063"/>
            <a:ext cx="5572125" cy="5572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โรคและศัตรูของจิ้งหรีด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1625" y="500063"/>
            <a:ext cx="5572125" cy="5572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โรคและศัตรูของจิ้งหรีด</a:t>
            </a:r>
            <a:endParaRPr lang="th-TH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5778" name="Content Placeholder 2"/>
          <p:cNvSpPr>
            <a:spLocks noGrp="1"/>
          </p:cNvSpPr>
          <p:nvPr>
            <p:ph idx="4294967295"/>
          </p:nvPr>
        </p:nvSpPr>
        <p:spPr>
          <a:xfrm>
            <a:off x="214313" y="1285875"/>
            <a:ext cx="4786312" cy="30718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ศัตรูจิ้งหรีด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- มด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- ไร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- หนู</a:t>
            </a: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- จิ้งจก ฯลฯ</a:t>
            </a:r>
          </a:p>
          <a:p>
            <a:pPr eaLnBrk="1" hangingPunct="1">
              <a:buFont typeface="Arial" charset="0"/>
              <a:buNone/>
            </a:pPr>
            <a:endParaRPr lang="th-TH" b="1" smtClean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Font typeface="Arial" charset="0"/>
              <a:buNone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          </a:t>
            </a:r>
          </a:p>
        </p:txBody>
      </p:sp>
      <p:pic>
        <p:nvPicPr>
          <p:cNvPr id="75779" name="รูปภาพ 3" descr="235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1357313"/>
            <a:ext cx="12096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รูปภาพ 4" descr="26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4000500"/>
            <a:ext cx="18573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รูปภาพ 5" descr="3533.jp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3357554" y="2714620"/>
            <a:ext cx="2797139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365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7" y="4500570"/>
            <a:ext cx="3185978" cy="129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3" name="รูปภาพ 7" descr="23532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0" y="4429125"/>
            <a:ext cx="19923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รูปภาพ 8" descr="563225.jpg"/>
          <p:cNvPicPr>
            <a:picLocks noChangeAspect="1"/>
          </p:cNvPicPr>
          <p:nvPr/>
        </p:nvPicPr>
        <p:blipFill>
          <a:blip r:embed="rId7">
            <a:lum bright="20000"/>
          </a:blip>
          <a:stretch>
            <a:fillRect/>
          </a:stretch>
        </p:blipFill>
        <p:spPr>
          <a:xfrm>
            <a:off x="6143636" y="235743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544566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64" y="785794"/>
            <a:ext cx="1785950" cy="1303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 descr="542757535.jpg"/>
          <p:cNvPicPr>
            <a:picLocks noChangeAspect="1"/>
          </p:cNvPicPr>
          <p:nvPr/>
        </p:nvPicPr>
        <p:blipFill>
          <a:blip r:embed="rId9">
            <a:lum bright="10000"/>
          </a:blip>
          <a:stretch>
            <a:fillRect/>
          </a:stretch>
        </p:blipFill>
        <p:spPr>
          <a:xfrm>
            <a:off x="4286248" y="5357826"/>
            <a:ext cx="1624015" cy="116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665441236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5140" y="5429264"/>
            <a:ext cx="2000264" cy="962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-1936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h-TH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คุณค่าทางสารอาหารของจิ้งหรีด</a:t>
            </a:r>
            <a:endParaRPr lang="en-US" altLang="en-US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511175" y="790575"/>
            <a:ext cx="8135938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654050" y="1071563"/>
            <a:ext cx="3600450" cy="440213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คุณค่าทางอาหารต่อน้ำหนัก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แมลงสด 100 กรัม</a:t>
            </a:r>
          </a:p>
          <a:p>
            <a:pPr eaLnBrk="0" hangingPunct="0"/>
            <a:endParaRPr lang="th-TH">
              <a:latin typeface="TH SarabunPSK" pitchFamily="34" charset="-34"/>
              <a:cs typeface="TH SarabunPSK" pitchFamily="34" charset="-34"/>
            </a:endParaRPr>
          </a:p>
          <a:p>
            <a:pPr eaLnBrk="0" hangingPunct="0"/>
            <a:r>
              <a:rPr lang="th-TH" b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โปรตีน  12.9 ก.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ไขมัน  5.5 ก.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คาร์โบไฮเดรต 5.1 ก.</a:t>
            </a:r>
          </a:p>
          <a:p>
            <a:pPr eaLnBrk="0" hangingPunct="0"/>
            <a:r>
              <a:rPr lang="th-TH" b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พลังงาน 121.5 กิโลแคลอรี่</a:t>
            </a:r>
          </a:p>
          <a:p>
            <a:pPr eaLnBrk="0" hangingPunct="0"/>
            <a:r>
              <a:rPr lang="th-TH" b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แคลเซียม  75.8 มก.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ฟอสฟอรัส 185.3 มก.</a:t>
            </a:r>
          </a:p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เหล็ก 9.5 มก.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5988" y="703263"/>
            <a:ext cx="311467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qual 6"/>
          <p:cNvSpPr/>
          <p:nvPr/>
        </p:nvSpPr>
        <p:spPr>
          <a:xfrm>
            <a:off x="5905500" y="3211513"/>
            <a:ext cx="1079500" cy="46355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2425" y="3443288"/>
            <a:ext cx="2024063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755650" y="2205038"/>
            <a:ext cx="2808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extBox 2"/>
          <p:cNvSpPr txBox="1">
            <a:spLocks noChangeArrowheads="1"/>
          </p:cNvSpPr>
          <p:nvPr/>
        </p:nvSpPr>
        <p:spPr bwMode="auto">
          <a:xfrm>
            <a:off x="0" y="5835650"/>
            <a:ext cx="89646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th-TH" b="1">
                <a:solidFill>
                  <a:srgbClr val="7030A0"/>
                </a:solidFill>
              </a:rPr>
              <a:t>มีกรดโอเลอิก </a:t>
            </a:r>
            <a:r>
              <a:rPr lang="en-US" b="1">
                <a:solidFill>
                  <a:srgbClr val="7030A0"/>
                </a:solidFill>
              </a:rPr>
              <a:t>&amp; </a:t>
            </a:r>
            <a:r>
              <a:rPr lang="th-TH" b="1">
                <a:solidFill>
                  <a:srgbClr val="7030A0"/>
                </a:solidFill>
              </a:rPr>
              <a:t>กรดลิโนเลอิกในปริมาณที่สูง ส่งผลให้</a:t>
            </a:r>
            <a:r>
              <a:rPr lang="en-US" b="1">
                <a:solidFill>
                  <a:srgbClr val="7030A0"/>
                </a:solidFill>
              </a:rPr>
              <a:t>LDL </a:t>
            </a:r>
            <a:r>
              <a:rPr lang="th-TH" b="1">
                <a:solidFill>
                  <a:srgbClr val="7030A0"/>
                </a:solidFill>
              </a:rPr>
              <a:t>เป็นไขมันไม่ดีในกระแสเลือดลดลง จึงช่วยยับยั้งการเกิดโรคหัวใจ โรคความดันโลหิตสูงโรคเบาหวาน</a:t>
            </a:r>
            <a:endParaRPr lang="en-US" b="1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2428875" y="214313"/>
            <a:ext cx="4000500" cy="642937"/>
          </a:xfrm>
          <a:solidFill>
            <a:schemeClr val="accent1"/>
          </a:solidFill>
          <a:ln w="57150">
            <a:solidFill>
              <a:srgbClr val="0033CC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th-TH" sz="43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dia New" pitchFamily="34" charset="-34"/>
                <a:ea typeface="DSN DuSit"/>
                <a:cs typeface="Cordia New" pitchFamily="34" charset="-34"/>
              </a:rPr>
              <a:t>ชีววิทยาของจิ้งหรีด</a:t>
            </a:r>
            <a:endParaRPr lang="th-TH" sz="3200" smtClean="0">
              <a:solidFill>
                <a:schemeClr val="bg1"/>
              </a:solidFill>
              <a:latin typeface="Cordia New" pitchFamily="34" charset="-34"/>
              <a:ea typeface="DSN DuSit"/>
              <a:cs typeface="Cordia New" pitchFamily="34" charset="-34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977900"/>
            <a:ext cx="7929563" cy="20716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3600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ลักษณะทั่วไปของจิ้งหรีด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จิ้งหรีดเป็นแมลงที่รูปร่างภายนอกเป็นปล้อง และห่อหุ้มร่างกาย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ด้วยเปลือกที่แข็งแรง ทำหน้าที่ป้องกันอันตรายจากภายนอก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ประกอบด้วย 3 ส่วน คือ ส่วนหัว  ส่วนอก และส่วนท้อง</a:t>
            </a:r>
            <a:endParaRPr lang="en-US" b="1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endParaRPr lang="th-TH" b="1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214686"/>
            <a:ext cx="2162175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20151111_150712.jpg"/>
          <p:cNvPicPr>
            <a:picLocks noChangeAspect="1"/>
          </p:cNvPicPr>
          <p:nvPr/>
        </p:nvPicPr>
        <p:blipFill>
          <a:blip r:embed="rId3"/>
          <a:srcRect l="23275" t="5172" r="4310"/>
          <a:stretch>
            <a:fillRect/>
          </a:stretch>
        </p:blipFill>
        <p:spPr>
          <a:xfrm>
            <a:off x="3143250" y="3357563"/>
            <a:ext cx="1901825" cy="1866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3" name="รูปภาพ 7" descr="Picture 4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3286125"/>
            <a:ext cx="27749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Crick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428625"/>
            <a:ext cx="507206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571875" y="2571750"/>
            <a:ext cx="141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จิ้งหรีดเพศผู้</a:t>
            </a:r>
          </a:p>
        </p:txBody>
      </p:sp>
      <p:pic>
        <p:nvPicPr>
          <p:cNvPr id="23555" name="รูปภาพ 6" descr="3565images.jpg"/>
          <p:cNvPicPr>
            <a:picLocks noChangeAspect="1"/>
          </p:cNvPicPr>
          <p:nvPr/>
        </p:nvPicPr>
        <p:blipFill>
          <a:blip r:embed="rId3">
            <a:lum bright="-20000" contrast="30000"/>
          </a:blip>
          <a:srcRect/>
          <a:stretch>
            <a:fillRect/>
          </a:stretch>
        </p:blipFill>
        <p:spPr bwMode="auto">
          <a:xfrm>
            <a:off x="2286000" y="3286125"/>
            <a:ext cx="4429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3500438" y="5619750"/>
            <a:ext cx="1652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b="1">
                <a:latin typeface="TH SarabunPSK" pitchFamily="34" charset="-34"/>
                <a:cs typeface="TH SarabunPSK" pitchFamily="34" charset="-34"/>
              </a:rPr>
              <a:t>จิ้งหรีดเพศเมีย</a:t>
            </a:r>
          </a:p>
        </p:txBody>
      </p:sp>
      <p:pic>
        <p:nvPicPr>
          <p:cNvPr id="23557" name="รูปภาพ 8" descr="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5143500"/>
            <a:ext cx="22987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รูปภาพ 9" descr="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3" y="5214938"/>
            <a:ext cx="15827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รูปภาพ 13" descr="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826" y="1643050"/>
            <a:ext cx="250033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642938"/>
            <a:ext cx="7929563" cy="2071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sz="3600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1. หัว (</a:t>
            </a:r>
            <a:r>
              <a:rPr lang="en-US" sz="3600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Head) </a:t>
            </a:r>
            <a:endParaRPr lang="th-TH" sz="3600" b="1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ส่วนหัว ประกอบด้วย ตารวม 2 ตา  ปากเป็นแบบกัดกิน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หนวดมีความยาวเท่ากับหรือมากกว่าลำตัว หนวดเป็นปล้อง ๆ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คอเป็นส่วนเชื่อมต่อระหว่างหัวกับอก</a:t>
            </a:r>
            <a:endParaRPr lang="en-US" b="1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endParaRPr lang="th-TH" b="1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578" name="Rectangle 3"/>
          <p:cNvSpPr txBox="1">
            <a:spLocks noChangeArrowheads="1"/>
          </p:cNvSpPr>
          <p:nvPr/>
        </p:nvSpPr>
        <p:spPr bwMode="auto">
          <a:xfrm>
            <a:off x="428625" y="3000375"/>
            <a:ext cx="7929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6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2. อก (</a:t>
            </a:r>
            <a:r>
              <a:rPr lang="en-US" sz="36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Thorax) </a:t>
            </a:r>
            <a:endParaRPr lang="th-TH" sz="36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อกมี 3 ปล้อง   อกปล้องแรกมีขาคู่หน้า 1 คู่   อกปล้องที่สองเป็นที่ตั้ง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ของขาคู่กลาง 1 คู่ และปีกคู่หน้า (เพศผู้ปีกหยักศก ทำเสียงโดยใช้ปีก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คู่หน้าสีกัน เพศเมียปีกเรียบ)  ส่วนอกปล้องที่สาม  เป็นที่ตั้ง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ของขาคู่หลังที่แข็งแรงมีโคนขาใหญ่และยาวมีหนามแหลมคมแข็งแรง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h-TH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ช่วยในการกระโดด  ปีกคู่หลังตั้งอยู่ที่อกปล้องที่สาม</a:t>
            </a:r>
            <a:endParaRPr lang="en-US" sz="32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endParaRPr lang="th-TH" sz="3200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4579" name="รูปภาพ 6" descr="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2214563"/>
            <a:ext cx="36004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7274</TotalTime>
  <Words>2370</Words>
  <Application>Microsoft Office PowerPoint</Application>
  <PresentationFormat>On-screen Show (4:3)</PresentationFormat>
  <Paragraphs>331</Paragraphs>
  <Slides>55</Slides>
  <Notes>5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8</vt:i4>
      </vt:variant>
      <vt:variant>
        <vt:lpstr>แม่แบบการออกแบบ</vt:lpstr>
      </vt:variant>
      <vt:variant>
        <vt:i4>1</vt:i4>
      </vt:variant>
      <vt:variant>
        <vt:lpstr>ชื่อเรื่องภาพนิ่ง</vt:lpstr>
      </vt:variant>
      <vt:variant>
        <vt:i4>55</vt:i4>
      </vt:variant>
    </vt:vector>
  </HeadingPairs>
  <TitlesOfParts>
    <vt:vector size="64" baseType="lpstr">
      <vt:lpstr>Arial</vt:lpstr>
      <vt:lpstr>Angsana New</vt:lpstr>
      <vt:lpstr>Calibri</vt:lpstr>
      <vt:lpstr>Cordia New</vt:lpstr>
      <vt:lpstr>TH SarabunPSK</vt:lpstr>
      <vt:lpstr>DSN DuSit</vt:lpstr>
      <vt:lpstr>Times New Roman</vt:lpstr>
      <vt:lpstr>Elephant</vt:lpstr>
      <vt:lpstr>Office Theme</vt:lpstr>
      <vt:lpstr>ภาพนิ่ง 1</vt:lpstr>
      <vt:lpstr>ภาพนิ่ง 2</vt:lpstr>
      <vt:lpstr>ประโยชน์ของการเลี้ยงจิ้งหรีด</vt:lpstr>
      <vt:lpstr>ภาพนิ่ง 4</vt:lpstr>
      <vt:lpstr>ภาพนิ่ง 5</vt:lpstr>
      <vt:lpstr>คุณค่าทางสารอาหารของจิ้งหรีด</vt:lpstr>
      <vt:lpstr>ชีววิทยาของจิ้งหรีด</vt:lpstr>
      <vt:lpstr>ภาพนิ่ง 8</vt:lpstr>
      <vt:lpstr>ภาพนิ่ง 9</vt:lpstr>
      <vt:lpstr>ภาพนิ่ง 10</vt:lpstr>
      <vt:lpstr>ชนิดของจิ้งหรีด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วงจรชีวิตจิ้งหรีด</vt:lpstr>
      <vt:lpstr>วงจรชีวิตของจิ้งหรีดทองดำ</vt:lpstr>
      <vt:lpstr>วงจรชีวิตของจิ้งหรีดพันธุ์ทองแดงลาย</vt:lpstr>
      <vt:lpstr>ลักษณะของจิ้งหรีดวัยต่าง ๆ </vt:lpstr>
      <vt:lpstr>ลักษณะของจิ้งหรีดวัยต่าง ๆ </vt:lpstr>
      <vt:lpstr>ลักษณะของจิ้งหรีดวัยต่าง ๆ </vt:lpstr>
      <vt:lpstr>การผสมพันธุ์</vt:lpstr>
      <vt:lpstr>การวางไข่ของจิ้งหรีด</vt:lpstr>
      <vt:lpstr>การสื่อภาษาของจิ้งหรีด</vt:lpstr>
      <vt:lpstr>การจัดการการเลี้ยงจิ้งหรีด</vt:lpstr>
      <vt:lpstr>สถานที่และโรงเรือนเลี้ยงจิ้งหรีด</vt:lpstr>
      <vt:lpstr>ภาพนิ่ง 28</vt:lpstr>
      <vt:lpstr>สถานที่และโรงเรือนเลี้ยงจิ้งหรีด</vt:lpstr>
      <vt:lpstr>วัสดุอุปกรณ์การเลี้ยงจิ้งหรีด</vt:lpstr>
      <vt:lpstr>ภาพนิ่ง 31</vt:lpstr>
      <vt:lpstr>ภาพนิ่ง 32</vt:lpstr>
      <vt:lpstr>ภาพนิ่ง 33</vt:lpstr>
      <vt:lpstr>วัสดุอุปกรณ์การเลี้ยงจิ้งหรีด</vt:lpstr>
      <vt:lpstr>วัสดุอุปกรณ์การเลี้ยงจิ้งหรีด</vt:lpstr>
      <vt:lpstr>วัสดุอุปกรณ์การเลี้ยงจิ้งหรีด</vt:lpstr>
      <vt:lpstr>วัสดุอุปกรณ์การเลี้ยงจิ้งหรีด</vt:lpstr>
      <vt:lpstr>วัสดุอุปกรณ์การเลี้ยงจิ้งหรีด</vt:lpstr>
      <vt:lpstr>ภาพนิ่ง 39</vt:lpstr>
      <vt:lpstr>วัสดุอุปกรณ์การเลี้ยงจิ้งหรีด</vt:lpstr>
      <vt:lpstr>วัสดุอุปกรณ์การเลี้ยงจิ้งหรีด</vt:lpstr>
      <vt:lpstr>ภาพนิ่ง 42</vt:lpstr>
      <vt:lpstr>ภาพนิ่ง 43</vt:lpstr>
      <vt:lpstr>วิธีการจัดการในวงบ่อ</vt:lpstr>
      <vt:lpstr>บ่อเลี้ยงจิ้งหรีดและจำนวนขันไข่ที่เหมาะสม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การเลือกพันธุ์จิ้งหรีด</vt:lpstr>
      <vt:lpstr>การเลือกพันธุ์จิ้งหรีด</vt:lpstr>
      <vt:lpstr>โรคและศัตรูของจิ้งหรีด</vt:lpstr>
      <vt:lpstr>โรคและศัตรูของจิ้งหรีด</vt:lpstr>
      <vt:lpstr>โรคและศัตรูของจิ้งหรีด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SAMSUNG</dc:creator>
  <cp:lastModifiedBy>CasperX</cp:lastModifiedBy>
  <cp:revision>464</cp:revision>
  <dcterms:created xsi:type="dcterms:W3CDTF">2014-03-12T02:25:38Z</dcterms:created>
  <dcterms:modified xsi:type="dcterms:W3CDTF">2017-03-03T06:58:25Z</dcterms:modified>
</cp:coreProperties>
</file>