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6" r:id="rId2"/>
    <p:sldId id="287" r:id="rId3"/>
    <p:sldId id="288" r:id="rId4"/>
    <p:sldId id="289" r:id="rId5"/>
    <p:sldId id="290" r:id="rId6"/>
    <p:sldId id="301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321" r:id="rId16"/>
    <p:sldId id="322" r:id="rId17"/>
    <p:sldId id="323" r:id="rId18"/>
    <p:sldId id="324" r:id="rId19"/>
    <p:sldId id="319" r:id="rId20"/>
    <p:sldId id="320" r:id="rId21"/>
    <p:sldId id="317" r:id="rId22"/>
    <p:sldId id="318" r:id="rId23"/>
    <p:sldId id="281" r:id="rId24"/>
  </p:sldIdLst>
  <p:sldSz cx="9144000" cy="6858000" type="screen4x3"/>
  <p:notesSz cx="6877050" cy="10001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500063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94138" y="0"/>
            <a:ext cx="2981325" cy="500063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73ADDCF-0AE0-4033-8921-6735789C6282}" type="datetimeFigureOut">
              <a:rPr lang="en-US"/>
              <a:pPr>
                <a:defRPr/>
              </a:pPr>
              <a:t>3/3/2017</a:t>
            </a:fld>
            <a:endParaRPr lang="en-US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49300"/>
            <a:ext cx="5000625" cy="3751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2" tIns="46136" rIns="92272" bIns="46136" rtlCol="0" anchor="ctr"/>
          <a:lstStyle/>
          <a:p>
            <a:pPr lvl="0"/>
            <a:endParaRPr lang="en-US" noProof="0" smtClean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2272" tIns="46136" rIns="92272" bIns="46136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  <a:endParaRPr lang="en-US" noProof="0" smtClean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81325" cy="500063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94138" y="9499600"/>
            <a:ext cx="2981325" cy="500063"/>
          </a:xfrm>
          <a:prstGeom prst="rect">
            <a:avLst/>
          </a:prstGeom>
        </p:spPr>
        <p:txBody>
          <a:bodyPr vert="horz" wrap="square" lIns="92272" tIns="46136" rIns="92272" bIns="4613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7EF42BFE-33FE-43A5-A58E-50D92ACD41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51DF677-4532-4822-80E0-EBC741D4335A}" type="slidenum">
              <a:rPr lang="th-TH" altLang="en-US"/>
              <a:pPr/>
              <a:t>11</a:t>
            </a:fld>
            <a:endParaRPr lang="th-TH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6F80292-4E06-481D-8583-80F6E922AF55}" type="slidenum">
              <a:rPr lang="th-TH" altLang="en-US"/>
              <a:pPr/>
              <a:t>17</a:t>
            </a:fld>
            <a:endParaRPr lang="th-TH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en-US" smtClean="0"/>
              <a:t>งกา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89339B-C5CB-44D7-9EB7-C216CD0A5E61}" type="slidenum">
              <a:rPr lang="th-TH" altLang="en-US"/>
              <a:pPr/>
              <a:t>18</a:t>
            </a:fld>
            <a:endParaRPr lang="th-TH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en-US" smtClean="0"/>
              <a:t>งกา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9813C9-2AFD-49D5-A1BD-2F41D4FB9B24}" type="slidenum">
              <a:rPr lang="th-TH" altLang="en-US"/>
              <a:pPr/>
              <a:t>19</a:t>
            </a:fld>
            <a:endParaRPr lang="th-TH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en-US" smtClean="0"/>
              <a:t>งกา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34F2A6-C879-4CB6-936B-9DA4F6730196}" type="slidenum">
              <a:rPr lang="th-TH" altLang="en-US"/>
              <a:pPr/>
              <a:t>20</a:t>
            </a:fld>
            <a:endParaRPr lang="th-TH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178DD-D67A-4975-B693-96F3C7BB8C52}" type="datetime1">
              <a:rPr lang="en-US"/>
              <a:pPr>
                <a:defRPr/>
              </a:pPr>
              <a:t>3/3/2017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242DA-4DA8-4F9D-B312-89574002B6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FA8A0-549C-4E78-BE7B-76B6D8B44183}" type="datetime1">
              <a:rPr lang="en-US"/>
              <a:pPr>
                <a:defRPr/>
              </a:pPr>
              <a:t>3/3/2017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CD1C7-F8C0-4215-BE76-628AA38F78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59BC5-1C1B-42BA-941B-EB4588005F36}" type="datetime1">
              <a:rPr lang="en-US"/>
              <a:pPr>
                <a:defRPr/>
              </a:pPr>
              <a:t>3/3/2017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BDFAE-9B39-43C8-855F-86632A5487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F7E9-D628-42A5-A01F-74884DAF3A28}" type="datetime1">
              <a:rPr lang="en-US"/>
              <a:pPr>
                <a:defRPr/>
              </a:pPr>
              <a:t>3/3/2017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62656-C0AE-4F43-B8DD-B9482276E2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6015-F7C2-4B7C-AD93-656F11F7CB22}" type="datetime1">
              <a:rPr lang="en-US"/>
              <a:pPr>
                <a:defRPr/>
              </a:pPr>
              <a:t>3/3/2017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D1505-75C4-4FD8-96E9-78D918C35F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0AD9F-4B6C-40B7-B569-245ABBC57A00}" type="datetime1">
              <a:rPr lang="en-US"/>
              <a:pPr>
                <a:defRPr/>
              </a:pPr>
              <a:t>3/3/2017</a:t>
            </a:fld>
            <a:endParaRPr lang="en-US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73EC9-E799-4D40-91B3-41CAB01A15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9F711-AC51-4980-BE79-2FBA3167AC55}" type="datetime1">
              <a:rPr lang="en-US"/>
              <a:pPr>
                <a:defRPr/>
              </a:pPr>
              <a:t>3/3/2017</a:t>
            </a:fld>
            <a:endParaRPr lang="en-US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7BF1F-B145-4BA7-AA76-1FEDC4E694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C5050-E750-44F9-B7E2-602059DFAE8F}" type="datetime1">
              <a:rPr lang="en-US"/>
              <a:pPr>
                <a:defRPr/>
              </a:pPr>
              <a:t>3/3/2017</a:t>
            </a:fld>
            <a:endParaRPr lang="en-US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80E03-7EDA-47CF-B282-7DF127A83C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1F598-EB30-4BFE-A5E6-6B5AA9F1D026}" type="datetime1">
              <a:rPr lang="en-US"/>
              <a:pPr>
                <a:defRPr/>
              </a:pPr>
              <a:t>3/3/2017</a:t>
            </a:fld>
            <a:endParaRPr lang="en-US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C24D3-2AB5-4DBE-A363-06F58C4447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4C707-148A-40FE-B33A-AFF9FDD0F73F}" type="datetime1">
              <a:rPr lang="en-US"/>
              <a:pPr>
                <a:defRPr/>
              </a:pPr>
              <a:t>3/3/2017</a:t>
            </a:fld>
            <a:endParaRPr lang="en-US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10107-CF47-4787-A530-DA1C411345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70256-8AB6-4765-BF10-383A1B4436CB}" type="datetime1">
              <a:rPr lang="en-US"/>
              <a:pPr>
                <a:defRPr/>
              </a:pPr>
              <a:t>3/3/2017</a:t>
            </a:fld>
            <a:endParaRPr lang="en-US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21B1D-0AC0-4AC1-BC60-F0E19CD6C3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คลิกเพื่อแก้ไขลักษณะชื่อเรื่องต้นแบบ</a:t>
            </a:r>
            <a:endParaRPr lang="en-US" altLang="en-US" smtClean="0"/>
          </a:p>
        </p:txBody>
      </p:sp>
      <p:sp>
        <p:nvSpPr>
          <p:cNvPr id="1027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en-US" smtClean="0"/>
              <a:t>ระดับที่สอง</a:t>
            </a:r>
          </a:p>
          <a:p>
            <a:pPr lvl="2"/>
            <a:r>
              <a:rPr lang="th-TH" altLang="en-US" smtClean="0"/>
              <a:t>ระดับที่สาม</a:t>
            </a:r>
          </a:p>
          <a:p>
            <a:pPr lvl="3"/>
            <a:r>
              <a:rPr lang="th-TH" altLang="en-US" smtClean="0"/>
              <a:t>ระดับที่สี่</a:t>
            </a:r>
          </a:p>
          <a:p>
            <a:pPr lvl="4"/>
            <a:r>
              <a:rPr lang="th-TH" altLang="en-US" smtClean="0"/>
              <a:t>ระดับที่ห้า</a:t>
            </a:r>
            <a:endParaRPr lang="en-US" altLang="en-US" smtClean="0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4CF4FF-529E-4026-A5C5-6FFFA2475691}" type="datetime1">
              <a:rPr lang="en-US"/>
              <a:pPr>
                <a:defRPr/>
              </a:pPr>
              <a:t>3/3/2017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367F3B5-943A-418F-AC3C-E4FBC7D30E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ชื่อเรื่อง 1"/>
          <p:cNvSpPr>
            <a:spLocks noGrp="1"/>
          </p:cNvSpPr>
          <p:nvPr>
            <p:ph type="ctrTitle"/>
          </p:nvPr>
        </p:nvSpPr>
        <p:spPr>
          <a:xfrm>
            <a:off x="457200" y="2339975"/>
            <a:ext cx="8153400" cy="1470025"/>
          </a:xfrm>
          <a:solidFill>
            <a:srgbClr val="33CC33"/>
          </a:solidFill>
        </p:spPr>
        <p:txBody>
          <a:bodyPr/>
          <a:lstStyle/>
          <a:p>
            <a:pPr eaLnBrk="1" hangingPunct="1"/>
            <a:r>
              <a:rPr lang="th-TH" altLang="en-US" sz="4800" b="1" smtClean="0">
                <a:latin typeface="AngsanaUPC" pitchFamily="18" charset="-34"/>
                <a:cs typeface="AngsanaUPC" pitchFamily="18" charset="-34"/>
              </a:rPr>
              <a:t>การส่งเสริมการเกษตรแบบแปลงใหญ่ ปี </a:t>
            </a:r>
            <a:r>
              <a:rPr lang="en-US" altLang="en-US" sz="4800" b="1" smtClean="0">
                <a:latin typeface="AngsanaUPC" pitchFamily="18" charset="-34"/>
                <a:cs typeface="AngsanaUPC" pitchFamily="18" charset="-34"/>
              </a:rPr>
              <a:t>2560</a:t>
            </a:r>
          </a:p>
        </p:txBody>
      </p:sp>
      <p:sp>
        <p:nvSpPr>
          <p:cNvPr id="3075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38200" y="5105400"/>
            <a:ext cx="4953000" cy="2057400"/>
          </a:xfrm>
        </p:spPr>
        <p:txBody>
          <a:bodyPr/>
          <a:lstStyle/>
          <a:p>
            <a:pPr eaLnBrk="1" hangingPunct="1"/>
            <a:r>
              <a:rPr lang="th-TH" altLang="en-US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นายสำราญ  สา</a:t>
            </a:r>
            <a:r>
              <a:rPr lang="th-TH" altLang="en-US" sz="2800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ราบรรณ์</a:t>
            </a:r>
            <a:endParaRPr lang="th-TH" altLang="en-US" sz="2800" b="1" dirty="0" smtClean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  <a:p>
            <a:pPr eaLnBrk="1" hangingPunct="1"/>
            <a:r>
              <a:rPr lang="th-TH" altLang="en-US" sz="2800" b="1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ผู้อำนวยการสำนักส่งเสริมและจัดการสินค้าเกษตร</a:t>
            </a:r>
          </a:p>
        </p:txBody>
      </p:sp>
      <p:sp>
        <p:nvSpPr>
          <p:cNvPr id="3076" name="AutoShape 2" descr="ผลการค้นหารูปภาพสำหรับ logo doa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3077" name="AutoShape 4" descr="ผลการค้นหารูปภาพสำหรับ logo doa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3078" name="AutoShape 6" descr="ผลการค้นหารูปภาพสำหรับ logo doa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pic>
        <p:nvPicPr>
          <p:cNvPr id="3079" name="รูปภาพ 7" descr="doae_news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81000"/>
            <a:ext cx="38957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2" descr="ผลการค้นหารูปภาพสำหรับ farmer grou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572000"/>
            <a:ext cx="25273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655638" y="2971800"/>
            <a:ext cx="6964362" cy="914400"/>
          </a:xfrm>
          <a:solidFill>
            <a:srgbClr val="33CC33"/>
          </a:solidFill>
        </p:spPr>
        <p:txBody>
          <a:bodyPr rtlCol="0">
            <a:normAutofit/>
          </a:bodyPr>
          <a:lstStyle/>
          <a:p>
            <a:pPr marL="742950" indent="-742950" eaLnBrk="1" fontAlgn="auto" hangingPunct="1">
              <a:spcAft>
                <a:spcPts val="0"/>
              </a:spcAft>
              <a:defRPr/>
            </a:pPr>
            <a:r>
              <a:rPr lang="th-TH" altLang="en-US" sz="5400" dirty="0" smtClean="0">
                <a:latin typeface="Angsana New" pitchFamily="18" charset="-34"/>
              </a:rPr>
              <a:t>ผลการดำเนินงาน ปี 2559</a:t>
            </a:r>
            <a:endParaRPr lang="th-TH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12291" name="รูปภาพ 5" descr="doae_news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33400"/>
            <a:ext cx="3048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2" descr="ผลการค้นหารูปภาพสำหรับ farmer grou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743450"/>
            <a:ext cx="25273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ผลการค้นหารูปภาพสำหรับ farmer grou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743450"/>
            <a:ext cx="25273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1173163"/>
          </a:xfrm>
          <a:solidFill>
            <a:srgbClr val="33CC33"/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ผลการดำเนินงานเกษตรแปลงใหญ่ ปี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2559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pPr marL="0" eaLnBrk="1" fontAlgn="t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  <a:defRPr/>
            </a:pPr>
            <a:r>
              <a:rPr lang="en-US" sz="4400" b="1" dirty="0" smtClean="0">
                <a:latin typeface="AngsanaUPC" pitchFamily="18" charset="-34"/>
                <a:cs typeface="AngsanaUPC" pitchFamily="18" charset="-34"/>
              </a:rPr>
              <a:t>9 </a:t>
            </a:r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ประเภท</a:t>
            </a:r>
            <a:r>
              <a:rPr lang="en-US" sz="44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4000" b="1" dirty="0" smtClean="0">
                <a:latin typeface="AngsanaUPC" pitchFamily="18" charset="-34"/>
                <a:cs typeface="AngsanaUPC" pitchFamily="18" charset="-34"/>
              </a:rPr>
              <a:t>: </a:t>
            </a:r>
            <a:r>
              <a:rPr lang="th-TH" sz="4000" b="1" spc="-30" dirty="0" smtClean="0">
                <a:latin typeface="AngsanaUPC" pitchFamily="18" charset="-34"/>
                <a:cs typeface="AngsanaUPC" pitchFamily="18" charset="-34"/>
              </a:rPr>
              <a:t>ข้าว</a:t>
            </a:r>
            <a:r>
              <a:rPr lang="en-US" sz="4000" b="1" spc="-30" dirty="0" smtClean="0">
                <a:latin typeface="AngsanaUPC" pitchFamily="18" charset="-34"/>
                <a:cs typeface="AngsanaUPC" pitchFamily="18" charset="-34"/>
              </a:rPr>
              <a:t>   </a:t>
            </a:r>
            <a:r>
              <a:rPr lang="th-TH" sz="4000" b="1" spc="-30" dirty="0" smtClean="0">
                <a:latin typeface="AngsanaUPC" pitchFamily="18" charset="-34"/>
                <a:cs typeface="AngsanaUPC" pitchFamily="18" charset="-34"/>
              </a:rPr>
              <a:t>พืชไร่</a:t>
            </a:r>
            <a:r>
              <a:rPr lang="en-US" sz="4000" b="1" spc="-30" dirty="0" smtClean="0"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4000" b="1" spc="-30" dirty="0" smtClean="0">
                <a:latin typeface="AngsanaUPC" pitchFamily="18" charset="-34"/>
                <a:cs typeface="AngsanaUPC" pitchFamily="18" charset="-34"/>
              </a:rPr>
              <a:t>ไม้ยืนต้น</a:t>
            </a:r>
            <a:r>
              <a:rPr lang="en-US" sz="4000" b="1" spc="-3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4000" b="1" spc="-30" dirty="0" smtClean="0">
                <a:latin typeface="AngsanaUPC" pitchFamily="18" charset="-34"/>
                <a:cs typeface="AngsanaUPC" pitchFamily="18" charset="-34"/>
              </a:rPr>
              <a:t>ผัก/สมุนไพร</a:t>
            </a:r>
            <a:r>
              <a:rPr lang="en-US" sz="4000" b="1" spc="-3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4000" b="1" spc="-30" dirty="0" smtClean="0">
                <a:latin typeface="AngsanaUPC" pitchFamily="18" charset="-34"/>
                <a:cs typeface="AngsanaUPC" pitchFamily="18" charset="-34"/>
              </a:rPr>
              <a:t>ไม้</a:t>
            </a:r>
            <a:r>
              <a:rPr lang="th-TH" sz="4000" b="1" spc="-30" dirty="0" smtClean="0">
                <a:latin typeface="AngsanaUPC" pitchFamily="18" charset="-34"/>
                <a:cs typeface="AngsanaUPC" pitchFamily="18" charset="-34"/>
              </a:rPr>
              <a:t>ผล</a:t>
            </a:r>
            <a:r>
              <a:rPr lang="en-US" sz="4000" b="1" spc="-3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4000" b="1" spc="-30" dirty="0" smtClean="0">
                <a:latin typeface="AngsanaUPC" pitchFamily="18" charset="-34"/>
                <a:cs typeface="AngsanaUPC" pitchFamily="18" charset="-34"/>
              </a:rPr>
              <a:t> หม่อน </a:t>
            </a:r>
            <a:r>
              <a:rPr lang="th-TH" sz="4000" b="1" spc="-30" dirty="0" smtClean="0">
                <a:latin typeface="AngsanaUPC" pitchFamily="18" charset="-34"/>
                <a:cs typeface="AngsanaUPC" pitchFamily="18" charset="-34"/>
              </a:rPr>
              <a:t>กล้วยไม้</a:t>
            </a:r>
            <a:r>
              <a:rPr lang="en-US" sz="4000" b="1" spc="-3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4000" b="1" spc="-30" dirty="0" smtClean="0">
                <a:latin typeface="AngsanaUPC" pitchFamily="18" charset="-34"/>
                <a:cs typeface="AngsanaUPC" pitchFamily="18" charset="-34"/>
              </a:rPr>
              <a:t>ปศุสัตว์</a:t>
            </a:r>
            <a:r>
              <a:rPr lang="en-US" sz="4000" b="1" spc="-3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4000" b="1" spc="-30" dirty="0" smtClean="0">
                <a:latin typeface="AngsanaUPC" pitchFamily="18" charset="-34"/>
                <a:cs typeface="AngsanaUPC" pitchFamily="18" charset="-34"/>
              </a:rPr>
              <a:t>และ ประมง</a:t>
            </a:r>
            <a:endParaRPr lang="en-US" sz="4000" b="1" dirty="0" smtClean="0">
              <a:latin typeface="AngsanaUPC" pitchFamily="18" charset="-34"/>
              <a:ea typeface="Times New Roman"/>
              <a:cs typeface="AngsanaUPC" pitchFamily="18" charset="-34"/>
            </a:endParaRPr>
          </a:p>
          <a:p>
            <a:pPr eaLnBrk="1" hangingPunct="1">
              <a:defRPr/>
            </a:pPr>
            <a:r>
              <a:rPr lang="en-US" sz="4400" b="1" dirty="0" smtClean="0">
                <a:latin typeface="AngsanaUPC" pitchFamily="18" charset="-34"/>
                <a:cs typeface="AngsanaUPC" pitchFamily="18" charset="-34"/>
              </a:rPr>
              <a:t>3</a:t>
            </a:r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3</a:t>
            </a:r>
            <a:r>
              <a:rPr lang="en-US" sz="44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ชนิดสินค้า</a:t>
            </a:r>
          </a:p>
          <a:p>
            <a:pPr eaLnBrk="1" hangingPunct="1">
              <a:defRPr/>
            </a:pPr>
            <a:r>
              <a:rPr lang="en-US" sz="4400" b="1" dirty="0" smtClean="0">
                <a:latin typeface="AngsanaUPC" pitchFamily="18" charset="-34"/>
                <a:cs typeface="AngsanaUPC" pitchFamily="18" charset="-34"/>
              </a:rPr>
              <a:t>600 </a:t>
            </a:r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แปลง </a:t>
            </a:r>
          </a:p>
          <a:p>
            <a:pPr eaLnBrk="1" hangingPunct="1">
              <a:defRPr/>
            </a:pPr>
            <a:r>
              <a:rPr lang="en-US" sz="4400" b="1" dirty="0" smtClean="0">
                <a:latin typeface="AngsanaUPC" pitchFamily="18" charset="-34"/>
                <a:cs typeface="AngsanaUPC" pitchFamily="18" charset="-34"/>
              </a:rPr>
              <a:t>1,53</a:t>
            </a:r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9,866.41</a:t>
            </a:r>
            <a:r>
              <a:rPr lang="en-US" sz="44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ไร่</a:t>
            </a:r>
          </a:p>
          <a:p>
            <a:pPr eaLnBrk="1" hangingPunct="1">
              <a:defRPr/>
            </a:pPr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เกษตรกร </a:t>
            </a:r>
            <a:r>
              <a:rPr lang="en-US" sz="4400" b="1" dirty="0" smtClean="0">
                <a:latin typeface="AngsanaUPC" pitchFamily="18" charset="-34"/>
                <a:cs typeface="AngsanaUPC" pitchFamily="18" charset="-34"/>
              </a:rPr>
              <a:t>96,</a:t>
            </a:r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697</a:t>
            </a:r>
            <a:r>
              <a:rPr lang="en-US" sz="44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4400" b="1" dirty="0" smtClean="0">
                <a:latin typeface="AngsanaUPC" pitchFamily="18" charset="-34"/>
                <a:cs typeface="AngsanaUPC" pitchFamily="18" charset="-34"/>
              </a:rPr>
              <a:t>ราย</a:t>
            </a:r>
            <a:endParaRPr lang="en-US" sz="44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31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B7B3D3-95A3-40E5-933A-001372D4FCA4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ชื่อเรื่อง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  <a:solidFill>
            <a:srgbClr val="FFC000"/>
          </a:solidFill>
        </p:spPr>
        <p:txBody>
          <a:bodyPr/>
          <a:lstStyle/>
          <a:p>
            <a:r>
              <a:rPr lang="th-TH" altLang="en-US" sz="5400" b="1" smtClean="0">
                <a:latin typeface="AngsanaUPC" pitchFamily="18" charset="-34"/>
                <a:cs typeface="AngsanaUPC" pitchFamily="18" charset="-34"/>
              </a:rPr>
              <a:t>มูลค่าเพิ่มจากแปลงใหญ่ </a:t>
            </a:r>
            <a:r>
              <a:rPr lang="en-US" altLang="en-US" sz="5400" b="1" smtClean="0">
                <a:latin typeface="AngsanaUPC" pitchFamily="18" charset="-34"/>
                <a:cs typeface="AngsanaUPC" pitchFamily="18" charset="-34"/>
              </a:rPr>
              <a:t>12 </a:t>
            </a:r>
            <a:r>
              <a:rPr lang="th-TH" altLang="en-US" sz="5400" b="1" smtClean="0">
                <a:latin typeface="AngsanaUPC" pitchFamily="18" charset="-34"/>
                <a:cs typeface="AngsanaUPC" pitchFamily="18" charset="-34"/>
              </a:rPr>
              <a:t>ชนิดสินค้า ปี </a:t>
            </a:r>
            <a:r>
              <a:rPr lang="en-US" altLang="en-US" sz="5400" b="1" smtClean="0">
                <a:latin typeface="AngsanaUPC" pitchFamily="18" charset="-34"/>
                <a:cs typeface="AngsanaUPC" pitchFamily="18" charset="-34"/>
              </a:rPr>
              <a:t>2559</a:t>
            </a: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86802" cy="48613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66802"/>
                <a:gridCol w="914400"/>
                <a:gridCol w="838200"/>
                <a:gridCol w="914400"/>
                <a:gridCol w="990600"/>
                <a:gridCol w="762000"/>
                <a:gridCol w="838200"/>
                <a:gridCol w="838200"/>
                <a:gridCol w="762000"/>
                <a:gridCol w="762000"/>
              </a:tblGrid>
              <a:tr h="533330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สินค้า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พื้นที่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(ไร่)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เกษตรกร</a:t>
                      </a:r>
                    </a:p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(ราย)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ต้นทุน (บ/ไร่)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ผลผลิต (กก/ไร่)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มูลค่าเพิ่มรวม (ล้านบาท)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6188">
                <a:tc vMerge="1">
                  <a:txBody>
                    <a:bodyPr/>
                    <a:lstStyle/>
                    <a:p>
                      <a:endParaRPr lang="en-US" sz="20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เดิม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ใหม่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เดิม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ใหม่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ผลผลิต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ต้นทุน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รวม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</a:tr>
              <a:tr h="4571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1.</a:t>
                      </a:r>
                      <a:r>
                        <a:rPr lang="th-TH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ข้าว</a:t>
                      </a:r>
                      <a:endParaRPr lang="en-US" sz="20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949,254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63,989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4,222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3,420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583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659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758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431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1,188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</a:tr>
              <a:tr h="4571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2.</a:t>
                      </a:r>
                      <a:r>
                        <a:rPr lang="th-TH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ข้าวโพด</a:t>
                      </a:r>
                      <a:endParaRPr lang="en-US" sz="20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27,978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2,221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4,158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3,214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1,050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1,192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26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32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58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</a:tr>
              <a:tr h="70094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3.</a:t>
                      </a:r>
                      <a:r>
                        <a:rPr lang="th-TH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มันสำปะหลัง</a:t>
                      </a:r>
                      <a:endParaRPr lang="en-US" sz="20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86,778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4,960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4,775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3,692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3,750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4.793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94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136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230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</a:tr>
              <a:tr h="70094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4.</a:t>
                      </a:r>
                      <a:r>
                        <a:rPr lang="th-TH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ผัก/สมุนไพร</a:t>
                      </a:r>
                      <a:endParaRPr lang="en-US" sz="20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11,369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2,509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5,812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4,853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1,750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2,279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11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63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74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</a:tr>
              <a:tr h="70094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5.</a:t>
                      </a:r>
                      <a:r>
                        <a:rPr lang="th-TH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ปาล์มน้ำมัน</a:t>
                      </a:r>
                      <a:endParaRPr lang="en-US" sz="20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272,600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6,949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10,574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8,998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3,400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4,000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430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818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1,248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</a:tr>
              <a:tr h="4571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6.</a:t>
                      </a:r>
                      <a:r>
                        <a:rPr lang="th-TH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ทุเรียน</a:t>
                      </a:r>
                      <a:endParaRPr lang="en-US" sz="20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15,280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1,485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23,360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19,692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2,000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2,308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56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376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432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</a:tr>
              <a:tr h="4571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7.</a:t>
                      </a:r>
                      <a:r>
                        <a:rPr lang="th-TH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มังคุด</a:t>
                      </a:r>
                      <a:endParaRPr lang="en-US" sz="20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6,762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1,257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6,246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5,266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408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471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7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25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32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15471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11FC77-716E-40E6-A091-4D37BF964424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ชื่อเรื่อง 3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  <a:solidFill>
            <a:srgbClr val="FFC000"/>
          </a:solidFill>
        </p:spPr>
        <p:txBody>
          <a:bodyPr/>
          <a:lstStyle/>
          <a:p>
            <a:r>
              <a:rPr lang="th-TH" altLang="en-US" sz="4800" b="1" dirty="0" smtClean="0">
                <a:latin typeface="AngsanaUPC" pitchFamily="18" charset="-34"/>
                <a:cs typeface="AngsanaUPC" pitchFamily="18" charset="-34"/>
              </a:rPr>
              <a:t>มูลค่าเพิ่มจากแปลงใหญ่ </a:t>
            </a:r>
            <a:r>
              <a:rPr lang="en-US" altLang="en-US" sz="4800" b="1" dirty="0" smtClean="0">
                <a:latin typeface="AngsanaUPC" pitchFamily="18" charset="-34"/>
                <a:cs typeface="AngsanaUPC" pitchFamily="18" charset="-34"/>
              </a:rPr>
              <a:t>12 </a:t>
            </a:r>
            <a:r>
              <a:rPr lang="th-TH" altLang="en-US" sz="4800" b="1" dirty="0" smtClean="0">
                <a:latin typeface="AngsanaUPC" pitchFamily="18" charset="-34"/>
                <a:cs typeface="AngsanaUPC" pitchFamily="18" charset="-34"/>
              </a:rPr>
              <a:t>ชนิดสินค้า ปี </a:t>
            </a:r>
            <a:r>
              <a:rPr lang="en-US" altLang="en-US" sz="4800" b="1" dirty="0" smtClean="0">
                <a:latin typeface="AngsanaUPC" pitchFamily="18" charset="-34"/>
                <a:cs typeface="AngsanaUPC" pitchFamily="18" charset="-34"/>
              </a:rPr>
              <a:t>2559 </a:t>
            </a:r>
            <a:r>
              <a:rPr lang="th-TH" altLang="en-US" sz="4000" b="1" dirty="0" smtClean="0">
                <a:latin typeface="AngsanaUPC" pitchFamily="18" charset="-34"/>
                <a:cs typeface="AngsanaUPC" pitchFamily="18" charset="-34"/>
              </a:rPr>
              <a:t>(ต่อ)</a:t>
            </a:r>
            <a:endParaRPr lang="en-US" altLang="en-US" sz="4000" b="1" dirty="0" smtClean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</p:nvPr>
        </p:nvGraphicFramePr>
        <p:xfrm>
          <a:off x="152400" y="1295400"/>
          <a:ext cx="8855075" cy="46180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42920"/>
                <a:gridCol w="990529"/>
                <a:gridCol w="838140"/>
                <a:gridCol w="914333"/>
                <a:gridCol w="984496"/>
                <a:gridCol w="838140"/>
                <a:gridCol w="896681"/>
                <a:gridCol w="725946"/>
                <a:gridCol w="761945"/>
                <a:gridCol w="761945"/>
              </a:tblGrid>
              <a:tr h="533437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สินค้า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พื้นที่</a:t>
                      </a:r>
                      <a:r>
                        <a:rPr lang="th-TH" sz="2000" b="1" baseline="0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(ไร่)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เกษตรกร</a:t>
                      </a:r>
                    </a:p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(ราย)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ต้นทุน (บ/ไร่)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ผลผลิต (กก/ไร่)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มูลค่าเพิ่มรวม (ล้านบาท)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6267">
                <a:tc vMerge="1">
                  <a:txBody>
                    <a:bodyPr/>
                    <a:lstStyle/>
                    <a:p>
                      <a:endParaRPr lang="en-US" sz="20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0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เดิม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ใหม่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เดิม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ใหม่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ผลผลิต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ต้นทุน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รวม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</a:tr>
              <a:tr h="45723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8.</a:t>
                      </a:r>
                      <a:r>
                        <a:rPr lang="th-TH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ลำไย</a:t>
                      </a:r>
                      <a:endParaRPr lang="en-US" sz="20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21,113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2,230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22,613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19,062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1,500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1,731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75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171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246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</a:tr>
              <a:tr h="45723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9.</a:t>
                      </a:r>
                      <a:r>
                        <a:rPr lang="th-TH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หม่อนไหม</a:t>
                      </a:r>
                      <a:endParaRPr lang="en-US" sz="20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834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382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10,415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9,568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598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638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10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11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</a:tr>
              <a:tr h="45723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10.</a:t>
                      </a:r>
                      <a:r>
                        <a:rPr lang="th-TH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กล้วยไม้</a:t>
                      </a:r>
                      <a:endParaRPr lang="en-US" sz="20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607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33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156,000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120,0000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500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550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9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4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13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</a:tr>
              <a:tr h="45723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11.</a:t>
                      </a:r>
                      <a:r>
                        <a:rPr lang="th-TH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โคเนื้อ</a:t>
                      </a: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3,501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1,333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30,769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29,169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15,600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18,000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6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588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594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</a:tr>
              <a:tr h="45723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12.</a:t>
                      </a:r>
                      <a:r>
                        <a:rPr lang="th-TH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ปลานิล</a:t>
                      </a:r>
                      <a:endParaRPr lang="en-US" sz="20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  <a:cs typeface="+mj-cs"/>
                        </a:rPr>
                        <a:t>        17,294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TH SarabunPSK"/>
                        <a:cs typeface="+mj-cs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H SarabunPSK"/>
                          <a:cs typeface="+mj-cs"/>
                        </a:rPr>
                        <a:t>       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latin typeface="TH SarabunPSK"/>
                          <a:cs typeface="+mj-cs"/>
                        </a:rPr>
                        <a:t>1,563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TH SarabunPSK"/>
                        <a:cs typeface="+mj-cs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19,730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18,003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566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612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29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62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91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</a:tr>
              <a:tr h="701088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ผลรวมทั้งหมด</a:t>
                      </a:r>
                      <a:endParaRPr lang="en-US" sz="20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1,396,077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87,308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1,502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2,715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4,217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</a:tr>
              <a:tr h="701088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ผลรวมเฉพาะพืช</a:t>
                      </a:r>
                      <a:endParaRPr lang="en-US" sz="20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1,392,576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86,015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1,467</a:t>
                      </a: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2,065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AngsanaUPC" pitchFamily="18" charset="-34"/>
                          <a:cs typeface="AngsanaUPC" pitchFamily="18" charset="-34"/>
                        </a:rPr>
                        <a:t>3,532</a:t>
                      </a:r>
                      <a:endParaRPr lang="en-US" sz="2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23" marB="45723"/>
                </a:tc>
              </a:tr>
            </a:tbl>
          </a:graphicData>
        </a:graphic>
      </p:graphicFrame>
      <p:sp>
        <p:nvSpPr>
          <p:cNvPr id="16495" name="TextBox 4"/>
          <p:cNvSpPr txBox="1">
            <a:spLocks noChangeArrowheads="1"/>
          </p:cNvSpPr>
          <p:nvPr/>
        </p:nvSpPr>
        <p:spPr bwMode="auto">
          <a:xfrm>
            <a:off x="76200" y="5943600"/>
            <a:ext cx="896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en-US" sz="3600" b="1">
                <a:latin typeface="AngsanaUPC" pitchFamily="18" charset="-34"/>
                <a:cs typeface="AngsanaUPC" pitchFamily="18" charset="-34"/>
              </a:rPr>
              <a:t>ค่าเฉลี่ยมูลค่าเพิ่มที่เกษตรกรได้รับ</a:t>
            </a:r>
            <a:r>
              <a:rPr lang="en-US" altLang="en-US" sz="3600" b="1">
                <a:latin typeface="AngsanaUPC" pitchFamily="18" charset="-34"/>
                <a:cs typeface="AngsanaUPC" pitchFamily="18" charset="-34"/>
              </a:rPr>
              <a:t>=</a:t>
            </a:r>
            <a:r>
              <a:rPr lang="en-US" altLang="en-US" sz="3600" b="1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41,060 </a:t>
            </a:r>
            <a:r>
              <a:rPr lang="th-TH" altLang="en-US" sz="3600" b="1">
                <a:latin typeface="AngsanaUPC" pitchFamily="18" charset="-34"/>
                <a:cs typeface="AngsanaUPC" pitchFamily="18" charset="-34"/>
              </a:rPr>
              <a:t>บาท/คน</a:t>
            </a:r>
            <a:r>
              <a:rPr lang="th-TH" altLang="en-US" sz="3600" b="1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altLang="en-US" sz="3200" b="1">
                <a:latin typeface="AngsanaUPC" pitchFamily="18" charset="-34"/>
                <a:cs typeface="AngsanaUPC" pitchFamily="18" charset="-34"/>
              </a:rPr>
              <a:t>(คิดเฉพาะด้านพืช)</a:t>
            </a:r>
            <a:endParaRPr lang="en-US" altLang="en-US" sz="3200" b="1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6496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5A3F69-25D4-4338-91D0-2C3EC03F404B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228600"/>
            <a:ext cx="8153400" cy="1219200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th-TH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267" name="Content Placeholder 1"/>
          <p:cNvSpPr>
            <a:spLocks noGrp="1"/>
          </p:cNvSpPr>
          <p:nvPr>
            <p:ph idx="4294967295"/>
          </p:nvPr>
        </p:nvSpPr>
        <p:spPr>
          <a:xfrm>
            <a:off x="304800" y="1700213"/>
            <a:ext cx="8763000" cy="4681537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457200" indent="-457200" eaLnBrk="1" hangingPunct="1">
              <a:defRPr/>
            </a:pP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สมาชิกแปลงใหญ่ปรับตัว และนำเทคโนโลยีที่เหมาะสมมาใช้</a:t>
            </a:r>
            <a:r>
              <a:rPr lang="en-US" sz="3600" b="1" dirty="0" smtClean="0">
                <a:latin typeface="AngsanaUPC" pitchFamily="18" charset="-34"/>
                <a:cs typeface="AngsanaUPC" pitchFamily="18" charset="-34"/>
              </a:rPr>
              <a:t> : </a:t>
            </a:r>
            <a:r>
              <a:rPr lang="en-US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Laser leveling  </a:t>
            </a:r>
            <a:r>
              <a:rPr lang="th-TH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ระบบน้ำหยด</a:t>
            </a:r>
            <a:r>
              <a:rPr lang="en-US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 Motor Pool</a:t>
            </a:r>
            <a:endParaRPr lang="th-TH" sz="3600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defRPr/>
            </a:pP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การรวมกลุ่มสมาชิกแปลงใหญ่</a:t>
            </a:r>
            <a:r>
              <a:rPr lang="en-US" sz="3600" b="1" dirty="0" smtClean="0">
                <a:latin typeface="AngsanaUPC" pitchFamily="18" charset="-34"/>
                <a:cs typeface="AngsanaUPC" pitchFamily="18" charset="-34"/>
              </a:rPr>
              <a:t> : </a:t>
            </a:r>
            <a:r>
              <a:rPr lang="th-TH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สหกรณ์ </a:t>
            </a:r>
            <a:r>
              <a:rPr lang="en-US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122 </a:t>
            </a:r>
            <a:r>
              <a:rPr lang="th-TH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กลุ่ม วิสาหกิจชุมชน</a:t>
            </a:r>
            <a:r>
              <a:rPr lang="en-US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393 </a:t>
            </a:r>
            <a:r>
              <a:rPr lang="th-TH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กลุ่ม</a:t>
            </a:r>
            <a:endParaRPr lang="en-US" sz="3600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defRPr/>
            </a:pP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พัฒนาให้เกษตรกรสู่ (</a:t>
            </a:r>
            <a:r>
              <a:rPr lang="en-US" sz="3600" b="1" dirty="0" smtClean="0">
                <a:latin typeface="AngsanaUPC" pitchFamily="18" charset="-34"/>
                <a:cs typeface="AngsanaUPC" pitchFamily="18" charset="-34"/>
              </a:rPr>
              <a:t>Smart Farmer</a:t>
            </a: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) </a:t>
            </a:r>
            <a:r>
              <a:rPr lang="en-US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67,200 </a:t>
            </a:r>
            <a:r>
              <a:rPr lang="th-TH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ราย</a:t>
            </a:r>
            <a:endParaRPr lang="en-US" sz="3600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defRPr/>
            </a:pP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พัฒนาคุณภาพสินค้าในแปลงใหญ่</a:t>
            </a:r>
            <a:r>
              <a:rPr lang="en-US" sz="3600" b="1" dirty="0" smtClean="0">
                <a:latin typeface="AngsanaUPC" pitchFamily="18" charset="-34"/>
                <a:cs typeface="AngsanaUPC" pitchFamily="18" charset="-34"/>
                <a:sym typeface="Wingdings" pitchFamily="2" charset="2"/>
              </a:rPr>
              <a:t> : </a:t>
            </a:r>
            <a:r>
              <a:rPr lang="en-US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GAP</a:t>
            </a:r>
            <a:r>
              <a:rPr lang="th-TH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(พืชอาหาร) </a:t>
            </a:r>
            <a:r>
              <a:rPr lang="en-US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38,000 </a:t>
            </a:r>
            <a:r>
              <a:rPr lang="th-TH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ราย</a:t>
            </a:r>
            <a:r>
              <a:rPr lang="en-US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เกษตรอินทรีย์(ข้าว พืชผัก ไม้ผล) </a:t>
            </a:r>
            <a:r>
              <a:rPr lang="en-US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1</a:t>
            </a:r>
            <a:r>
              <a:rPr lang="th-TH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,</a:t>
            </a:r>
            <a:r>
              <a:rPr lang="en-US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083 </a:t>
            </a:r>
            <a:r>
              <a:rPr lang="th-TH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ราย</a:t>
            </a:r>
            <a:r>
              <a:rPr lang="en-US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RSPO</a:t>
            </a:r>
            <a:r>
              <a:rPr lang="th-TH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(ปาล์มน้ำมัน)</a:t>
            </a:r>
            <a:r>
              <a:rPr lang="en-US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99 </a:t>
            </a:r>
            <a:r>
              <a:rPr lang="th-TH" sz="3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ราย</a:t>
            </a:r>
            <a:endParaRPr lang="en-US" sz="3600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 marL="457200" indent="-457200" eaLnBrk="1" hangingPunct="1">
              <a:defRPr/>
            </a:pPr>
            <a:endParaRPr lang="en-US" sz="3600" b="1" dirty="0" smtClean="0">
              <a:latin typeface="AngsanaUPC" pitchFamily="18" charset="-34"/>
              <a:cs typeface="AngsanaUPC" pitchFamily="18" charset="-34"/>
            </a:endParaRPr>
          </a:p>
          <a:p>
            <a:pPr marL="457200" indent="-457200" eaLnBrk="1" hangingPunct="1">
              <a:defRPr/>
            </a:pPr>
            <a:endParaRPr lang="en-US" sz="3600" b="1" dirty="0" smtClean="0">
              <a:latin typeface="AngsanaUPC" pitchFamily="18" charset="-34"/>
              <a:cs typeface="AngsanaUPC" pitchFamily="18" charset="-34"/>
            </a:endParaRPr>
          </a:p>
          <a:p>
            <a:pPr marL="457200" indent="-457200" eaLnBrk="1" hangingPunct="1">
              <a:defRPr/>
            </a:pPr>
            <a:endParaRPr lang="en-US" sz="3600" b="1" dirty="0" smtClean="0">
              <a:latin typeface="AngsanaUPC" pitchFamily="18" charset="-34"/>
              <a:cs typeface="AngsanaUPC" pitchFamily="18" charset="-34"/>
            </a:endParaRPr>
          </a:p>
          <a:p>
            <a:pPr marL="457200" indent="-457200" eaLnBrk="1" hangingPunct="1">
              <a:defRPr/>
            </a:pPr>
            <a:endParaRPr lang="en-US" sz="3600" b="1" dirty="0" smtClean="0">
              <a:latin typeface="AngsanaUPC" pitchFamily="18" charset="-34"/>
              <a:cs typeface="AngsanaUPC" pitchFamily="18" charset="-34"/>
            </a:endParaRPr>
          </a:p>
          <a:p>
            <a:pPr marL="457200" indent="-457200" eaLnBrk="1" hangingPunct="1">
              <a:defRPr/>
            </a:pPr>
            <a:endParaRPr lang="en-US" sz="3600" b="1" dirty="0" smtClean="0">
              <a:latin typeface="AngsanaUPC" pitchFamily="18" charset="-34"/>
              <a:cs typeface="AngsanaUPC" pitchFamily="18" charset="-34"/>
            </a:endParaRPr>
          </a:p>
          <a:p>
            <a:pPr marL="457200" indent="-457200" eaLnBrk="1" hangingPunct="1">
              <a:defRPr/>
            </a:pPr>
            <a:endParaRPr lang="en-US" sz="3600" b="1" dirty="0" smtClean="0">
              <a:latin typeface="AngsanaUPC" pitchFamily="18" charset="-34"/>
              <a:cs typeface="AngsanaUPC" pitchFamily="18" charset="-34"/>
            </a:endParaRPr>
          </a:p>
          <a:p>
            <a:pPr marL="457200" indent="-457200" eaLnBrk="1" hangingPunct="1">
              <a:defRPr/>
            </a:pPr>
            <a:endParaRPr lang="en-US" sz="3600" b="1" dirty="0" smtClean="0">
              <a:latin typeface="AngsanaUPC" pitchFamily="18" charset="-34"/>
              <a:cs typeface="AngsanaUPC" pitchFamily="18" charset="-34"/>
            </a:endParaRPr>
          </a:p>
          <a:p>
            <a:pPr marL="457200" indent="-457200" eaLnBrk="1" hangingPunct="1">
              <a:defRPr/>
            </a:pPr>
            <a:endParaRPr lang="th-TH" sz="3600" b="1" dirty="0" smtClean="0">
              <a:latin typeface="AngsanaUPC" pitchFamily="18" charset="-34"/>
              <a:cs typeface="AngsanaUPC" pitchFamily="18" charset="-34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th-TH" sz="3600" b="1" dirty="0" smtClean="0">
              <a:latin typeface="AngsanaUPC" pitchFamily="18" charset="-34"/>
              <a:cs typeface="AngsanaUPC" pitchFamily="18" charset="-34"/>
            </a:endParaRPr>
          </a:p>
          <a:p>
            <a:pPr marL="457200" indent="-457200" eaLnBrk="1" hangingPunct="1">
              <a:defRPr/>
            </a:pPr>
            <a:endParaRPr lang="th-TH" sz="3600" b="1" dirty="0" smtClean="0">
              <a:latin typeface="AngsanaUPC" pitchFamily="18" charset="-34"/>
              <a:cs typeface="AngsanaUPC" pitchFamily="18" charset="-34"/>
            </a:endParaRPr>
          </a:p>
          <a:p>
            <a:pPr marL="457200" indent="-457200" eaLnBrk="1" hangingPunct="1">
              <a:defRPr/>
            </a:pPr>
            <a:endParaRPr lang="th-TH" sz="3600" b="1" dirty="0" smtClean="0">
              <a:latin typeface="AngsanaUPC" pitchFamily="18" charset="-34"/>
              <a:cs typeface="AngsanaUPC" pitchFamily="18" charset="-34"/>
            </a:endParaRPr>
          </a:p>
          <a:p>
            <a:pPr marL="457200" indent="-457200" eaLnBrk="1" hangingPunct="1">
              <a:defRPr/>
            </a:pPr>
            <a:endParaRPr lang="th-TH" sz="4000" b="1" dirty="0" smtClean="0">
              <a:latin typeface="AngsanaUPC" pitchFamily="18" charset="-34"/>
              <a:cs typeface="AngsanaUPC" pitchFamily="18" charset="-34"/>
            </a:endParaRPr>
          </a:p>
          <a:p>
            <a:pPr marL="457200" indent="-457200" eaLnBrk="1" hangingPunct="1">
              <a:defRPr/>
            </a:pPr>
            <a:endParaRPr lang="th-TH" sz="4000" b="1" dirty="0" smtClean="0">
              <a:latin typeface="AngsanaUPC" pitchFamily="18" charset="-34"/>
              <a:cs typeface="AngsanaUPC" pitchFamily="18" charset="-34"/>
            </a:endParaRPr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th-TH" sz="4000" b="1" dirty="0" smtClean="0">
              <a:latin typeface="AngsanaUPC" pitchFamily="18" charset="-34"/>
              <a:ea typeface="Times New Roman" pitchFamily="18" charset="0"/>
              <a:cs typeface="AngsanaUPC" pitchFamily="18" charset="-34"/>
            </a:endParaRP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th-TH" sz="4000" b="1" dirty="0" smtClean="0">
                <a:latin typeface="AngsanaUPC" pitchFamily="18" charset="-34"/>
                <a:ea typeface="Times New Roman" pitchFamily="18" charset="0"/>
                <a:cs typeface="AngsanaUPC" pitchFamily="18" charset="-34"/>
              </a:rPr>
              <a:t>     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457200" y="381000"/>
            <a:ext cx="787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en-US" sz="5400" b="1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ผลการเปลี่ยนแปลงที่เกิดขึ้น</a:t>
            </a:r>
          </a:p>
        </p:txBody>
      </p:sp>
      <p:sp>
        <p:nvSpPr>
          <p:cNvPr id="1741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201BC1-5856-4527-A516-5E4EE019E46C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รูปภาพ 5" descr="doae_news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33400"/>
            <a:ext cx="3048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2" descr="ผลการค้นหารูปภาพสำหรับ farmer grou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267200"/>
            <a:ext cx="25273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9E2C4B-D9D6-48D3-8245-BAE71993BA7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0" name="ชื่อเรื่อง 3"/>
          <p:cNvSpPr txBox="1">
            <a:spLocks/>
          </p:cNvSpPr>
          <p:nvPr/>
        </p:nvSpPr>
        <p:spPr bwMode="auto">
          <a:xfrm>
            <a:off x="0" y="2743200"/>
            <a:ext cx="9144000" cy="914400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การปรับเงื่อนไขและเกณฑ์แปลงใหญ่</a:t>
            </a:r>
            <a:endParaRPr lang="en-US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950"/>
            <a:ext cx="9144000" cy="806450"/>
          </a:xfrm>
          <a:solidFill>
            <a:srgbClr val="00B050"/>
          </a:solidFill>
        </p:spPr>
        <p:txBody>
          <a:bodyPr/>
          <a:lstStyle/>
          <a:p>
            <a:pPr>
              <a:defRPr/>
            </a:pPr>
            <a:r>
              <a:rPr lang="th-TH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เงื่อนไขและเกณฑ์เดิม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14400"/>
            <a:ext cx="9144000" cy="59436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th-TH" sz="3200" b="1" dirty="0" smtClean="0">
                <a:solidFill>
                  <a:schemeClr val="tx1"/>
                </a:solidFill>
              </a:rPr>
              <a:t>เป็น</a:t>
            </a:r>
            <a:r>
              <a:rPr lang="th-TH" sz="3200" b="1" dirty="0">
                <a:solidFill>
                  <a:schemeClr val="tx1"/>
                </a:solidFill>
              </a:rPr>
              <a:t>การรวมแปลงผลิตสินค้าชนิดเดียวกัน แปลง</a:t>
            </a:r>
            <a:r>
              <a:rPr lang="th-TH" sz="3200" b="1" dirty="0" smtClean="0">
                <a:solidFill>
                  <a:schemeClr val="tx1"/>
                </a:solidFill>
              </a:rPr>
              <a:t>ไม่อยู่</a:t>
            </a:r>
            <a:r>
              <a:rPr lang="th-TH" sz="3200" b="1" dirty="0">
                <a:solidFill>
                  <a:schemeClr val="tx1"/>
                </a:solidFill>
              </a:rPr>
              <a:t>ติดกันเป็นผืน</a:t>
            </a:r>
            <a:r>
              <a:rPr lang="th-TH" sz="3200" b="1" dirty="0" smtClean="0">
                <a:solidFill>
                  <a:schemeClr val="tx1"/>
                </a:solidFill>
              </a:rPr>
              <a:t>เดียว พื้นที่</a:t>
            </a:r>
            <a:r>
              <a:rPr lang="th-TH" sz="3200" b="1" dirty="0">
                <a:solidFill>
                  <a:schemeClr val="tx1"/>
                </a:solidFill>
              </a:rPr>
              <a:t>มีความเหมาะสม และมีศักยภาพที่จะพัฒนาในเชิงเศรษฐกิจ </a:t>
            </a:r>
            <a:endParaRPr lang="en-US" sz="32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th-TH" sz="3200" b="1" dirty="0" smtClean="0">
                <a:solidFill>
                  <a:schemeClr val="tx1"/>
                </a:solidFill>
              </a:rPr>
              <a:t>เกษตรกร</a:t>
            </a:r>
            <a:r>
              <a:rPr lang="th-TH" sz="3200" b="1" dirty="0">
                <a:solidFill>
                  <a:schemeClr val="tx1"/>
                </a:solidFill>
              </a:rPr>
              <a:t>สมัครใจ พร้อมที่จะพัฒนาการผลิตและการตลาดร่วมกัน โดย</a:t>
            </a:r>
            <a:r>
              <a:rPr lang="th-TH" sz="3200" b="1" dirty="0" smtClean="0">
                <a:solidFill>
                  <a:schemeClr val="tx1"/>
                </a:solidFill>
              </a:rPr>
              <a:t>การส่วน</a:t>
            </a:r>
            <a:r>
              <a:rPr lang="th-TH" sz="3200" b="1" dirty="0">
                <a:solidFill>
                  <a:schemeClr val="tx1"/>
                </a:solidFill>
              </a:rPr>
              <a:t>ร่วมตลอดกระบวนการพัฒนา </a:t>
            </a:r>
            <a:endParaRPr lang="en-US" sz="32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th-TH" sz="3200" b="1" dirty="0" smtClean="0">
                <a:solidFill>
                  <a:schemeClr val="tx1"/>
                </a:solidFill>
              </a:rPr>
              <a:t>ขนาด</a:t>
            </a:r>
            <a:r>
              <a:rPr lang="th-TH" sz="3200" b="1" dirty="0">
                <a:solidFill>
                  <a:schemeClr val="tx1"/>
                </a:solidFill>
              </a:rPr>
              <a:t>พื้นที่ดำเนินการ </a:t>
            </a:r>
            <a:endParaRPr lang="en-US" sz="3200" b="1" dirty="0">
              <a:solidFill>
                <a:schemeClr val="tx1"/>
              </a:solidFill>
            </a:endParaRP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th-TH" sz="2800" b="1" dirty="0" smtClean="0">
                <a:solidFill>
                  <a:schemeClr val="tx1"/>
                </a:solidFill>
              </a:rPr>
              <a:t>พืช</a:t>
            </a:r>
            <a:r>
              <a:rPr lang="th-TH" sz="2800" b="1" dirty="0">
                <a:solidFill>
                  <a:schemeClr val="tx1"/>
                </a:solidFill>
              </a:rPr>
              <a:t>ไร่ ปาล์มน้ำมัน ยางพารา และข้าว มีพื้นที่รวมกันตั้งแต่</a:t>
            </a:r>
            <a:r>
              <a:rPr lang="en-US" sz="2800" b="1" dirty="0">
                <a:solidFill>
                  <a:schemeClr val="tx1"/>
                </a:solidFill>
              </a:rPr>
              <a:t> 1,000 </a:t>
            </a:r>
            <a:r>
              <a:rPr lang="th-TH" sz="2800" b="1" dirty="0">
                <a:solidFill>
                  <a:schemeClr val="tx1"/>
                </a:solidFill>
              </a:rPr>
              <a:t>ไร่ ขึ้นไป และเกษตรกรสมัครใจเข้าร่วมโครงการไม่น้อยกว่า</a:t>
            </a:r>
            <a:r>
              <a:rPr lang="en-US" sz="2800" b="1" dirty="0">
                <a:solidFill>
                  <a:schemeClr val="tx1"/>
                </a:solidFill>
              </a:rPr>
              <a:t> 50 </a:t>
            </a:r>
            <a:r>
              <a:rPr lang="th-TH" sz="2800" b="1" dirty="0">
                <a:solidFill>
                  <a:schemeClr val="tx1"/>
                </a:solidFill>
              </a:rPr>
              <a:t>รายขึ้นไป </a:t>
            </a:r>
            <a:endParaRPr lang="en-US" sz="2800" b="1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th-TH" sz="2800" b="1" dirty="0" smtClean="0">
                <a:solidFill>
                  <a:schemeClr val="tx1"/>
                </a:solidFill>
              </a:rPr>
              <a:t>ไม้</a:t>
            </a:r>
            <a:r>
              <a:rPr lang="th-TH" sz="2800" b="1" dirty="0">
                <a:solidFill>
                  <a:schemeClr val="tx1"/>
                </a:solidFill>
              </a:rPr>
              <a:t>ผล พืชผัก ไม้ดอกไม้ประดับ หรือพืชอื่น ๆ มีขนาดพื้นที่ตั้งแต่</a:t>
            </a:r>
            <a:r>
              <a:rPr lang="en-US" sz="2800" b="1" dirty="0">
                <a:solidFill>
                  <a:schemeClr val="tx1"/>
                </a:solidFill>
              </a:rPr>
              <a:t> 300 </a:t>
            </a:r>
            <a:r>
              <a:rPr lang="th-TH" sz="2800" b="1" dirty="0">
                <a:solidFill>
                  <a:schemeClr val="tx1"/>
                </a:solidFill>
              </a:rPr>
              <a:t>ไร่ ขึ้นไป หรือเกษตรกรสมัครใจเข้าร่วมโครงการไม่น้อยกว่า</a:t>
            </a:r>
            <a:r>
              <a:rPr lang="en-US" sz="2800" b="1" dirty="0">
                <a:solidFill>
                  <a:schemeClr val="tx1"/>
                </a:solidFill>
              </a:rPr>
              <a:t> 50 </a:t>
            </a:r>
            <a:r>
              <a:rPr lang="th-TH" sz="2800" b="1" dirty="0">
                <a:solidFill>
                  <a:schemeClr val="tx1"/>
                </a:solidFill>
              </a:rPr>
              <a:t>รายขึ้นไป </a:t>
            </a:r>
            <a:endParaRPr lang="en-US" sz="2800" b="1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th-TH" sz="3200" b="1" dirty="0" smtClean="0">
                <a:solidFill>
                  <a:schemeClr val="tx1"/>
                </a:solidFill>
              </a:rPr>
              <a:t>ผ่าน</a:t>
            </a:r>
            <a:r>
              <a:rPr lang="th-TH" sz="3200" b="1" dirty="0">
                <a:solidFill>
                  <a:schemeClr val="tx1"/>
                </a:solidFill>
              </a:rPr>
              <a:t>การรับรองจากคณะอนุกรรมการพัฒนาการเกษตรและสหกรณ์ของจังหวัด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F5AA60-3156-4E03-A2C1-F95D790E069B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73163"/>
          </a:xfrm>
          <a:solidFill>
            <a:srgbClr val="33CC33"/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การปรับปรุงการส่งเสริมการเกษตรแบบแปลงใหญ่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idx="1"/>
          </p:nvPr>
        </p:nvSpPr>
        <p:spPr>
          <a:xfrm>
            <a:off x="228600" y="1419225"/>
            <a:ext cx="8458200" cy="4953000"/>
          </a:xfrm>
        </p:spPr>
        <p:txBody>
          <a:bodyPr/>
          <a:lstStyle/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AngsanaUPC" pitchFamily="18" charset="-34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AngsanaUPC" pitchFamily="18" charset="-34"/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  <a:latin typeface="AngsanaUPC" pitchFamily="18" charset="-34"/>
              </a:rPr>
              <a:t>1. </a:t>
            </a:r>
            <a:r>
              <a:rPr lang="th-TH" sz="4400" b="1" dirty="0" smtClean="0">
                <a:solidFill>
                  <a:srgbClr val="C00000"/>
                </a:solidFill>
                <a:latin typeface="AngsanaUPC" pitchFamily="18" charset="-34"/>
              </a:rPr>
              <a:t>เงื่อนไข</a:t>
            </a:r>
            <a:r>
              <a:rPr lang="en-US" sz="4400" b="1" dirty="0" smtClean="0">
                <a:solidFill>
                  <a:srgbClr val="C00000"/>
                </a:solidFill>
                <a:latin typeface="AngsanaUPC" pitchFamily="18" charset="-34"/>
              </a:rPr>
              <a:t> </a:t>
            </a:r>
            <a:r>
              <a:rPr lang="th-TH" sz="4400" b="1" dirty="0" smtClean="0">
                <a:latin typeface="AngsanaUPC" pitchFamily="18" charset="-34"/>
              </a:rPr>
              <a:t>ลด</a:t>
            </a:r>
            <a:r>
              <a:rPr lang="th-TH" sz="4400" b="1" dirty="0">
                <a:latin typeface="AngsanaUPC" pitchFamily="18" charset="-34"/>
              </a:rPr>
              <a:t>ขนาดแปลง </a:t>
            </a:r>
            <a:endParaRPr lang="th-TH" sz="4400" b="1" dirty="0" smtClean="0">
              <a:solidFill>
                <a:srgbClr val="C00000"/>
              </a:solidFill>
              <a:latin typeface="AngsanaUPC" pitchFamily="18" charset="-34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th-TH" sz="2400" b="1" dirty="0" smtClean="0">
                <a:latin typeface="AngsanaUPC" pitchFamily="18" charset="-34"/>
              </a:rPr>
              <a:t> </a:t>
            </a:r>
            <a:r>
              <a:rPr lang="th-TH" sz="3600" b="1" dirty="0" smtClean="0"/>
              <a:t>พืช</a:t>
            </a:r>
            <a:r>
              <a:rPr lang="th-TH" sz="3600" b="1" dirty="0"/>
              <a:t>ไร่ ปาล์มน้ำมัน ยางพารา และข้าว มีพื้นที่รวมกันตั้งแต่</a:t>
            </a:r>
            <a:r>
              <a:rPr lang="en-US" sz="3600" b="1" dirty="0"/>
              <a:t> </a:t>
            </a:r>
            <a:r>
              <a:rPr lang="en-US" sz="3600" b="1" dirty="0" smtClean="0"/>
              <a:t>300 </a:t>
            </a:r>
            <a:r>
              <a:rPr lang="th-TH" sz="3600" b="1" dirty="0"/>
              <a:t>ไร่ ขึ้นไป และเกษตรกรสมัครใจเข้าร่วมโครงการไม่น้อยกว่า</a:t>
            </a:r>
            <a:r>
              <a:rPr lang="en-US" sz="3600" b="1" dirty="0"/>
              <a:t> </a:t>
            </a:r>
            <a:r>
              <a:rPr lang="en-US" sz="3600" b="1" dirty="0" smtClean="0"/>
              <a:t>30 </a:t>
            </a:r>
            <a:r>
              <a:rPr lang="th-TH" sz="3600" b="1" dirty="0"/>
              <a:t>รายขึ้นไป </a:t>
            </a:r>
            <a:endParaRPr lang="en-US" sz="3600" b="1" dirty="0"/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th-TH" sz="3600" b="1" dirty="0"/>
              <a:t>ไม้ผล พืชผัก ไม้ดอกไม้ประดับ </a:t>
            </a:r>
            <a:r>
              <a:rPr lang="th-TH" sz="3600" b="1" dirty="0" smtClean="0"/>
              <a:t>พืช</a:t>
            </a:r>
            <a:r>
              <a:rPr lang="th-TH" sz="3600" b="1" dirty="0"/>
              <a:t>อื่น </a:t>
            </a:r>
            <a:r>
              <a:rPr lang="th-TH" sz="3600" b="1" dirty="0" smtClean="0"/>
              <a:t>ๆ ปศุสัตว์ และประมง </a:t>
            </a:r>
            <a:r>
              <a:rPr lang="th-TH" sz="3600" b="1" dirty="0"/>
              <a:t>มีขนาดพื้นที่ตั้งแต่</a:t>
            </a:r>
            <a:r>
              <a:rPr lang="en-US" sz="3600" b="1" dirty="0"/>
              <a:t> 300 </a:t>
            </a:r>
            <a:r>
              <a:rPr lang="th-TH" sz="3600" b="1" dirty="0"/>
              <a:t>ไร่ ขึ้นไป หรือเกษตรกรสมัครใจเข้าร่วมโครงการไม่น้อยกว่า</a:t>
            </a:r>
            <a:r>
              <a:rPr lang="en-US" sz="3600" b="1" dirty="0"/>
              <a:t> </a:t>
            </a:r>
            <a:r>
              <a:rPr lang="en-US" sz="3600" b="1" dirty="0" smtClean="0"/>
              <a:t>30 </a:t>
            </a:r>
            <a:r>
              <a:rPr lang="th-TH" sz="3600" b="1" dirty="0"/>
              <a:t>รายขึ้นไป </a:t>
            </a:r>
            <a:endParaRPr lang="en-US" sz="3600" b="1" dirty="0"/>
          </a:p>
          <a:p>
            <a:pPr marL="1143000" lvl="1" indent="-742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latin typeface="AngsanaUPC" pitchFamily="18" charset="-34"/>
              </a:rPr>
              <a:t> </a:t>
            </a:r>
          </a:p>
          <a:p>
            <a:pPr marL="1143000" lvl="1" indent="-742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dirty="0">
              <a:solidFill>
                <a:srgbClr val="C00000"/>
              </a:solidFill>
              <a:latin typeface="AngsanaUPC" pitchFamily="18" charset="-34"/>
            </a:endParaRPr>
          </a:p>
        </p:txBody>
      </p:sp>
      <p:sp>
        <p:nvSpPr>
          <p:cNvPr id="39940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022EAF-6C23-4997-AFEA-ABB02B88401A}" type="slidenum">
              <a:rPr lang="en-US" altLang="en-US"/>
              <a:pPr/>
              <a:t>17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73163"/>
          </a:xfrm>
          <a:solidFill>
            <a:srgbClr val="33CC33"/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การปรับปรุงการส่งเสริมการเกษตรแบบแปลงใหญ่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idx="1"/>
          </p:nvPr>
        </p:nvSpPr>
        <p:spPr>
          <a:xfrm>
            <a:off x="152400" y="1524000"/>
            <a:ext cx="8458200" cy="3048000"/>
          </a:xfrm>
        </p:spPr>
        <p:txBody>
          <a:bodyPr/>
          <a:lstStyle/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latin typeface="AngsanaUPC" pitchFamily="18" charset="-34"/>
                <a:cs typeface="+mj-cs"/>
              </a:rPr>
              <a:t>   </a:t>
            </a:r>
            <a:r>
              <a:rPr lang="en-US" sz="3600" b="1" dirty="0" smtClean="0">
                <a:solidFill>
                  <a:srgbClr val="C00000"/>
                </a:solidFill>
                <a:latin typeface="AngsanaUPC" pitchFamily="18" charset="-34"/>
                <a:cs typeface="+mj-cs"/>
              </a:rPr>
              <a:t> </a:t>
            </a:r>
            <a:r>
              <a:rPr lang="th-TH" sz="6000" b="1" dirty="0">
                <a:solidFill>
                  <a:srgbClr val="C00000"/>
                </a:solidFill>
                <a:latin typeface="AngsanaUPC" pitchFamily="18" charset="-34"/>
                <a:cs typeface="+mj-cs"/>
              </a:rPr>
              <a:t>2</a:t>
            </a:r>
            <a:r>
              <a:rPr lang="en-US" sz="6000" b="1" dirty="0" smtClean="0">
                <a:solidFill>
                  <a:srgbClr val="C00000"/>
                </a:solidFill>
                <a:latin typeface="AngsanaUPC" pitchFamily="18" charset="-34"/>
                <a:cs typeface="+mj-cs"/>
              </a:rPr>
              <a:t>. </a:t>
            </a:r>
            <a:r>
              <a:rPr lang="th-TH" sz="6000" b="1" dirty="0" smtClean="0">
                <a:solidFill>
                  <a:srgbClr val="C00000"/>
                </a:solidFill>
                <a:latin typeface="AngsanaUPC" pitchFamily="18" charset="-34"/>
                <a:cs typeface="+mj-cs"/>
              </a:rPr>
              <a:t>การลดขั้นตอนการรับรองแปลง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600" b="1" dirty="0" smtClean="0">
                <a:latin typeface="AngsanaUPC" pitchFamily="18" charset="-34"/>
                <a:cs typeface="+mj-cs"/>
              </a:rPr>
              <a:t>	- แต่งตั้งคณะทำงานรับรองแปลง (</a:t>
            </a:r>
            <a:r>
              <a:rPr lang="en-US" sz="3600" b="1" dirty="0" smtClean="0">
                <a:latin typeface="AngsanaUPC" pitchFamily="18" charset="-34"/>
                <a:cs typeface="+mj-cs"/>
              </a:rPr>
              <a:t>SC </a:t>
            </a:r>
            <a:r>
              <a:rPr lang="th-TH" sz="3600" b="1" dirty="0" smtClean="0">
                <a:latin typeface="AngsanaUPC" pitchFamily="18" charset="-34"/>
                <a:cs typeface="+mj-cs"/>
              </a:rPr>
              <a:t>ประธาน/เกษตรจังหวัด</a:t>
            </a:r>
            <a:r>
              <a:rPr lang="th-TH" sz="3600" b="1" dirty="0" smtClean="0">
                <a:latin typeface="AngsanaUPC" pitchFamily="18" charset="-34"/>
                <a:cs typeface="+mj-cs"/>
              </a:rPr>
              <a:t>-  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600" b="1" dirty="0" smtClean="0">
                <a:latin typeface="AngsanaUPC" pitchFamily="18" charset="-34"/>
                <a:cs typeface="+mj-cs"/>
              </a:rPr>
              <a:t> </a:t>
            </a:r>
            <a:r>
              <a:rPr lang="th-TH" sz="3600" b="1" dirty="0" smtClean="0">
                <a:latin typeface="AngsanaUPC" pitchFamily="18" charset="-34"/>
                <a:cs typeface="+mj-cs"/>
              </a:rPr>
              <a:t>           </a:t>
            </a:r>
            <a:r>
              <a:rPr lang="th-TH" sz="3600" b="1" dirty="0" smtClean="0">
                <a:latin typeface="AngsanaUPC" pitchFamily="18" charset="-34"/>
                <a:cs typeface="+mj-cs"/>
              </a:rPr>
              <a:t>เลขานุการ</a:t>
            </a:r>
            <a:r>
              <a:rPr lang="th-TH" sz="3600" b="1" dirty="0" smtClean="0">
                <a:latin typeface="AngsanaUPC" pitchFamily="18" charset="-34"/>
                <a:cs typeface="+mj-cs"/>
              </a:rPr>
              <a:t>) อยู่ภายใต้อนุฯจังหวัด 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600" b="1" dirty="0" smtClean="0">
                <a:latin typeface="AngsanaUPC" pitchFamily="18" charset="-34"/>
                <a:cs typeface="+mj-cs"/>
              </a:rPr>
              <a:t>	- องค์กรเกษตรกรสมัครเข้าร่วมแทนสมาชิกแต่ละราย</a:t>
            </a:r>
          </a:p>
        </p:txBody>
      </p:sp>
      <p:sp>
        <p:nvSpPr>
          <p:cNvPr id="41988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C09CC9-1CA5-4B5A-832C-7777992525C5}" type="slidenum">
              <a:rPr lang="en-US" altLang="en-US"/>
              <a:pPr/>
              <a:t>18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173163"/>
          </a:xfrm>
          <a:solidFill>
            <a:srgbClr val="00B050"/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ขั้นตอนการดำเนินงานส่งเสริมเกษตรแปลงใหญ่-เดิม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403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CF4B29-163F-4F2A-9289-2859BBCFA0F0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4036" name="TextBox 7"/>
          <p:cNvSpPr txBox="1">
            <a:spLocks noChangeArrowheads="1"/>
          </p:cNvSpPr>
          <p:nvPr/>
        </p:nvSpPr>
        <p:spPr bwMode="auto">
          <a:xfrm>
            <a:off x="2514600" y="1447800"/>
            <a:ext cx="3362325" cy="584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en-US" sz="3200" b="1">
                <a:latin typeface="AngsanaUPC" pitchFamily="18" charset="-34"/>
                <a:cs typeface="AngsanaUPC" pitchFamily="18" charset="-34"/>
              </a:rPr>
              <a:t>ประชาสัมพันธ์/สร้างการรับรู้</a:t>
            </a:r>
            <a:endParaRPr lang="en-US" altLang="en-US" sz="3200" b="1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4037" name="TextBox 9"/>
          <p:cNvSpPr txBox="1">
            <a:spLocks noChangeArrowheads="1"/>
          </p:cNvSpPr>
          <p:nvPr/>
        </p:nvSpPr>
        <p:spPr bwMode="auto">
          <a:xfrm>
            <a:off x="457200" y="1447800"/>
            <a:ext cx="1635125" cy="584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en-US" sz="3200" b="1">
                <a:latin typeface="AngsanaUPC" pitchFamily="18" charset="-34"/>
                <a:cs typeface="AngsanaUPC" pitchFamily="18" charset="-34"/>
              </a:rPr>
              <a:t>คัดเลือกพื้นที่</a:t>
            </a:r>
            <a:endParaRPr lang="en-US" altLang="en-US" sz="3200" b="1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4038" name="TextBox 10"/>
          <p:cNvSpPr txBox="1">
            <a:spLocks noChangeArrowheads="1"/>
          </p:cNvSpPr>
          <p:nvPr/>
        </p:nvSpPr>
        <p:spPr bwMode="auto">
          <a:xfrm>
            <a:off x="6342063" y="1447800"/>
            <a:ext cx="2192337" cy="584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en-US" sz="3200" b="1">
                <a:latin typeface="AngsanaUPC" pitchFamily="18" charset="-34"/>
                <a:cs typeface="AngsanaUPC" pitchFamily="18" charset="-34"/>
              </a:rPr>
              <a:t>รับสมัครเกษตรกร</a:t>
            </a:r>
            <a:endParaRPr lang="en-US" altLang="en-US" sz="3200" b="1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4039" name="TextBox 11"/>
          <p:cNvSpPr txBox="1">
            <a:spLocks noChangeArrowheads="1"/>
          </p:cNvSpPr>
          <p:nvPr/>
        </p:nvSpPr>
        <p:spPr bwMode="auto">
          <a:xfrm>
            <a:off x="228600" y="2438400"/>
            <a:ext cx="2533650" cy="157003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en-US" sz="3200" b="1">
                <a:latin typeface="AngsanaUPC" pitchFamily="18" charset="-34"/>
                <a:cs typeface="AngsanaUPC" pitchFamily="18" charset="-34"/>
              </a:rPr>
              <a:t>คณะอนุกรรมการพัฒนาเกษตรและสหกรณ์จังหวัด</a:t>
            </a:r>
            <a:endParaRPr lang="en-US" altLang="en-US" sz="3200" b="1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4040" name="TextBox 12"/>
          <p:cNvSpPr txBox="1">
            <a:spLocks noChangeArrowheads="1"/>
          </p:cNvSpPr>
          <p:nvPr/>
        </p:nvSpPr>
        <p:spPr bwMode="auto">
          <a:xfrm>
            <a:off x="3470275" y="2655888"/>
            <a:ext cx="1406525" cy="107791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Single </a:t>
            </a:r>
            <a:endParaRPr lang="th-TH" altLang="en-US" sz="3200" b="1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en-US" altLang="en-US" sz="3200" b="1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Command</a:t>
            </a:r>
          </a:p>
        </p:txBody>
      </p:sp>
      <p:sp>
        <p:nvSpPr>
          <p:cNvPr id="44041" name="TextBox 13"/>
          <p:cNvSpPr txBox="1">
            <a:spLocks noChangeArrowheads="1"/>
          </p:cNvSpPr>
          <p:nvPr/>
        </p:nvSpPr>
        <p:spPr bwMode="auto">
          <a:xfrm>
            <a:off x="5638800" y="2438400"/>
            <a:ext cx="3200400" cy="157003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en-US" sz="3200" b="1">
                <a:latin typeface="AngsanaUPC" pitchFamily="18" charset="-34"/>
                <a:cs typeface="AngsanaUPC" pitchFamily="18" charset="-34"/>
              </a:rPr>
              <a:t>จัดตั้งผู้จัดการแปลง/คณะกรรมการกลุ่ม/จัดทำฐานข้อมูล/แผนการผลิต</a:t>
            </a:r>
            <a:endParaRPr lang="en-US" altLang="en-US" sz="3200" b="1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4042" name="TextBox 14"/>
          <p:cNvSpPr txBox="1">
            <a:spLocks noChangeArrowheads="1"/>
          </p:cNvSpPr>
          <p:nvPr/>
        </p:nvSpPr>
        <p:spPr bwMode="auto">
          <a:xfrm>
            <a:off x="228600" y="4560888"/>
            <a:ext cx="2676525" cy="107791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en-US" sz="3200" b="1">
                <a:latin typeface="AngsanaUPC" pitchFamily="18" charset="-34"/>
                <a:cs typeface="AngsanaUPC" pitchFamily="18" charset="-34"/>
              </a:rPr>
              <a:t>กรมส่งเสริมการเกษตร</a:t>
            </a:r>
          </a:p>
          <a:p>
            <a:pPr algn="ctr"/>
            <a:r>
              <a:rPr lang="th-TH" altLang="en-US" sz="3200" b="1">
                <a:latin typeface="AngsanaUPC" pitchFamily="18" charset="-34"/>
                <a:cs typeface="AngsanaUPC" pitchFamily="18" charset="-34"/>
              </a:rPr>
              <a:t>(ระบบข้อมูล)</a:t>
            </a:r>
            <a:r>
              <a:rPr lang="en-US" altLang="en-US" sz="3200" b="1">
                <a:latin typeface="AngsanaUPC" pitchFamily="18" charset="-34"/>
                <a:cs typeface="AngsanaUPC" pitchFamily="18" charset="-34"/>
              </a:rPr>
              <a:t> </a:t>
            </a:r>
          </a:p>
        </p:txBody>
      </p:sp>
      <p:sp>
        <p:nvSpPr>
          <p:cNvPr id="44043" name="TextBox 15"/>
          <p:cNvSpPr txBox="1">
            <a:spLocks noChangeArrowheads="1"/>
          </p:cNvSpPr>
          <p:nvPr/>
        </p:nvSpPr>
        <p:spPr bwMode="auto">
          <a:xfrm>
            <a:off x="3429000" y="4826000"/>
            <a:ext cx="1781175" cy="584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en-US" sz="3200" b="1">
                <a:latin typeface="AngsanaUPC" pitchFamily="18" charset="-34"/>
                <a:cs typeface="AngsanaUPC" pitchFamily="18" charset="-34"/>
              </a:rPr>
              <a:t>ผู้จัดการแปลง</a:t>
            </a:r>
            <a:r>
              <a:rPr lang="en-US" altLang="en-US" sz="3200" b="1">
                <a:latin typeface="AngsanaUPC" pitchFamily="18" charset="-34"/>
                <a:cs typeface="AngsanaUPC" pitchFamily="18" charset="-34"/>
              </a:rPr>
              <a:t> </a:t>
            </a:r>
            <a:endParaRPr lang="th-TH" altLang="en-US" sz="3200" b="1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4044" name="TextBox 16"/>
          <p:cNvSpPr txBox="1">
            <a:spLocks noChangeArrowheads="1"/>
          </p:cNvSpPr>
          <p:nvPr/>
        </p:nvSpPr>
        <p:spPr bwMode="auto">
          <a:xfrm>
            <a:off x="5713413" y="4826000"/>
            <a:ext cx="1754187" cy="584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en-US" sz="3200" b="1">
                <a:latin typeface="AngsanaUPC" pitchFamily="18" charset="-34"/>
                <a:cs typeface="AngsanaUPC" pitchFamily="18" charset="-34"/>
              </a:rPr>
              <a:t>คณะกรรมการ</a:t>
            </a:r>
          </a:p>
        </p:txBody>
      </p:sp>
      <p:sp>
        <p:nvSpPr>
          <p:cNvPr id="44045" name="TextBox 17"/>
          <p:cNvSpPr txBox="1">
            <a:spLocks noChangeArrowheads="1"/>
          </p:cNvSpPr>
          <p:nvPr/>
        </p:nvSpPr>
        <p:spPr bwMode="auto">
          <a:xfrm>
            <a:off x="7940675" y="4800600"/>
            <a:ext cx="974725" cy="584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en-US" sz="3200" b="1">
                <a:latin typeface="AngsanaUPC" pitchFamily="18" charset="-34"/>
                <a:cs typeface="AngsanaUPC" pitchFamily="18" charset="-34"/>
              </a:rPr>
              <a:t>สมาชิก</a:t>
            </a:r>
          </a:p>
        </p:txBody>
      </p:sp>
      <p:sp>
        <p:nvSpPr>
          <p:cNvPr id="44046" name="TextBox 18"/>
          <p:cNvSpPr txBox="1">
            <a:spLocks noChangeArrowheads="1"/>
          </p:cNvSpPr>
          <p:nvPr/>
        </p:nvSpPr>
        <p:spPr bwMode="auto">
          <a:xfrm>
            <a:off x="4495800" y="6045200"/>
            <a:ext cx="2541588" cy="584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en-US" sz="3200" b="1">
                <a:latin typeface="AngsanaUPC" pitchFamily="18" charset="-34"/>
                <a:cs typeface="AngsanaUPC" pitchFamily="18" charset="-34"/>
              </a:rPr>
              <a:t>หน่วยงานที่เกี่ยวข้อง</a:t>
            </a:r>
            <a:r>
              <a:rPr lang="en-US" altLang="en-US" sz="3200" b="1">
                <a:latin typeface="AngsanaUPC" pitchFamily="18" charset="-34"/>
                <a:cs typeface="AngsanaUPC" pitchFamily="18" charset="-34"/>
              </a:rPr>
              <a:t> </a:t>
            </a:r>
            <a:endParaRPr lang="th-TH" altLang="en-US" sz="3200" b="1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0" name="ลูกศรขวา 19"/>
          <p:cNvSpPr/>
          <p:nvPr/>
        </p:nvSpPr>
        <p:spPr>
          <a:xfrm>
            <a:off x="2133600" y="1524000"/>
            <a:ext cx="3810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ลูกศรขวา 20"/>
          <p:cNvSpPr/>
          <p:nvPr/>
        </p:nvSpPr>
        <p:spPr>
          <a:xfrm>
            <a:off x="5943600" y="1600200"/>
            <a:ext cx="381000" cy="4572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ลูกศรลง 22"/>
          <p:cNvSpPr/>
          <p:nvPr/>
        </p:nvSpPr>
        <p:spPr>
          <a:xfrm>
            <a:off x="7239000" y="2057400"/>
            <a:ext cx="484188" cy="381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ลูกศรขวา 23"/>
          <p:cNvSpPr/>
          <p:nvPr/>
        </p:nvSpPr>
        <p:spPr>
          <a:xfrm rot="10800000">
            <a:off x="4953000" y="2971800"/>
            <a:ext cx="533400" cy="4572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ลูกศรซ้าย-ขวา 25"/>
          <p:cNvSpPr/>
          <p:nvPr/>
        </p:nvSpPr>
        <p:spPr>
          <a:xfrm>
            <a:off x="2743200" y="2971800"/>
            <a:ext cx="762000" cy="457200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" name="ลูกศรลง 26"/>
          <p:cNvSpPr/>
          <p:nvPr/>
        </p:nvSpPr>
        <p:spPr>
          <a:xfrm>
            <a:off x="3810000" y="3810000"/>
            <a:ext cx="636588" cy="9017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ลูกศรลง 27"/>
          <p:cNvSpPr/>
          <p:nvPr/>
        </p:nvSpPr>
        <p:spPr>
          <a:xfrm rot="3017126">
            <a:off x="2971800" y="3733800"/>
            <a:ext cx="636588" cy="90328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ลูกศรซ้าย-ขวา 28"/>
          <p:cNvSpPr/>
          <p:nvPr/>
        </p:nvSpPr>
        <p:spPr>
          <a:xfrm>
            <a:off x="2819400" y="4876800"/>
            <a:ext cx="609600" cy="457200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ลูกศรซ้าย-ขวา 29"/>
          <p:cNvSpPr/>
          <p:nvPr/>
        </p:nvSpPr>
        <p:spPr>
          <a:xfrm>
            <a:off x="5181600" y="4876800"/>
            <a:ext cx="609600" cy="457200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" name="ลูกศรซ้าย-ขวา 30"/>
          <p:cNvSpPr/>
          <p:nvPr/>
        </p:nvSpPr>
        <p:spPr>
          <a:xfrm>
            <a:off x="7391400" y="4876800"/>
            <a:ext cx="609600" cy="457200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" name="ลูกศรซ้าย-ขวา 31"/>
          <p:cNvSpPr/>
          <p:nvPr/>
        </p:nvSpPr>
        <p:spPr>
          <a:xfrm rot="16200000">
            <a:off x="6248400" y="5486400"/>
            <a:ext cx="609600" cy="457200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" name="ลูกศรซ้าย-ขวา 32"/>
          <p:cNvSpPr/>
          <p:nvPr/>
        </p:nvSpPr>
        <p:spPr>
          <a:xfrm rot="16200000">
            <a:off x="4495800" y="5486400"/>
            <a:ext cx="609600" cy="457200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66800"/>
          </a:xfrm>
          <a:solidFill>
            <a:srgbClr val="33CC33"/>
          </a:solidFill>
        </p:spPr>
        <p:txBody>
          <a:bodyPr rtlCol="0">
            <a:normAutofit/>
          </a:bodyPr>
          <a:lstStyle/>
          <a:p>
            <a:pPr marL="742950" indent="-742950" algn="ctr" eaLnBrk="1" fontAlgn="auto" hangingPunct="1">
              <a:spcAft>
                <a:spcPts val="0"/>
              </a:spcAft>
              <a:defRPr/>
            </a:pPr>
            <a:r>
              <a:rPr lang="th-TH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หลักการดำเนินงานเกษตรแปลงใหญ่</a:t>
            </a:r>
          </a:p>
        </p:txBody>
      </p:sp>
      <p:pic>
        <p:nvPicPr>
          <p:cNvPr id="4099" name="รูปภาพ 5" descr="doae_news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533400"/>
            <a:ext cx="3048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2" descr="ผลการค้นหารูปภาพสำหรับ farmer grou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0500" y="4743450"/>
            <a:ext cx="25273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173163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ขั้นตอนการดำเนินงานส่งเสริมเกษตรแปลงใหญ่-ใหม่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6083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EF2CD2-4D2A-43D5-9DAC-73015899172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6084" name="TextBox 7"/>
          <p:cNvSpPr txBox="1">
            <a:spLocks noChangeArrowheads="1"/>
          </p:cNvSpPr>
          <p:nvPr/>
        </p:nvSpPr>
        <p:spPr bwMode="auto">
          <a:xfrm>
            <a:off x="2514600" y="1371600"/>
            <a:ext cx="3362325" cy="584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en-US" sz="3200" b="1">
                <a:latin typeface="AngsanaUPC" pitchFamily="18" charset="-34"/>
                <a:cs typeface="AngsanaUPC" pitchFamily="18" charset="-34"/>
              </a:rPr>
              <a:t>ประชาสัมพันธ์/สร้างการรับรู้</a:t>
            </a:r>
            <a:endParaRPr lang="en-US" altLang="en-US" sz="3200" b="1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6085" name="TextBox 9"/>
          <p:cNvSpPr txBox="1">
            <a:spLocks noChangeArrowheads="1"/>
          </p:cNvSpPr>
          <p:nvPr/>
        </p:nvSpPr>
        <p:spPr bwMode="auto">
          <a:xfrm>
            <a:off x="457200" y="1371600"/>
            <a:ext cx="1635125" cy="584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en-US" sz="3200" b="1">
                <a:latin typeface="AngsanaUPC" pitchFamily="18" charset="-34"/>
                <a:cs typeface="AngsanaUPC" pitchFamily="18" charset="-34"/>
              </a:rPr>
              <a:t>คัดเลือกพื้นที่</a:t>
            </a:r>
            <a:endParaRPr lang="en-US" altLang="en-US" sz="3200" b="1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6086" name="TextBox 10"/>
          <p:cNvSpPr txBox="1">
            <a:spLocks noChangeArrowheads="1"/>
          </p:cNvSpPr>
          <p:nvPr/>
        </p:nvSpPr>
        <p:spPr bwMode="auto">
          <a:xfrm>
            <a:off x="6342063" y="1371600"/>
            <a:ext cx="2608262" cy="523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altLang="en-US" sz="2800" b="1">
                <a:latin typeface="AngsanaUPC" pitchFamily="18" charset="-34"/>
                <a:cs typeface="AngsanaUPC" pitchFamily="18" charset="-34"/>
              </a:rPr>
              <a:t>รับสมัครองค์กรเกษตรกร</a:t>
            </a:r>
            <a:endParaRPr lang="en-US" altLang="en-US" sz="2800" b="1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6087" name="TextBox 11"/>
          <p:cNvSpPr txBox="1">
            <a:spLocks noChangeArrowheads="1"/>
          </p:cNvSpPr>
          <p:nvPr/>
        </p:nvSpPr>
        <p:spPr bwMode="auto">
          <a:xfrm>
            <a:off x="228600" y="2959100"/>
            <a:ext cx="2457450" cy="13843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en-US" sz="2800" b="1">
                <a:latin typeface="AngsanaUPC" pitchFamily="18" charset="-34"/>
                <a:cs typeface="AngsanaUPC" pitchFamily="18" charset="-34"/>
              </a:rPr>
              <a:t>คณะทำงานฯ</a:t>
            </a:r>
          </a:p>
          <a:p>
            <a:pPr algn="ctr"/>
            <a:r>
              <a:rPr lang="en-US" altLang="en-US" sz="2800" b="1">
                <a:latin typeface="AngsanaUPC" pitchFamily="18" charset="-34"/>
                <a:cs typeface="AngsanaUPC" pitchFamily="18" charset="-34"/>
              </a:rPr>
              <a:t>SC-</a:t>
            </a:r>
            <a:r>
              <a:rPr lang="th-TH" altLang="en-US" sz="2800" b="1">
                <a:latin typeface="AngsanaUPC" pitchFamily="18" charset="-34"/>
                <a:cs typeface="AngsanaUPC" pitchFamily="18" charset="-34"/>
              </a:rPr>
              <a:t>ประธาน</a:t>
            </a:r>
          </a:p>
          <a:p>
            <a:pPr algn="ctr"/>
            <a:r>
              <a:rPr lang="th-TH" altLang="en-US" sz="2800" b="1">
                <a:latin typeface="AngsanaUPC" pitchFamily="18" charset="-34"/>
                <a:cs typeface="AngsanaUPC" pitchFamily="18" charset="-34"/>
              </a:rPr>
              <a:t>กษ./กษจ.-เลขานุการ</a:t>
            </a:r>
            <a:endParaRPr lang="en-US" altLang="en-US" sz="2800" b="1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6088" name="TextBox 12"/>
          <p:cNvSpPr txBox="1">
            <a:spLocks noChangeArrowheads="1"/>
          </p:cNvSpPr>
          <p:nvPr/>
        </p:nvSpPr>
        <p:spPr bwMode="auto">
          <a:xfrm>
            <a:off x="3505200" y="2732088"/>
            <a:ext cx="1406525" cy="107791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Single </a:t>
            </a:r>
            <a:endParaRPr lang="th-TH" altLang="en-US" sz="3200" b="1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en-US" altLang="en-US" sz="3200" b="1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Command</a:t>
            </a:r>
          </a:p>
        </p:txBody>
      </p:sp>
      <p:sp>
        <p:nvSpPr>
          <p:cNvPr id="46089" name="TextBox 13"/>
          <p:cNvSpPr txBox="1">
            <a:spLocks noChangeArrowheads="1"/>
          </p:cNvSpPr>
          <p:nvPr/>
        </p:nvSpPr>
        <p:spPr bwMode="auto">
          <a:xfrm>
            <a:off x="5638800" y="2620963"/>
            <a:ext cx="3200400" cy="206216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en-US" sz="3200" b="1">
                <a:latin typeface="AngsanaUPC" pitchFamily="18" charset="-34"/>
                <a:cs typeface="AngsanaUPC" pitchFamily="18" charset="-34"/>
              </a:rPr>
              <a:t>จัดตั้งผู้จัดการแปลง/คณะกรรมการกลุ่ม/ฐานข้อมูล/แผนการผลิต</a:t>
            </a:r>
          </a:p>
          <a:p>
            <a:pPr algn="ctr"/>
            <a:r>
              <a:rPr lang="th-TH" altLang="en-US" sz="3200" b="1" u="sng">
                <a:latin typeface="AngsanaUPC" pitchFamily="18" charset="-34"/>
                <a:cs typeface="AngsanaUPC" pitchFamily="18" charset="-34"/>
              </a:rPr>
              <a:t>รายบุคคล/รายกลุ่ม</a:t>
            </a:r>
            <a:endParaRPr lang="en-US" altLang="en-US" sz="3200" b="1" u="sng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6090" name="TextBox 14"/>
          <p:cNvSpPr txBox="1">
            <a:spLocks noChangeArrowheads="1"/>
          </p:cNvSpPr>
          <p:nvPr/>
        </p:nvSpPr>
        <p:spPr bwMode="auto">
          <a:xfrm>
            <a:off x="228600" y="4560888"/>
            <a:ext cx="2676525" cy="107791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en-US" sz="3200" b="1">
                <a:latin typeface="AngsanaUPC" pitchFamily="18" charset="-34"/>
                <a:cs typeface="AngsanaUPC" pitchFamily="18" charset="-34"/>
              </a:rPr>
              <a:t>กรมส่งเสริมการเกษตร</a:t>
            </a:r>
          </a:p>
          <a:p>
            <a:pPr algn="ctr"/>
            <a:r>
              <a:rPr lang="th-TH" altLang="en-US" sz="3200" b="1">
                <a:latin typeface="AngsanaUPC" pitchFamily="18" charset="-34"/>
                <a:cs typeface="AngsanaUPC" pitchFamily="18" charset="-34"/>
              </a:rPr>
              <a:t>(ระบบข้อมูล)</a:t>
            </a:r>
            <a:r>
              <a:rPr lang="en-US" altLang="en-US" sz="3200" b="1">
                <a:latin typeface="AngsanaUPC" pitchFamily="18" charset="-34"/>
                <a:cs typeface="AngsanaUPC" pitchFamily="18" charset="-34"/>
              </a:rPr>
              <a:t> </a:t>
            </a:r>
          </a:p>
        </p:txBody>
      </p:sp>
      <p:sp>
        <p:nvSpPr>
          <p:cNvPr id="46091" name="TextBox 15"/>
          <p:cNvSpPr txBox="1">
            <a:spLocks noChangeArrowheads="1"/>
          </p:cNvSpPr>
          <p:nvPr/>
        </p:nvSpPr>
        <p:spPr bwMode="auto">
          <a:xfrm>
            <a:off x="3476625" y="4800600"/>
            <a:ext cx="1781175" cy="5842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en-US" sz="3200" b="1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ผู้จัดการแปลง</a:t>
            </a:r>
            <a:r>
              <a:rPr lang="en-US" altLang="en-US" sz="3200" b="1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altLang="en-US" sz="3200" b="1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6092" name="TextBox 16"/>
          <p:cNvSpPr txBox="1">
            <a:spLocks noChangeArrowheads="1"/>
          </p:cNvSpPr>
          <p:nvPr/>
        </p:nvSpPr>
        <p:spPr bwMode="auto">
          <a:xfrm>
            <a:off x="5713413" y="4826000"/>
            <a:ext cx="1754187" cy="584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en-US" sz="3200" b="1">
                <a:latin typeface="AngsanaUPC" pitchFamily="18" charset="-34"/>
                <a:cs typeface="AngsanaUPC" pitchFamily="18" charset="-34"/>
              </a:rPr>
              <a:t>คณะกรรมการ</a:t>
            </a:r>
          </a:p>
        </p:txBody>
      </p:sp>
      <p:sp>
        <p:nvSpPr>
          <p:cNvPr id="46093" name="TextBox 17"/>
          <p:cNvSpPr txBox="1">
            <a:spLocks noChangeArrowheads="1"/>
          </p:cNvSpPr>
          <p:nvPr/>
        </p:nvSpPr>
        <p:spPr bwMode="auto">
          <a:xfrm>
            <a:off x="7940675" y="4800600"/>
            <a:ext cx="974725" cy="584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en-US" sz="3200" b="1">
                <a:latin typeface="AngsanaUPC" pitchFamily="18" charset="-34"/>
                <a:cs typeface="AngsanaUPC" pitchFamily="18" charset="-34"/>
              </a:rPr>
              <a:t>สมาชิก</a:t>
            </a:r>
          </a:p>
        </p:txBody>
      </p:sp>
      <p:sp>
        <p:nvSpPr>
          <p:cNvPr id="46094" name="TextBox 18"/>
          <p:cNvSpPr txBox="1">
            <a:spLocks noChangeArrowheads="1"/>
          </p:cNvSpPr>
          <p:nvPr/>
        </p:nvSpPr>
        <p:spPr bwMode="auto">
          <a:xfrm>
            <a:off x="3048000" y="6045200"/>
            <a:ext cx="2541588" cy="584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altLang="en-US" sz="3200" b="1">
                <a:latin typeface="AngsanaUPC" pitchFamily="18" charset="-34"/>
                <a:cs typeface="AngsanaUPC" pitchFamily="18" charset="-34"/>
              </a:rPr>
              <a:t>หน่วยงานที่เกี่ยวข้อง</a:t>
            </a:r>
            <a:r>
              <a:rPr lang="en-US" altLang="en-US" sz="3200" b="1">
                <a:latin typeface="AngsanaUPC" pitchFamily="18" charset="-34"/>
                <a:cs typeface="AngsanaUPC" pitchFamily="18" charset="-34"/>
              </a:rPr>
              <a:t> </a:t>
            </a:r>
            <a:endParaRPr lang="th-TH" altLang="en-US" sz="3200" b="1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0" name="ลูกศรขวา 19"/>
          <p:cNvSpPr/>
          <p:nvPr/>
        </p:nvSpPr>
        <p:spPr>
          <a:xfrm>
            <a:off x="2133600" y="1447800"/>
            <a:ext cx="3810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ลูกศรขวา 20"/>
          <p:cNvSpPr/>
          <p:nvPr/>
        </p:nvSpPr>
        <p:spPr>
          <a:xfrm>
            <a:off x="5943600" y="1447800"/>
            <a:ext cx="381000" cy="4572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ลูกศรลง 22"/>
          <p:cNvSpPr/>
          <p:nvPr/>
        </p:nvSpPr>
        <p:spPr>
          <a:xfrm>
            <a:off x="7315200" y="2057400"/>
            <a:ext cx="484188" cy="5334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ลูกศรขวา 23"/>
          <p:cNvSpPr/>
          <p:nvPr/>
        </p:nvSpPr>
        <p:spPr>
          <a:xfrm rot="10800000">
            <a:off x="4953000" y="2971800"/>
            <a:ext cx="533400" cy="4572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ลูกศรซ้าย-ขวา 25"/>
          <p:cNvSpPr/>
          <p:nvPr/>
        </p:nvSpPr>
        <p:spPr>
          <a:xfrm>
            <a:off x="2743200" y="3124200"/>
            <a:ext cx="762000" cy="457200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7" name="ลูกศรลง 26"/>
          <p:cNvSpPr/>
          <p:nvPr/>
        </p:nvSpPr>
        <p:spPr>
          <a:xfrm>
            <a:off x="3810000" y="3810000"/>
            <a:ext cx="636588" cy="9017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ลูกศรซ้าย-ขวา 28"/>
          <p:cNvSpPr/>
          <p:nvPr/>
        </p:nvSpPr>
        <p:spPr>
          <a:xfrm>
            <a:off x="2895600" y="4876800"/>
            <a:ext cx="609600" cy="457200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ลูกศรซ้าย-ขวา 29"/>
          <p:cNvSpPr/>
          <p:nvPr/>
        </p:nvSpPr>
        <p:spPr>
          <a:xfrm>
            <a:off x="5181600" y="4876800"/>
            <a:ext cx="609600" cy="457200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" name="ลูกศรซ้าย-ขวา 30"/>
          <p:cNvSpPr/>
          <p:nvPr/>
        </p:nvSpPr>
        <p:spPr>
          <a:xfrm>
            <a:off x="7391400" y="4876800"/>
            <a:ext cx="609600" cy="457200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" name="ลูกศรซ้าย-ขวา 32"/>
          <p:cNvSpPr/>
          <p:nvPr/>
        </p:nvSpPr>
        <p:spPr>
          <a:xfrm rot="16200000">
            <a:off x="4038600" y="5486400"/>
            <a:ext cx="609600" cy="457200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6105" name="TextBox 33"/>
          <p:cNvSpPr txBox="1">
            <a:spLocks noChangeArrowheads="1"/>
          </p:cNvSpPr>
          <p:nvPr/>
        </p:nvSpPr>
        <p:spPr bwMode="auto">
          <a:xfrm>
            <a:off x="304800" y="1974850"/>
            <a:ext cx="2895600" cy="9540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altLang="en-US" sz="2800" b="1">
                <a:latin typeface="AngsanaUPC" pitchFamily="18" charset="-34"/>
                <a:cs typeface="AngsanaUPC" pitchFamily="18" charset="-34"/>
              </a:rPr>
              <a:t>ขนาด 300 ไร่/ 30 ราย</a:t>
            </a:r>
          </a:p>
          <a:p>
            <a:r>
              <a:rPr lang="th-TH" altLang="en-US" sz="2800" b="1">
                <a:latin typeface="AngsanaUPC" pitchFamily="18" charset="-34"/>
                <a:cs typeface="AngsanaUPC" pitchFamily="18" charset="-34"/>
              </a:rPr>
              <a:t>ขนาด 300 ไร่ หรือ 30 ราย</a:t>
            </a:r>
          </a:p>
        </p:txBody>
      </p:sp>
      <p:sp>
        <p:nvSpPr>
          <p:cNvPr id="35" name="ลูกศรลง 34"/>
          <p:cNvSpPr/>
          <p:nvPr/>
        </p:nvSpPr>
        <p:spPr>
          <a:xfrm>
            <a:off x="1343025" y="4267200"/>
            <a:ext cx="485775" cy="303213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ชื่อเรื่อง 3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  <a:solidFill>
            <a:srgbClr val="008000"/>
          </a:solidFill>
        </p:spPr>
        <p:txBody>
          <a:bodyPr/>
          <a:lstStyle/>
          <a:p>
            <a:pPr eaLnBrk="1" hangingPunct="1"/>
            <a:r>
              <a:rPr lang="th-TH" altLang="en-US" b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หลักการของแปลงใหญ่</a:t>
            </a:r>
            <a:endParaRPr lang="en-US" altLang="en-US" b="1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029200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ง่ายต่อการเข้าถึง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รวมตัวกันได้ จับเป็นกลุ่มผลผลิตเกษตรชนิดเดียวกัน ดำเนินการได้เลย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ขนาดพื้นที่เหมาะสม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ไม่จำกัดขนาดและจำนวนเกษตรกรที่เข้าร่วม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พัฒนาให้ถึงเป้าหมาย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ลดต้นทุน เพิ่มผลผลิต ขยายโอกาส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พื้นที่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ไม่เหมาะสมตาม </a:t>
            </a:r>
            <a:r>
              <a:rPr lang="en-US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Agri</a:t>
            </a:r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Map 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สามารถรวมเป็นแปลงใหญ่ได้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ใช้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เทคโนโลยีเข้าไปปรับพื้นที่ให้เหมาะสม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ยกระดับ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มาตรฐาน ประสิทธิภาพการผลิต เน้นผลผลิตของแปลงใหญ่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ชื่อเรื่อง 3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  <a:solidFill>
            <a:srgbClr val="008000"/>
          </a:solidFill>
        </p:spPr>
        <p:txBody>
          <a:bodyPr/>
          <a:lstStyle/>
          <a:p>
            <a:pPr eaLnBrk="1" hangingPunct="1"/>
            <a:r>
              <a:rPr lang="th-TH" altLang="en-US" b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หลักการของแปลงใหญ่</a:t>
            </a:r>
            <a:r>
              <a:rPr lang="en-US" altLang="en-US" b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altLang="en-US" b="1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(ต่อ)</a:t>
            </a:r>
            <a:endParaRPr lang="en-US" altLang="en-US" b="1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9155" name="ตัวยึดเนื้อหา 4"/>
          <p:cNvSpPr>
            <a:spLocks noGrp="1"/>
          </p:cNvSpPr>
          <p:nvPr>
            <p:ph idx="1"/>
          </p:nvPr>
        </p:nvSpPr>
        <p:spPr>
          <a:xfrm>
            <a:off x="254000" y="1524000"/>
            <a:ext cx="8890000" cy="5105400"/>
          </a:xfrm>
        </p:spPr>
        <p:txBody>
          <a:bodyPr/>
          <a:lstStyle/>
          <a:p>
            <a:pPr marL="514350" indent="-514350" eaLnBrk="1" hangingPunct="1">
              <a:buFont typeface="Arial" pitchFamily="34" charset="0"/>
              <a:buNone/>
            </a:pPr>
            <a:r>
              <a:rPr lang="en-US" altLang="en-US" sz="36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6. </a:t>
            </a:r>
            <a:r>
              <a:rPr lang="th-TH" altLang="en-US" sz="36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แหล่งน้ำ</a:t>
            </a:r>
            <a:r>
              <a:rPr lang="th-TH" altLang="en-US" sz="2800" b="1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altLang="en-US" sz="2800" b="1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altLang="en-US" sz="2800" b="1" smtClean="0">
                <a:latin typeface="TH SarabunPSK" pitchFamily="34" charset="-34"/>
                <a:cs typeface="TH SarabunPSK" pitchFamily="34" charset="-34"/>
              </a:rPr>
              <a:t>พัฒนาตามความจำเป็น/เหมาะสม</a:t>
            </a:r>
          </a:p>
          <a:p>
            <a:pPr marL="514350" indent="-514350" eaLnBrk="1" hangingPunct="1">
              <a:buFont typeface="Arial" pitchFamily="34" charset="0"/>
              <a:buNone/>
            </a:pPr>
            <a:r>
              <a:rPr lang="en-US" altLang="en-US" sz="36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7. </a:t>
            </a:r>
            <a:r>
              <a:rPr lang="th-TH" altLang="en-US" sz="36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กระบวนการกลุ่ม</a:t>
            </a:r>
            <a:r>
              <a:rPr lang="th-TH" altLang="en-US" sz="2800" b="1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altLang="en-US" sz="2800" b="1" smtClean="0">
                <a:latin typeface="TH SarabunPSK" pitchFamily="34" charset="-34"/>
                <a:cs typeface="TH SarabunPSK" pitchFamily="34" charset="-34"/>
              </a:rPr>
              <a:t>: </a:t>
            </a:r>
            <a:endParaRPr lang="th-TH" altLang="en-US" sz="2800" b="1" smtClean="0">
              <a:latin typeface="TH SarabunPSK" pitchFamily="34" charset="-34"/>
              <a:cs typeface="TH SarabunPSK" pitchFamily="34" charset="-34"/>
            </a:endParaRPr>
          </a:p>
          <a:p>
            <a:pPr marL="514350" indent="-514350" eaLnBrk="1" hangingPunct="1">
              <a:buFont typeface="Arial" pitchFamily="34" charset="0"/>
              <a:buNone/>
            </a:pPr>
            <a:r>
              <a:rPr lang="th-TH" altLang="en-US" sz="2800" b="1" smtClean="0">
                <a:latin typeface="TH SarabunPSK" pitchFamily="34" charset="-34"/>
                <a:cs typeface="TH SarabunPSK" pitchFamily="34" charset="-34"/>
              </a:rPr>
              <a:t>	- กลุ่มเดิม (สหกรณ์/วิสาหกิจชุมชน) – แบ่งเป็นกลุ่มย่อยทำแปลงใหญ่ได้</a:t>
            </a:r>
          </a:p>
          <a:p>
            <a:pPr marL="514350" indent="-514350" eaLnBrk="1" hangingPunct="1">
              <a:buFont typeface="Arial" pitchFamily="34" charset="0"/>
              <a:buNone/>
            </a:pPr>
            <a:r>
              <a:rPr lang="th-TH" altLang="en-US" sz="2800" b="1" smtClean="0">
                <a:latin typeface="TH SarabunPSK" pitchFamily="34" charset="-34"/>
                <a:cs typeface="TH SarabunPSK" pitchFamily="34" charset="-34"/>
              </a:rPr>
              <a:t>	- ไม่มีกลุ่ม – พัฒนาให้เกิดกลุ่ม ใช้เวลา</a:t>
            </a:r>
          </a:p>
          <a:p>
            <a:pPr marL="514350" indent="-514350" eaLnBrk="1" hangingPunct="1">
              <a:buFont typeface="Arial" pitchFamily="34" charset="0"/>
              <a:buNone/>
            </a:pPr>
            <a:r>
              <a:rPr lang="en-US" altLang="en-US" sz="36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8. Economy of scale</a:t>
            </a:r>
            <a:r>
              <a:rPr lang="th-TH" altLang="en-US" sz="3600" b="1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altLang="en-US" sz="2800" b="1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altLang="en-US" sz="2800" b="1" smtClean="0">
                <a:latin typeface="TH SarabunPSK" pitchFamily="34" charset="-34"/>
                <a:cs typeface="TH SarabunPSK" pitchFamily="34" charset="-34"/>
              </a:rPr>
              <a:t>ตัดสินด้วยเกณฑ์ของแหล่งทุน ขึ้นกับกิจกรรมทีกลุ่มขอรับการสนับสนุน</a:t>
            </a:r>
            <a:endParaRPr lang="en-US" altLang="en-US" sz="2800" b="1" smtClean="0">
              <a:latin typeface="TH SarabunPSK" pitchFamily="34" charset="-34"/>
              <a:cs typeface="TH SarabunPSK" pitchFamily="34" charset="-34"/>
            </a:endParaRPr>
          </a:p>
          <a:p>
            <a:pPr marL="514350" indent="-514350" eaLnBrk="1" hangingPunct="1">
              <a:buFont typeface="Arial" pitchFamily="34" charset="0"/>
              <a:buNone/>
            </a:pPr>
            <a:r>
              <a:rPr lang="en-US" altLang="en-US" sz="36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9. </a:t>
            </a:r>
            <a:r>
              <a:rPr lang="th-TH" altLang="en-US" sz="36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ความสมัครใจ</a:t>
            </a:r>
            <a:r>
              <a:rPr lang="th-TH" altLang="en-US" sz="2800" b="1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altLang="en-US" sz="2800" b="1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altLang="en-US" sz="2800" b="1" smtClean="0">
                <a:latin typeface="TH SarabunPSK" pitchFamily="34" charset="-34"/>
                <a:cs typeface="TH SarabunPSK" pitchFamily="34" charset="-34"/>
              </a:rPr>
              <a:t>  เป็นสมาชิกกลุ่มแปลงใหญ่ด้วยความสมัครใจ และดำเนินการภายใต้หลักเกณฑ์ เงื่อนไข และเป้าหมายของแปลงใหญ่</a:t>
            </a:r>
          </a:p>
          <a:p>
            <a:pPr marL="514350" indent="-514350" eaLnBrk="1" hangingPunct="1">
              <a:buFont typeface="Arial" pitchFamily="34" charset="0"/>
              <a:buNone/>
            </a:pPr>
            <a:endParaRPr lang="en-US" altLang="en-US" sz="2800" b="1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h-TH" altLang="en-US" smtClean="0"/>
          </a:p>
        </p:txBody>
      </p:sp>
      <p:pic>
        <p:nvPicPr>
          <p:cNvPr id="50179" name="รูปภาพ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สี่เหลี่ยมผืนผ้า 4"/>
          <p:cNvSpPr/>
          <p:nvPr/>
        </p:nvSpPr>
        <p:spPr>
          <a:xfrm flipV="1">
            <a:off x="4953000" y="1000125"/>
            <a:ext cx="4221162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181" name="TextBox 5"/>
          <p:cNvSpPr txBox="1">
            <a:spLocks noChangeArrowheads="1"/>
          </p:cNvSpPr>
          <p:nvPr/>
        </p:nvSpPr>
        <p:spPr bwMode="auto">
          <a:xfrm>
            <a:off x="3276600" y="76200"/>
            <a:ext cx="2362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th-TH" alt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ขอบคุณ</a:t>
            </a:r>
            <a:endParaRPr lang="en-US" altLang="en-US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0182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A45FE6-0A3D-469E-B9C0-A754C0CE6071}" type="slidenum">
              <a:rPr lang="en-US" altLang="en-US"/>
              <a:pPr/>
              <a:t>23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ระบบส่งเสริมเกษตรแปลงใหญ่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altLang="en-US" sz="4400" b="1" smtClean="0">
                <a:latin typeface="AngsanaUPC" pitchFamily="18" charset="-34"/>
                <a:cs typeface="AngsanaUPC" pitchFamily="18" charset="-34"/>
              </a:rPr>
              <a:t>   </a:t>
            </a:r>
            <a:r>
              <a:rPr lang="th-TH" altLang="en-US" sz="4400" b="1" smtClean="0">
                <a:latin typeface="AngsanaUPC" pitchFamily="18" charset="-34"/>
                <a:cs typeface="AngsanaUPC" pitchFamily="18" charset="-34"/>
              </a:rPr>
              <a:t>ระบบส่งเสริมการเกษตรที่</a:t>
            </a:r>
            <a:r>
              <a:rPr lang="th-TH" altLang="en-US" sz="4400" b="1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ยึดพื้นที่เป็นหลัก (</a:t>
            </a:r>
            <a:r>
              <a:rPr lang="en-US" altLang="en-US" sz="4400" b="1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area-based approach) </a:t>
            </a:r>
            <a:r>
              <a:rPr lang="th-TH" altLang="en-US" sz="4400" b="1" smtClean="0">
                <a:latin typeface="AngsanaUPC" pitchFamily="18" charset="-34"/>
                <a:cs typeface="AngsanaUPC" pitchFamily="18" charset="-34"/>
              </a:rPr>
              <a:t>ดำเนินงานในลักษณะ</a:t>
            </a:r>
            <a:r>
              <a:rPr lang="th-TH" altLang="en-US" sz="4400" b="1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บูรณาการระหว่างหน่วยงานที่เกี่ยวข้อง </a:t>
            </a:r>
            <a:r>
              <a:rPr lang="th-TH" altLang="en-US" sz="4400" b="1" smtClean="0">
                <a:latin typeface="AngsanaUPC" pitchFamily="18" charset="-34"/>
                <a:cs typeface="AngsanaUPC" pitchFamily="18" charset="-34"/>
              </a:rPr>
              <a:t>โดย</a:t>
            </a:r>
            <a:r>
              <a:rPr lang="th-TH" altLang="en-US" sz="4400" b="1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มีผู้จัดการแปลง</a:t>
            </a:r>
            <a:r>
              <a:rPr lang="th-TH" altLang="en-US" sz="4400" b="1" smtClean="0">
                <a:latin typeface="AngsanaUPC" pitchFamily="18" charset="-34"/>
                <a:cs typeface="AngsanaUPC" pitchFamily="18" charset="-34"/>
              </a:rPr>
              <a:t>เป็นผู้บริหารจัดการพื้นที่ ในทุกกิจกรรม</a:t>
            </a:r>
            <a:r>
              <a:rPr lang="th-TH" altLang="en-US" sz="4400" b="1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ตลอด </a:t>
            </a:r>
            <a:r>
              <a:rPr lang="en-US" altLang="en-US" sz="4400" b="1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supply chain</a:t>
            </a:r>
            <a:endParaRPr lang="th-TH" altLang="en-US" sz="4400" b="1" smtClean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solidFill>
            <a:srgbClr val="002060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หลักการดำเนินการเกษตรแปลงใหญ่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486400"/>
          </a:xfrm>
        </p:spPr>
        <p:txBody>
          <a:bodyPr/>
          <a:lstStyle/>
          <a:p>
            <a:pPr eaLnBrk="1" hangingPunct="1"/>
            <a:r>
              <a:rPr lang="th-TH" altLang="en-US" b="1" smtClean="0">
                <a:latin typeface="AngsanaUPC" pitchFamily="18" charset="-34"/>
                <a:cs typeface="AngsanaUPC" pitchFamily="18" charset="-34"/>
              </a:rPr>
              <a:t>พื้นที่เหมาะสมสอดคล้องกับ </a:t>
            </a:r>
            <a:r>
              <a:rPr lang="en-US" altLang="en-US" b="1" smtClean="0">
                <a:latin typeface="AngsanaUPC" pitchFamily="18" charset="-34"/>
                <a:cs typeface="AngsanaUPC" pitchFamily="18" charset="-34"/>
              </a:rPr>
              <a:t>AGRIMAP</a:t>
            </a:r>
          </a:p>
          <a:p>
            <a:pPr eaLnBrk="1" hangingPunct="1"/>
            <a:r>
              <a:rPr lang="th-TH" altLang="en-US" b="1" smtClean="0">
                <a:latin typeface="AngsanaUPC" pitchFamily="18" charset="-34"/>
                <a:cs typeface="AngsanaUPC" pitchFamily="18" charset="-34"/>
              </a:rPr>
              <a:t>มีกระบวนการกลุ่มอยู่ก่อน </a:t>
            </a:r>
            <a:r>
              <a:rPr lang="en-US" altLang="en-US" b="1" smtClean="0">
                <a:latin typeface="AngsanaUPC" pitchFamily="18" charset="-34"/>
                <a:cs typeface="AngsanaUPC" pitchFamily="18" charset="-34"/>
              </a:rPr>
              <a:t>: </a:t>
            </a:r>
            <a:r>
              <a:rPr lang="th-TH" altLang="en-US" b="1" smtClean="0">
                <a:latin typeface="AngsanaUPC" pitchFamily="18" charset="-34"/>
                <a:cs typeface="AngsanaUPC" pitchFamily="18" charset="-34"/>
              </a:rPr>
              <a:t>สหกรณ์ กลุ่มเกษตรกร วิสาหกิจชุมชน</a:t>
            </a:r>
          </a:p>
          <a:p>
            <a:pPr eaLnBrk="1" hangingPunct="1"/>
            <a:r>
              <a:rPr lang="th-TH" altLang="en-US" b="1" smtClean="0">
                <a:latin typeface="AngsanaUPC" pitchFamily="18" charset="-34"/>
                <a:cs typeface="AngsanaUPC" pitchFamily="18" charset="-34"/>
              </a:rPr>
              <a:t>มีแหล่งน้ำชัดเจน/ปริมาณน้ำเพียงพอ</a:t>
            </a:r>
          </a:p>
          <a:p>
            <a:pPr eaLnBrk="1" hangingPunct="1"/>
            <a:r>
              <a:rPr lang="th-TH" altLang="en-US" b="1" smtClean="0">
                <a:latin typeface="AngsanaUPC" pitchFamily="18" charset="-34"/>
                <a:cs typeface="AngsanaUPC" pitchFamily="18" charset="-34"/>
              </a:rPr>
              <a:t>มีตลาดรองรับ</a:t>
            </a:r>
            <a:endParaRPr lang="en-US" altLang="en-US" b="1" smtClean="0">
              <a:latin typeface="AngsanaUPC" pitchFamily="18" charset="-34"/>
              <a:cs typeface="AngsanaUPC" pitchFamily="18" charset="-34"/>
            </a:endParaRPr>
          </a:p>
          <a:p>
            <a:pPr eaLnBrk="1" hangingPunct="1"/>
            <a:r>
              <a:rPr lang="th-TH" altLang="en-US" b="1" smtClean="0">
                <a:latin typeface="AngsanaUPC" pitchFamily="18" charset="-34"/>
                <a:cs typeface="AngsanaUPC" pitchFamily="18" charset="-34"/>
              </a:rPr>
              <a:t>การใช้เทคโนโลยีที่เหมาะสมกับพื้นที่</a:t>
            </a:r>
          </a:p>
          <a:p>
            <a:pPr eaLnBrk="1" hangingPunct="1"/>
            <a:r>
              <a:rPr lang="th-TH" altLang="en-US" b="1" smtClean="0">
                <a:latin typeface="AngsanaUPC" pitchFamily="18" charset="-34"/>
                <a:cs typeface="AngsanaUPC" pitchFamily="18" charset="-34"/>
              </a:rPr>
              <a:t>กำหนดเป้าหมายและแผนปฏิบัติที่ชัดเจน</a:t>
            </a:r>
          </a:p>
          <a:p>
            <a:pPr eaLnBrk="1" hangingPunct="1"/>
            <a:r>
              <a:rPr lang="th-TH" altLang="en-US" b="1" smtClean="0">
                <a:latin typeface="AngsanaUPC" pitchFamily="18" charset="-34"/>
                <a:cs typeface="AngsanaUPC" pitchFamily="18" charset="-34"/>
              </a:rPr>
              <a:t>พัฒนาโครงสร้างพื้นฐานและการใช้เครื่องจักรกลการเกษตร</a:t>
            </a:r>
          </a:p>
          <a:p>
            <a:pPr eaLnBrk="1" hangingPunct="1"/>
            <a:r>
              <a:rPr lang="th-TH" altLang="en-US" b="1" smtClean="0">
                <a:latin typeface="AngsanaUPC" pitchFamily="18" charset="-34"/>
                <a:cs typeface="AngsanaUPC" pitchFamily="18" charset="-34"/>
              </a:rPr>
              <a:t>กำหนดมาตรฐานการผลิต</a:t>
            </a:r>
          </a:p>
          <a:p>
            <a:pPr eaLnBrk="1" hangingPunct="1"/>
            <a:r>
              <a:rPr lang="th-TH" altLang="en-US" b="1" smtClean="0">
                <a:latin typeface="AngsanaUPC" pitchFamily="18" charset="-34"/>
                <a:cs typeface="AngsanaUPC" pitchFamily="18" charset="-34"/>
              </a:rPr>
              <a:t>ผู้จัดการแปลงที่มีความสามารถ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เป้าหมาย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ลดต้นทุนการผลิต เพิ่มโอกาสแข่งขัน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r>
              <a:rPr lang="th-TH" altLang="en-US" b="1" smtClean="0">
                <a:latin typeface="AngsanaUPC" pitchFamily="18" charset="-34"/>
                <a:cs typeface="AngsanaUPC" pitchFamily="18" charset="-34"/>
              </a:rPr>
              <a:t>ตัวชี้วัด </a:t>
            </a:r>
            <a:r>
              <a:rPr lang="en-US" altLang="en-US" b="1" smtClean="0">
                <a:latin typeface="AngsanaUPC" pitchFamily="18" charset="-34"/>
                <a:cs typeface="AngsanaUPC" pitchFamily="18" charset="-34"/>
              </a:rPr>
              <a:t>: </a:t>
            </a:r>
            <a:r>
              <a:rPr lang="th-TH" altLang="en-US" b="1" smtClean="0">
                <a:latin typeface="AngsanaUPC" pitchFamily="18" charset="-34"/>
                <a:cs typeface="AngsanaUPC" pitchFamily="18" charset="-34"/>
              </a:rPr>
              <a:t>ต้นทุนต่อหน่วยลดลง  ผลผลิตต่อไร่เพิ่มขึ้น</a:t>
            </a:r>
          </a:p>
          <a:p>
            <a:r>
              <a:rPr lang="th-TH" altLang="en-US" b="1" smtClean="0">
                <a:latin typeface="AngsanaUPC" pitchFamily="18" charset="-34"/>
                <a:cs typeface="AngsanaUPC" pitchFamily="18" charset="-34"/>
              </a:rPr>
              <a:t>พิจารณาจากกิจกรรม</a:t>
            </a:r>
          </a:p>
          <a:p>
            <a:pPr lvl="1"/>
            <a:r>
              <a:rPr lang="th-TH" altLang="en-US" b="1" smtClean="0">
                <a:latin typeface="AngsanaUPC" pitchFamily="18" charset="-34"/>
                <a:cs typeface="AngsanaUPC" pitchFamily="18" charset="-34"/>
              </a:rPr>
              <a:t>การใช้ปัจจัยการผลิต</a:t>
            </a:r>
          </a:p>
          <a:p>
            <a:pPr lvl="1"/>
            <a:r>
              <a:rPr lang="th-TH" altLang="en-US" b="1" smtClean="0">
                <a:latin typeface="AngsanaUPC" pitchFamily="18" charset="-34"/>
                <a:cs typeface="AngsanaUPC" pitchFamily="18" charset="-34"/>
              </a:rPr>
              <a:t>การใช้แรงงานและเครื่องจักรกลการเกษตร</a:t>
            </a:r>
          </a:p>
          <a:p>
            <a:pPr lvl="1"/>
            <a:r>
              <a:rPr lang="th-TH" altLang="en-US" b="1" smtClean="0">
                <a:latin typeface="AngsanaUPC" pitchFamily="18" charset="-34"/>
                <a:cs typeface="AngsanaUPC" pitchFamily="18" charset="-34"/>
              </a:rPr>
              <a:t>การปรับปรุงดิน</a:t>
            </a:r>
          </a:p>
          <a:p>
            <a:pPr lvl="1"/>
            <a:r>
              <a:rPr lang="th-TH" altLang="en-US" b="1" smtClean="0">
                <a:latin typeface="AngsanaUPC" pitchFamily="18" charset="-34"/>
                <a:cs typeface="AngsanaUPC" pitchFamily="18" charset="-34"/>
              </a:rPr>
              <a:t>การบริหารจัดการ</a:t>
            </a:r>
            <a:endParaRPr lang="en-US" altLang="en-US" b="1" smtClean="0">
              <a:latin typeface="AngsanaUPC" pitchFamily="18" charset="-34"/>
              <a:cs typeface="AngsanaUPC" pitchFamily="18" charset="-34"/>
            </a:endParaRPr>
          </a:p>
          <a:p>
            <a:r>
              <a:rPr lang="th-TH" altLang="en-US" b="1" smtClean="0">
                <a:latin typeface="AngsanaUPC" pitchFamily="18" charset="-34"/>
                <a:cs typeface="AngsanaUPC" pitchFamily="18" charset="-34"/>
              </a:rPr>
              <a:t>ทีมงานหลัก </a:t>
            </a:r>
            <a:r>
              <a:rPr lang="en-US" altLang="en-US" b="1" smtClean="0">
                <a:latin typeface="AngsanaUPC" pitchFamily="18" charset="-34"/>
                <a:cs typeface="AngsanaUPC" pitchFamily="18" charset="-34"/>
              </a:rPr>
              <a:t>: </a:t>
            </a:r>
            <a:r>
              <a:rPr lang="th-TH" altLang="en-US" b="1" smtClean="0">
                <a:latin typeface="AngsanaUPC" pitchFamily="18" charset="-34"/>
                <a:cs typeface="AngsanaUPC" pitchFamily="18" charset="-34"/>
              </a:rPr>
              <a:t>การตลาด – สหกรณ์จังหวัด การผลิต – เกษตรจังหวัด  เพิ่มผลผลิต – พัฒนาที่ดิน บริหารจัดการ – เกษตรและสหกรณ์จังหวัด</a:t>
            </a:r>
          </a:p>
          <a:p>
            <a:r>
              <a:rPr lang="th-TH" altLang="en-US" b="1" smtClean="0">
                <a:latin typeface="AngsanaUPC" pitchFamily="18" charset="-34"/>
                <a:cs typeface="AngsanaUPC" pitchFamily="18" charset="-34"/>
              </a:rPr>
              <a:t>ผู้จัดการแปลง </a:t>
            </a:r>
            <a:r>
              <a:rPr lang="en-US" altLang="en-US" b="1" smtClean="0">
                <a:latin typeface="AngsanaUPC" pitchFamily="18" charset="-34"/>
                <a:cs typeface="AngsanaUPC" pitchFamily="18" charset="-34"/>
              </a:rPr>
              <a:t>: </a:t>
            </a:r>
            <a:r>
              <a:rPr lang="th-TH" altLang="en-US" b="1" smtClean="0">
                <a:latin typeface="AngsanaUPC" pitchFamily="18" charset="-34"/>
                <a:cs typeface="AngsanaUPC" pitchFamily="18" charset="-34"/>
              </a:rPr>
              <a:t>เกษตรอำเภอ/ปศุสัตว์อำเภอ/ประมงอำเภอ/สปก./สหกรณ์/ชลประทาน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ผลการค้นหารูปภาพสำหรับ farmer grou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500" y="4743450"/>
            <a:ext cx="25273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solidFill>
            <a:srgbClr val="33CC33"/>
          </a:solidFill>
        </p:spPr>
        <p:txBody>
          <a:bodyPr/>
          <a:lstStyle/>
          <a:p>
            <a:pPr eaLnBrk="1" hangingPunct="1"/>
            <a:r>
              <a:rPr lang="th-TH" altLang="en-US" sz="4800" b="1" smtClean="0"/>
              <a:t>เป้าหมายการดำเนินงานแปลงใหญ่ ปี 2560</a:t>
            </a:r>
            <a:endParaRPr lang="en-US" altLang="en-US" sz="4800" b="1" smtClean="0"/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7543800" cy="3048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76600"/>
                <a:gridCol w="2057400"/>
                <a:gridCol w="2209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400" b="1" dirty="0" smtClean="0">
                          <a:latin typeface="AngsanaUPC" pitchFamily="18" charset="-34"/>
                          <a:cs typeface="AngsanaUPC" pitchFamily="18" charset="-34"/>
                        </a:rPr>
                        <a:t>ประเภท</a:t>
                      </a:r>
                      <a:endParaRPr lang="en-US" sz="4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AngsanaUPC" pitchFamily="18" charset="-34"/>
                          <a:cs typeface="AngsanaUPC" pitchFamily="18" charset="-34"/>
                        </a:rPr>
                        <a:t>2559</a:t>
                      </a:r>
                      <a:endParaRPr lang="en-US" sz="4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AngsanaUPC" pitchFamily="18" charset="-34"/>
                          <a:cs typeface="AngsanaUPC" pitchFamily="18" charset="-34"/>
                        </a:rPr>
                        <a:t>2560</a:t>
                      </a:r>
                      <a:endParaRPr lang="en-US" sz="4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400" b="1" dirty="0" smtClean="0">
                          <a:latin typeface="AngsanaUPC" pitchFamily="18" charset="-34"/>
                          <a:cs typeface="AngsanaUPC" pitchFamily="18" charset="-34"/>
                        </a:rPr>
                        <a:t>เก่า</a:t>
                      </a:r>
                      <a:endParaRPr lang="en-US" sz="4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AngsanaUPC" pitchFamily="18" charset="-34"/>
                          <a:cs typeface="AngsanaUPC" pitchFamily="18" charset="-34"/>
                        </a:rPr>
                        <a:t>600</a:t>
                      </a:r>
                      <a:endParaRPr lang="en-US" sz="4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400" b="1" dirty="0" smtClean="0">
                          <a:latin typeface="AngsanaUPC" pitchFamily="18" charset="-34"/>
                          <a:cs typeface="AngsanaUPC" pitchFamily="18" charset="-34"/>
                        </a:rPr>
                        <a:t>ใหม่</a:t>
                      </a:r>
                      <a:endParaRPr lang="en-US" sz="4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AngsanaUPC" pitchFamily="18" charset="-34"/>
                          <a:cs typeface="AngsanaUPC" pitchFamily="18" charset="-34"/>
                        </a:rPr>
                        <a:t>400</a:t>
                      </a:r>
                      <a:endParaRPr lang="en-US" sz="4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400" b="1" dirty="0" smtClean="0">
                          <a:latin typeface="AngsanaUPC" pitchFamily="18" charset="-34"/>
                          <a:cs typeface="AngsanaUPC" pitchFamily="18" charset="-34"/>
                        </a:rPr>
                        <a:t>เตรียมความพร้อม</a:t>
                      </a:r>
                      <a:endParaRPr lang="en-US" sz="4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b="1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AngsanaUPC" pitchFamily="18" charset="-34"/>
                          <a:cs typeface="AngsanaUPC" pitchFamily="18" charset="-34"/>
                        </a:rPr>
                        <a:t>512*</a:t>
                      </a:r>
                      <a:endParaRPr lang="en-US" sz="44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218" name="TextBox 6"/>
          <p:cNvSpPr txBox="1">
            <a:spLocks noChangeArrowheads="1"/>
          </p:cNvSpPr>
          <p:nvPr/>
        </p:nvSpPr>
        <p:spPr bwMode="auto">
          <a:xfrm>
            <a:off x="1143000" y="4800600"/>
            <a:ext cx="56324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h-TH" altLang="en-US" sz="3200" b="1">
              <a:latin typeface="AngsanaUPC" pitchFamily="18" charset="-34"/>
              <a:cs typeface="AngsanaUPC" pitchFamily="18" charset="-34"/>
            </a:endParaRPr>
          </a:p>
          <a:p>
            <a:r>
              <a:rPr lang="th-TH" altLang="en-US" sz="3200" b="1">
                <a:latin typeface="AngsanaUPC" pitchFamily="18" charset="-34"/>
                <a:cs typeface="AngsanaUPC" pitchFamily="18" charset="-34"/>
              </a:rPr>
              <a:t>ที่มา</a:t>
            </a:r>
            <a:r>
              <a:rPr lang="en-US" altLang="en-US" sz="3200" b="1">
                <a:latin typeface="AngsanaUPC" pitchFamily="18" charset="-34"/>
                <a:cs typeface="AngsanaUPC" pitchFamily="18" charset="-34"/>
              </a:rPr>
              <a:t> : </a:t>
            </a:r>
            <a:r>
              <a:rPr lang="th-TH" altLang="en-US" sz="3200" b="1">
                <a:latin typeface="AngsanaUPC" pitchFamily="18" charset="-34"/>
                <a:cs typeface="AngsanaUPC" pitchFamily="18" charset="-34"/>
              </a:rPr>
              <a:t>สำนักส่งเสริมและจัดการสินค้าเกษตร</a:t>
            </a:r>
            <a:r>
              <a:rPr lang="en-US" altLang="en-US" sz="3200" b="1">
                <a:latin typeface="AngsanaUPC" pitchFamily="18" charset="-34"/>
                <a:cs typeface="AngsanaUPC" pitchFamily="18" charset="-34"/>
              </a:rPr>
              <a:t>, 2559</a:t>
            </a:r>
          </a:p>
        </p:txBody>
      </p:sp>
      <p:sp>
        <p:nvSpPr>
          <p:cNvPr id="8219" name="ตัวยึดหมายเลขภาพนิ่ง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0CA42F-B246-4597-AD18-70E6B94B4AA8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1588" y="250825"/>
            <a:ext cx="9144000" cy="8318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800" b="1" dirty="0">
                <a:latin typeface="TH SarabunIT๙" panose="020B0500040200020003" pitchFamily="34" charset="-34"/>
                <a:cs typeface="+mj-cs"/>
              </a:rPr>
              <a:t>Road Map </a:t>
            </a:r>
            <a:r>
              <a:rPr lang="th-TH" sz="4800" b="1" dirty="0">
                <a:latin typeface="TH SarabunIT๙" panose="020B0500040200020003" pitchFamily="34" charset="-34"/>
                <a:cs typeface="+mj-cs"/>
              </a:rPr>
              <a:t>การส่งเสริมการเกษตรแบบแปลงใหญ่ </a:t>
            </a:r>
            <a:endParaRPr lang="en-US" sz="4800" b="1" dirty="0">
              <a:latin typeface="TH SarabunIT๙" panose="020B0500040200020003" pitchFamily="34" charset="-34"/>
              <a:cs typeface="+mj-cs"/>
            </a:endParaRPr>
          </a:p>
        </p:txBody>
      </p:sp>
      <p:sp>
        <p:nvSpPr>
          <p:cNvPr id="21" name="TextBox 30"/>
          <p:cNvSpPr txBox="1"/>
          <p:nvPr/>
        </p:nvSpPr>
        <p:spPr>
          <a:xfrm>
            <a:off x="292100" y="4324350"/>
            <a:ext cx="828675" cy="35718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1500" b="1" dirty="0">
                <a:latin typeface="Angsana New" pitchFamily="18" charset="-34"/>
                <a:cs typeface="+mj-cs"/>
              </a:rPr>
              <a:t>ระยะเวลา</a:t>
            </a:r>
          </a:p>
        </p:txBody>
      </p:sp>
      <p:sp>
        <p:nvSpPr>
          <p:cNvPr id="22" name="TextBox 30"/>
          <p:cNvSpPr txBox="1"/>
          <p:nvPr/>
        </p:nvSpPr>
        <p:spPr>
          <a:xfrm>
            <a:off x="287338" y="4968875"/>
            <a:ext cx="809625" cy="341313"/>
          </a:xfrm>
          <a:prstGeom prst="flowChartAlternateProcess">
            <a:avLst/>
          </a:prstGeom>
          <a:solidFill>
            <a:srgbClr val="FFCCCC"/>
          </a:solidFill>
          <a:ln w="31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1400" b="1" dirty="0">
                <a:latin typeface="Angsana New" pitchFamily="18" charset="-34"/>
                <a:cs typeface="+mj-cs"/>
              </a:rPr>
              <a:t>หน่วยงาน</a:t>
            </a:r>
          </a:p>
        </p:txBody>
      </p:sp>
      <p:sp>
        <p:nvSpPr>
          <p:cNvPr id="23" name="TextBox 30"/>
          <p:cNvSpPr txBox="1"/>
          <p:nvPr/>
        </p:nvSpPr>
        <p:spPr>
          <a:xfrm>
            <a:off x="1504950" y="4384675"/>
            <a:ext cx="1323975" cy="37465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1600" b="1" dirty="0">
                <a:latin typeface="TH SarabunIT๙" panose="020B0500040200020003" pitchFamily="34" charset="-34"/>
                <a:cs typeface="+mj-cs"/>
              </a:rPr>
              <a:t>พ.ย. </a:t>
            </a:r>
            <a:r>
              <a:rPr lang="en-US" sz="1600" b="1" dirty="0">
                <a:latin typeface="TH SarabunIT๙" panose="020B0500040200020003" pitchFamily="34" charset="-34"/>
                <a:cs typeface="+mj-cs"/>
              </a:rPr>
              <a:t>59 </a:t>
            </a:r>
            <a:r>
              <a:rPr lang="th-TH" sz="1600" b="1" dirty="0">
                <a:latin typeface="TH SarabunIT๙" panose="020B0500040200020003" pitchFamily="34" charset="-34"/>
                <a:cs typeface="+mj-cs"/>
              </a:rPr>
              <a:t>-ม.ค. </a:t>
            </a:r>
            <a:r>
              <a:rPr lang="en-US" sz="1600" b="1" dirty="0">
                <a:latin typeface="TH SarabunIT๙" panose="020B0500040200020003" pitchFamily="34" charset="-34"/>
                <a:cs typeface="+mj-cs"/>
              </a:rPr>
              <a:t>60</a:t>
            </a:r>
            <a:endParaRPr lang="th-TH" sz="1600" b="1" dirty="0">
              <a:latin typeface="TH SarabunIT๙" panose="020B0500040200020003" pitchFamily="34" charset="-34"/>
              <a:cs typeface="+mj-cs"/>
            </a:endParaRPr>
          </a:p>
        </p:txBody>
      </p:sp>
      <p:sp>
        <p:nvSpPr>
          <p:cNvPr id="24" name="TextBox 30"/>
          <p:cNvSpPr txBox="1"/>
          <p:nvPr/>
        </p:nvSpPr>
        <p:spPr>
          <a:xfrm>
            <a:off x="3032125" y="4381500"/>
            <a:ext cx="1263650" cy="339725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1600" b="1" dirty="0">
                <a:latin typeface="TH SarabunIT๙" panose="020B0500040200020003" pitchFamily="34" charset="-34"/>
                <a:cs typeface="+mj-cs"/>
              </a:rPr>
              <a:t>พ.ย. </a:t>
            </a:r>
            <a:r>
              <a:rPr lang="en-US" sz="1600" b="1" dirty="0">
                <a:latin typeface="TH SarabunIT๙" panose="020B0500040200020003" pitchFamily="34" charset="-34"/>
                <a:cs typeface="+mj-cs"/>
              </a:rPr>
              <a:t>59</a:t>
            </a:r>
            <a:r>
              <a:rPr lang="th-TH" sz="1600" b="1" dirty="0">
                <a:latin typeface="TH SarabunIT๙" panose="020B0500040200020003" pitchFamily="34" charset="-34"/>
                <a:cs typeface="+mj-cs"/>
              </a:rPr>
              <a:t>- ม.ค. </a:t>
            </a:r>
            <a:r>
              <a:rPr lang="en-US" sz="1600" b="1" dirty="0">
                <a:latin typeface="TH SarabunIT๙" panose="020B0500040200020003" pitchFamily="34" charset="-34"/>
                <a:cs typeface="+mj-cs"/>
              </a:rPr>
              <a:t>60</a:t>
            </a:r>
            <a:endParaRPr lang="th-TH" sz="1600" b="1" dirty="0">
              <a:latin typeface="TH SarabunIT๙" panose="020B0500040200020003" pitchFamily="34" charset="-34"/>
              <a:cs typeface="+mj-cs"/>
            </a:endParaRPr>
          </a:p>
        </p:txBody>
      </p:sp>
      <p:sp>
        <p:nvSpPr>
          <p:cNvPr id="25" name="TextBox 30"/>
          <p:cNvSpPr txBox="1"/>
          <p:nvPr/>
        </p:nvSpPr>
        <p:spPr>
          <a:xfrm>
            <a:off x="7569200" y="4346575"/>
            <a:ext cx="1149350" cy="37465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1600" b="1" dirty="0">
                <a:latin typeface="TH SarabunIT๙" panose="020B0500040200020003" pitchFamily="34" charset="-34"/>
                <a:cs typeface="+mj-cs"/>
              </a:rPr>
              <a:t>ธ.ค. 59- ก.ย. 60</a:t>
            </a:r>
          </a:p>
        </p:txBody>
      </p:sp>
      <p:sp>
        <p:nvSpPr>
          <p:cNvPr id="26" name="TextBox 30"/>
          <p:cNvSpPr txBox="1"/>
          <p:nvPr/>
        </p:nvSpPr>
        <p:spPr>
          <a:xfrm>
            <a:off x="6046788" y="4367213"/>
            <a:ext cx="1379537" cy="37465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1600" b="1" dirty="0">
                <a:latin typeface="TH SarabunIT๙" panose="020B0500040200020003" pitchFamily="34" charset="-34"/>
                <a:cs typeface="+mj-cs"/>
              </a:rPr>
              <a:t>พ.ย. 59 - ก</a:t>
            </a:r>
            <a:r>
              <a:rPr lang="en-US" sz="1600" b="1" dirty="0">
                <a:latin typeface="TH SarabunIT๙" panose="020B0500040200020003" pitchFamily="34" charset="-34"/>
                <a:cs typeface="+mj-cs"/>
              </a:rPr>
              <a:t>.</a:t>
            </a:r>
            <a:r>
              <a:rPr lang="th-TH" sz="1600" b="1" dirty="0">
                <a:latin typeface="TH SarabunIT๙" panose="020B0500040200020003" pitchFamily="34" charset="-34"/>
                <a:cs typeface="+mj-cs"/>
              </a:rPr>
              <a:t>ย. 60</a:t>
            </a:r>
          </a:p>
        </p:txBody>
      </p:sp>
      <p:sp>
        <p:nvSpPr>
          <p:cNvPr id="27" name="TextBox 30"/>
          <p:cNvSpPr txBox="1"/>
          <p:nvPr/>
        </p:nvSpPr>
        <p:spPr>
          <a:xfrm>
            <a:off x="4559300" y="4375150"/>
            <a:ext cx="1265238" cy="374650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1600" b="1" dirty="0">
                <a:latin typeface="TH SarabunIT๙" panose="020B0500040200020003" pitchFamily="34" charset="-34"/>
                <a:cs typeface="+mj-cs"/>
              </a:rPr>
              <a:t>พ.ย. 59- ก</a:t>
            </a:r>
            <a:r>
              <a:rPr lang="en-US" sz="1600" b="1" dirty="0">
                <a:latin typeface="TH SarabunIT๙" panose="020B0500040200020003" pitchFamily="34" charset="-34"/>
                <a:cs typeface="+mj-cs"/>
              </a:rPr>
              <a:t>.</a:t>
            </a:r>
            <a:r>
              <a:rPr lang="th-TH" sz="1600" b="1" dirty="0">
                <a:latin typeface="TH SarabunIT๙" panose="020B0500040200020003" pitchFamily="34" charset="-34"/>
                <a:cs typeface="+mj-cs"/>
              </a:rPr>
              <a:t>ย. 60</a:t>
            </a:r>
          </a:p>
        </p:txBody>
      </p:sp>
      <p:sp>
        <p:nvSpPr>
          <p:cNvPr id="40" name="TextBox 30"/>
          <p:cNvSpPr txBox="1"/>
          <p:nvPr/>
        </p:nvSpPr>
        <p:spPr>
          <a:xfrm>
            <a:off x="4554538" y="4953000"/>
            <a:ext cx="1249362" cy="511175"/>
          </a:xfrm>
          <a:prstGeom prst="flowChartAlternateProcess">
            <a:avLst/>
          </a:prstGeom>
          <a:solidFill>
            <a:srgbClr val="FFCCCC"/>
          </a:solidFill>
          <a:ln w="31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1200" b="1" dirty="0">
                <a:latin typeface="TH SarabunIT๙" panose="020B0500040200020003" pitchFamily="34" charset="-34"/>
                <a:cs typeface="+mj-cs"/>
              </a:rPr>
              <a:t>ทีม 4 ทีม/เกษตรกร/ ทุกหน่วยงานที่เกี่ยวข้อง</a:t>
            </a:r>
          </a:p>
        </p:txBody>
      </p:sp>
      <p:sp>
        <p:nvSpPr>
          <p:cNvPr id="41" name="TextBox 30"/>
          <p:cNvSpPr txBox="1"/>
          <p:nvPr/>
        </p:nvSpPr>
        <p:spPr>
          <a:xfrm>
            <a:off x="6022975" y="4964113"/>
            <a:ext cx="1360488" cy="511175"/>
          </a:xfrm>
          <a:prstGeom prst="flowChartAlternateProcess">
            <a:avLst/>
          </a:prstGeom>
          <a:solidFill>
            <a:srgbClr val="FFCCCC"/>
          </a:solidFill>
          <a:ln w="31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1200" b="1" dirty="0" err="1">
                <a:latin typeface="TH SarabunIT๙" panose="020B0500040200020003" pitchFamily="34" charset="-34"/>
                <a:cs typeface="+mj-cs"/>
              </a:rPr>
              <a:t>ศพก</a:t>
            </a:r>
            <a:r>
              <a:rPr lang="th-TH" sz="1200" b="1" dirty="0">
                <a:latin typeface="TH SarabunIT๙" panose="020B0500040200020003" pitchFamily="34" charset="-34"/>
                <a:cs typeface="+mj-cs"/>
              </a:rPr>
              <a:t>./ทุกหน่วยงานที่เกี่ยวข้อง</a:t>
            </a:r>
          </a:p>
        </p:txBody>
      </p:sp>
      <p:sp>
        <p:nvSpPr>
          <p:cNvPr id="42" name="TextBox 30"/>
          <p:cNvSpPr txBox="1"/>
          <p:nvPr/>
        </p:nvSpPr>
        <p:spPr>
          <a:xfrm>
            <a:off x="7583488" y="4960938"/>
            <a:ext cx="1146175" cy="306387"/>
          </a:xfrm>
          <a:prstGeom prst="flowChartAlternateProcess">
            <a:avLst/>
          </a:prstGeom>
          <a:solidFill>
            <a:srgbClr val="FFCCCC"/>
          </a:solidFill>
          <a:ln w="31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1200" b="1" dirty="0" err="1">
                <a:latin typeface="TH SarabunIT๙" panose="020B0500040200020003" pitchFamily="34" charset="-34"/>
                <a:cs typeface="+mj-cs"/>
              </a:rPr>
              <a:t>กสส</a:t>
            </a:r>
            <a:r>
              <a:rPr lang="th-TH" sz="1200" b="1" dirty="0">
                <a:latin typeface="TH SarabunIT๙" pitchFamily="34" charset="-34"/>
                <a:cs typeface="+mj-cs"/>
              </a:rPr>
              <a:t>./</a:t>
            </a:r>
            <a:r>
              <a:rPr lang="th-TH" sz="1200" b="1" dirty="0" err="1">
                <a:latin typeface="TH SarabunIT๙" pitchFamily="34" charset="-34"/>
                <a:cs typeface="+mj-cs"/>
              </a:rPr>
              <a:t>กสก</a:t>
            </a:r>
            <a:r>
              <a:rPr lang="th-TH" sz="1200" b="1" dirty="0">
                <a:latin typeface="TH SarabunIT๙" pitchFamily="34" charset="-34"/>
                <a:cs typeface="+mj-cs"/>
              </a:rPr>
              <a:t>.</a:t>
            </a:r>
          </a:p>
        </p:txBody>
      </p:sp>
      <p:sp>
        <p:nvSpPr>
          <p:cNvPr id="44" name="TextBox 30"/>
          <p:cNvSpPr txBox="1"/>
          <p:nvPr/>
        </p:nvSpPr>
        <p:spPr>
          <a:xfrm>
            <a:off x="1595438" y="4953000"/>
            <a:ext cx="1238250" cy="306388"/>
          </a:xfrm>
          <a:prstGeom prst="flowChartAlternateProcess">
            <a:avLst/>
          </a:prstGeom>
          <a:solidFill>
            <a:srgbClr val="FFCCCC"/>
          </a:solidFill>
          <a:ln w="31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1200" b="1" dirty="0" err="1">
                <a:latin typeface="TH SarabunIT๙" pitchFamily="34" charset="-34"/>
                <a:cs typeface="+mj-cs"/>
              </a:rPr>
              <a:t>กสก</a:t>
            </a:r>
            <a:r>
              <a:rPr lang="th-TH" sz="1200" b="1" dirty="0">
                <a:latin typeface="TH SarabunIT๙" pitchFamily="34" charset="-34"/>
                <a:cs typeface="+mj-cs"/>
              </a:rPr>
              <a:t>./</a:t>
            </a:r>
            <a:r>
              <a:rPr lang="th-TH" sz="1200" b="1" dirty="0" err="1">
                <a:latin typeface="TH SarabunIT๙" pitchFamily="34" charset="-34"/>
                <a:cs typeface="+mj-cs"/>
              </a:rPr>
              <a:t>กตส</a:t>
            </a:r>
            <a:r>
              <a:rPr lang="th-TH" sz="1200" b="1" dirty="0">
                <a:latin typeface="TH SarabunIT๙" pitchFamily="34" charset="-34"/>
                <a:cs typeface="+mj-cs"/>
              </a:rPr>
              <a:t>./</a:t>
            </a:r>
            <a:r>
              <a:rPr lang="en-US" sz="1200" b="1" dirty="0">
                <a:latin typeface="TH SarabunIT๙" pitchFamily="34" charset="-34"/>
                <a:cs typeface="+mj-cs"/>
              </a:rPr>
              <a:t>SC/</a:t>
            </a:r>
            <a:r>
              <a:rPr lang="th-TH" sz="1200" b="1" dirty="0">
                <a:latin typeface="TH SarabunIT๙" pitchFamily="34" charset="-34"/>
                <a:cs typeface="+mj-cs"/>
              </a:rPr>
              <a:t>ทีม 4 ทีม</a:t>
            </a:r>
          </a:p>
        </p:txBody>
      </p:sp>
      <p:sp>
        <p:nvSpPr>
          <p:cNvPr id="45" name="TextBox 30"/>
          <p:cNvSpPr txBox="1"/>
          <p:nvPr/>
        </p:nvSpPr>
        <p:spPr>
          <a:xfrm>
            <a:off x="3070225" y="4953000"/>
            <a:ext cx="1263650" cy="511175"/>
          </a:xfrm>
          <a:prstGeom prst="flowChartAlternateProcess">
            <a:avLst/>
          </a:prstGeom>
          <a:solidFill>
            <a:srgbClr val="FFCCCC"/>
          </a:solidFill>
          <a:ln w="31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b="1" dirty="0">
                <a:latin typeface="TH SarabunIT๙" pitchFamily="34" charset="-34"/>
                <a:cs typeface="+mj-cs"/>
              </a:rPr>
              <a:t>SC/</a:t>
            </a:r>
            <a:r>
              <a:rPr lang="th-TH" sz="1200" b="1" dirty="0">
                <a:latin typeface="TH SarabunIT๙" pitchFamily="34" charset="-34"/>
                <a:cs typeface="+mj-cs"/>
              </a:rPr>
              <a:t>ทุกหน่วยงานทีเกี่ยวข้อง</a:t>
            </a:r>
          </a:p>
        </p:txBody>
      </p:sp>
      <p:sp>
        <p:nvSpPr>
          <p:cNvPr id="47" name="TextBox 30"/>
          <p:cNvSpPr txBox="1"/>
          <p:nvPr/>
        </p:nvSpPr>
        <p:spPr>
          <a:xfrm>
            <a:off x="266700" y="5692775"/>
            <a:ext cx="787400" cy="860425"/>
          </a:xfrm>
          <a:prstGeom prst="flowChartAlternateProcess">
            <a:avLst/>
          </a:prstGeom>
          <a:solidFill>
            <a:srgbClr val="E8E878"/>
          </a:solidFill>
          <a:ln w="3175">
            <a:solidFill>
              <a:schemeClr val="accent1"/>
            </a:solidFill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endParaRPr lang="th-TH" sz="1500" b="1" dirty="0">
              <a:latin typeface="Angsana New" pitchFamily="18" charset="-34"/>
              <a:cs typeface="+mj-cs"/>
            </a:endParaRPr>
          </a:p>
          <a:p>
            <a:pPr algn="ctr" eaLnBrk="1" hangingPunct="1">
              <a:defRPr/>
            </a:pPr>
            <a:r>
              <a:rPr lang="th-TH" sz="1500" b="1" dirty="0">
                <a:latin typeface="Angsana New" pitchFamily="18" charset="-34"/>
                <a:cs typeface="+mj-cs"/>
              </a:rPr>
              <a:t>เป้าหมาย</a:t>
            </a:r>
          </a:p>
          <a:p>
            <a:pPr algn="ctr" eaLnBrk="1" hangingPunct="1">
              <a:defRPr/>
            </a:pPr>
            <a:endParaRPr lang="th-TH" sz="1500" b="1" dirty="0">
              <a:latin typeface="Angsana New" pitchFamily="18" charset="-34"/>
              <a:cs typeface="+mj-cs"/>
            </a:endParaRPr>
          </a:p>
        </p:txBody>
      </p:sp>
      <p:sp>
        <p:nvSpPr>
          <p:cNvPr id="48" name="TextBox 30"/>
          <p:cNvSpPr txBox="1"/>
          <p:nvPr/>
        </p:nvSpPr>
        <p:spPr>
          <a:xfrm>
            <a:off x="1595438" y="5726113"/>
            <a:ext cx="7134225" cy="896937"/>
          </a:xfrm>
          <a:prstGeom prst="flowChartAlternateProcess">
            <a:avLst/>
          </a:prstGeom>
          <a:solidFill>
            <a:srgbClr val="E8E878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lnSpc>
                <a:spcPts val="1350"/>
              </a:lnSpc>
              <a:defRPr/>
            </a:pPr>
            <a:r>
              <a:rPr lang="th-TH" b="1" dirty="0">
                <a:latin typeface="TH SarabunIT๙" pitchFamily="34" charset="-34"/>
                <a:cs typeface="+mj-cs"/>
              </a:rPr>
              <a:t>แปลงใหญ่ ปี 2559 จำนวน 600 แปลง/กลุ่มสามารถบริหารจัดการแปลงในด้านการวางแผน/จัดการการผลิต การตลาดและการบริหารจัดการกลุ่มได้ดีขึ้น </a:t>
            </a:r>
          </a:p>
          <a:p>
            <a:pPr eaLnBrk="1" hangingPunct="1">
              <a:lnSpc>
                <a:spcPts val="1350"/>
              </a:lnSpc>
              <a:defRPr/>
            </a:pPr>
            <a:r>
              <a:rPr lang="th-TH" b="1" dirty="0">
                <a:latin typeface="TH SarabunIT๙" pitchFamily="34" charset="-34"/>
                <a:cs typeface="+mj-cs"/>
              </a:rPr>
              <a:t>1. ลดต้นทุน 20</a:t>
            </a:r>
            <a:r>
              <a:rPr lang="en-US" b="1" dirty="0">
                <a:latin typeface="TH SarabunIT๙" pitchFamily="34" charset="-34"/>
                <a:cs typeface="+mj-cs"/>
              </a:rPr>
              <a:t>%</a:t>
            </a:r>
            <a:r>
              <a:rPr lang="th-TH" b="1" dirty="0">
                <a:latin typeface="TH SarabunIT๙" pitchFamily="34" charset="-34"/>
                <a:cs typeface="+mj-cs"/>
              </a:rPr>
              <a:t>                                2. เพิ่มผลผลิต 20</a:t>
            </a:r>
            <a:r>
              <a:rPr lang="en-US" b="1" dirty="0">
                <a:latin typeface="TH SarabunIT๙" pitchFamily="34" charset="-34"/>
                <a:cs typeface="+mj-cs"/>
              </a:rPr>
              <a:t>%</a:t>
            </a:r>
            <a:r>
              <a:rPr lang="th-TH" b="1" dirty="0">
                <a:latin typeface="TH SarabunIT๙" pitchFamily="34" charset="-34"/>
                <a:cs typeface="+mj-cs"/>
              </a:rPr>
              <a:t>                          3. ยกระดับคุณภาพผลผลิตสู่มาตรฐาน </a:t>
            </a:r>
          </a:p>
          <a:p>
            <a:pPr eaLnBrk="1" hangingPunct="1">
              <a:lnSpc>
                <a:spcPts val="1350"/>
              </a:lnSpc>
              <a:defRPr/>
            </a:pPr>
            <a:r>
              <a:rPr lang="th-TH" b="1" dirty="0">
                <a:latin typeface="TH SarabunIT๙" pitchFamily="34" charset="-34"/>
                <a:cs typeface="+mj-cs"/>
              </a:rPr>
              <a:t>4. สอดคล้องความต้องการของตลาด   5. เพิ่มศักยภาพการบริหารการจัดการ </a:t>
            </a:r>
          </a:p>
        </p:txBody>
      </p:sp>
      <p:grpSp>
        <p:nvGrpSpPr>
          <p:cNvPr id="9233" name="กลุ่ม 49"/>
          <p:cNvGrpSpPr>
            <a:grpSpLocks/>
          </p:cNvGrpSpPr>
          <p:nvPr/>
        </p:nvGrpSpPr>
        <p:grpSpPr bwMode="auto">
          <a:xfrm>
            <a:off x="165100" y="1423988"/>
            <a:ext cx="8813800" cy="557212"/>
            <a:chOff x="94588" y="881298"/>
            <a:chExt cx="11750589" cy="743699"/>
          </a:xfrm>
        </p:grpSpPr>
        <p:grpSp>
          <p:nvGrpSpPr>
            <p:cNvPr id="9249" name="กลุ่ม 48"/>
            <p:cNvGrpSpPr>
              <a:grpSpLocks/>
            </p:cNvGrpSpPr>
            <p:nvPr/>
          </p:nvGrpSpPr>
          <p:grpSpPr bwMode="auto">
            <a:xfrm>
              <a:off x="94588" y="881298"/>
              <a:ext cx="9991813" cy="743699"/>
              <a:chOff x="94588" y="881298"/>
              <a:chExt cx="9991813" cy="743699"/>
            </a:xfrm>
          </p:grpSpPr>
          <p:sp>
            <p:nvSpPr>
              <p:cNvPr id="34" name="เครื่องหมายบั้ง 33"/>
              <p:cNvSpPr/>
              <p:nvPr/>
            </p:nvSpPr>
            <p:spPr>
              <a:xfrm>
                <a:off x="94588" y="898248"/>
                <a:ext cx="1938678" cy="705561"/>
              </a:xfrm>
              <a:prstGeom prst="chevron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th-TH">
                  <a:solidFill>
                    <a:schemeClr val="tx1"/>
                  </a:solidFill>
                  <a:latin typeface="Angsana New" pitchFamily="18" charset="-34"/>
                  <a:cs typeface="+mj-cs"/>
                </a:endParaRPr>
              </a:p>
            </p:txBody>
          </p:sp>
          <p:sp>
            <p:nvSpPr>
              <p:cNvPr id="37" name="เครื่องหมายบั้ง 36"/>
              <p:cNvSpPr/>
              <p:nvPr/>
            </p:nvSpPr>
            <p:spPr>
              <a:xfrm>
                <a:off x="1880881" y="908842"/>
                <a:ext cx="2101646" cy="705562"/>
              </a:xfrm>
              <a:prstGeom prst="chevro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th-TH">
                  <a:solidFill>
                    <a:schemeClr val="tx1"/>
                  </a:solidFill>
                  <a:latin typeface="Angsana New" pitchFamily="18" charset="-34"/>
                  <a:cs typeface="+mj-cs"/>
                </a:endParaRPr>
              </a:p>
            </p:txBody>
          </p:sp>
          <p:sp>
            <p:nvSpPr>
              <p:cNvPr id="38" name="เครื่องหมายบั้ง 37"/>
              <p:cNvSpPr/>
              <p:nvPr/>
            </p:nvSpPr>
            <p:spPr>
              <a:xfrm>
                <a:off x="3847073" y="919436"/>
                <a:ext cx="2086830" cy="705561"/>
              </a:xfrm>
              <a:prstGeom prst="chevron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th-TH">
                  <a:solidFill>
                    <a:schemeClr val="tx1"/>
                  </a:solidFill>
                  <a:latin typeface="Angsana New" pitchFamily="18" charset="-34"/>
                  <a:cs typeface="+mj-cs"/>
                </a:endParaRPr>
              </a:p>
            </p:txBody>
          </p:sp>
          <p:sp>
            <p:nvSpPr>
              <p:cNvPr id="39" name="เครื่องหมายบั้ง 38"/>
              <p:cNvSpPr/>
              <p:nvPr/>
            </p:nvSpPr>
            <p:spPr>
              <a:xfrm>
                <a:off x="5811148" y="902486"/>
                <a:ext cx="2150324" cy="705561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th-TH">
                  <a:solidFill>
                    <a:schemeClr val="tx1"/>
                  </a:solidFill>
                  <a:latin typeface="Angsana New" pitchFamily="18" charset="-34"/>
                  <a:cs typeface="+mj-cs"/>
                </a:endParaRPr>
              </a:p>
            </p:txBody>
          </p:sp>
          <p:sp>
            <p:nvSpPr>
              <p:cNvPr id="43" name="เครื่องหมายบั้ง 42"/>
              <p:cNvSpPr/>
              <p:nvPr/>
            </p:nvSpPr>
            <p:spPr>
              <a:xfrm>
                <a:off x="7798504" y="881298"/>
                <a:ext cx="2287894" cy="705561"/>
              </a:xfrm>
              <a:prstGeom prst="chevron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th-TH">
                  <a:solidFill>
                    <a:schemeClr val="tx1"/>
                  </a:solidFill>
                  <a:latin typeface="Angsana New" pitchFamily="18" charset="-34"/>
                  <a:cs typeface="+mj-cs"/>
                </a:endParaRPr>
              </a:p>
            </p:txBody>
          </p:sp>
        </p:grpSp>
        <p:sp>
          <p:nvSpPr>
            <p:cNvPr id="46" name="เครื่องหมายบั้ง 45"/>
            <p:cNvSpPr/>
            <p:nvPr/>
          </p:nvSpPr>
          <p:spPr>
            <a:xfrm>
              <a:off x="9823958" y="887654"/>
              <a:ext cx="2021219" cy="705562"/>
            </a:xfrm>
            <a:prstGeom prst="chevron">
              <a:avLst/>
            </a:prstGeom>
            <a:solidFill>
              <a:srgbClr val="FF6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th-TH">
                <a:solidFill>
                  <a:schemeClr val="tx1"/>
                </a:solidFill>
                <a:latin typeface="Angsana New" pitchFamily="18" charset="-34"/>
                <a:cs typeface="+mj-cs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504950" y="2008188"/>
            <a:ext cx="1374775" cy="2181225"/>
          </a:xfrm>
          <a:prstGeom prst="rect">
            <a:avLst/>
          </a:prstGeom>
          <a:solidFill>
            <a:srgbClr val="00B0F0"/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sz="1125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1. การจัดอบรมเจ้าหน้าที่ </a:t>
            </a:r>
            <a:r>
              <a:rPr lang="en-US" sz="1125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IFPP</a:t>
            </a:r>
          </a:p>
          <a:p>
            <a:pPr eaLnBrk="1" hangingPunct="1">
              <a:defRPr/>
            </a:pPr>
            <a:r>
              <a:rPr lang="th-TH" sz="1125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2. พัฒนาผู้จัดการแปลง</a:t>
            </a:r>
          </a:p>
          <a:p>
            <a:pPr eaLnBrk="1" hangingPunct="1">
              <a:defRPr/>
            </a:pPr>
            <a:r>
              <a:rPr lang="th-TH" sz="1125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3. พัฒนาเกษตรกรสู่การเป็นผู้จัดการแปลง</a:t>
            </a:r>
          </a:p>
          <a:p>
            <a:pPr eaLnBrk="1" hangingPunct="1">
              <a:defRPr/>
            </a:pPr>
            <a:r>
              <a:rPr lang="th-TH" sz="1125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4. อบรมบัญชีต้นทุนอาชีพแก่สมาชิกกลุ่ม</a:t>
            </a:r>
          </a:p>
          <a:p>
            <a:pPr eaLnBrk="1" hangingPunct="1">
              <a:defRPr/>
            </a:pPr>
            <a:r>
              <a:rPr lang="th-TH" sz="1125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5. ทบทวนปรับปรุงแผนและเป้าหมายของกลุ่ม</a:t>
            </a:r>
          </a:p>
          <a:p>
            <a:pPr eaLnBrk="1" hangingPunct="1">
              <a:defRPr/>
            </a:pPr>
            <a:endParaRPr lang="th-TH" sz="1125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th-TH" sz="1125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th-TH" sz="1125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th-TH" sz="1200" b="1" dirty="0">
              <a:solidFill>
                <a:schemeClr val="tx1"/>
              </a:solidFill>
              <a:latin typeface="TH SarabunIT๙" panose="020B0500040200020003" pitchFamily="34" charset="-34"/>
              <a:cs typeface="+mj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460875" y="1993900"/>
            <a:ext cx="1363663" cy="21939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sz="1200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1</a:t>
            </a:r>
            <a:r>
              <a:rPr lang="th-TH" sz="1125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. ประชุมทีมผู้จัดการและทีมสนับสนุน 3 ทีม</a:t>
            </a:r>
          </a:p>
          <a:p>
            <a:pPr eaLnBrk="1" hangingPunct="1">
              <a:defRPr/>
            </a:pPr>
            <a:r>
              <a:rPr lang="th-TH" sz="1125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2. ประชุมสมาชิกกลุ่มเพื่อจัดทำแผนการผลิตรายครัวเรือน/จัดเก็บข้อมูลรายบุคคล </a:t>
            </a:r>
            <a:r>
              <a:rPr lang="en-US" sz="1125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(IFPP)</a:t>
            </a:r>
            <a:endParaRPr lang="th-TH" sz="1125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r>
              <a:rPr lang="th-TH" sz="1125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3. บริหารจัดการการผลิต การใช้ปัจจัยการผลิตและเครื่องมืออุปกรณ์ในการผลิตร่วมกัน</a:t>
            </a:r>
          </a:p>
          <a:p>
            <a:pPr eaLnBrk="1" hangingPunct="1">
              <a:defRPr/>
            </a:pPr>
            <a:r>
              <a:rPr lang="en-US" sz="1125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4. </a:t>
            </a:r>
            <a:r>
              <a:rPr lang="th-TH" sz="1125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พัฒนาการบริหารจัดการกลุ่ม</a:t>
            </a:r>
          </a:p>
          <a:p>
            <a:pPr eaLnBrk="1" hangingPunct="1">
              <a:defRPr/>
            </a:pPr>
            <a:endParaRPr lang="th-TH" sz="1200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539038" y="1981200"/>
            <a:ext cx="1268412" cy="2170113"/>
          </a:xfrm>
          <a:prstGeom prst="rect">
            <a:avLst/>
          </a:prstGeom>
          <a:solidFill>
            <a:srgbClr val="FF6699"/>
          </a:solidFill>
          <a:ln w="3175"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h-TH" sz="1125" b="1" dirty="0">
                <a:latin typeface="TH SarabunIT๙" panose="020B0500040200020003" pitchFamily="34" charset="-34"/>
                <a:cs typeface="+mj-cs"/>
              </a:rPr>
              <a:t>1. การแปรรูปเบื้องต้นสร้างแบ</a:t>
            </a:r>
            <a:r>
              <a:rPr lang="th-TH" sz="1125" b="1" dirty="0" err="1">
                <a:latin typeface="TH SarabunIT๙" pitchFamily="34" charset="-34"/>
                <a:cs typeface="+mj-cs"/>
              </a:rPr>
              <a:t>รนด์</a:t>
            </a:r>
            <a:r>
              <a:rPr lang="th-TH" sz="1125" b="1" dirty="0">
                <a:latin typeface="TH SarabunIT๙" pitchFamily="34" charset="-34"/>
                <a:cs typeface="+mj-cs"/>
              </a:rPr>
              <a:t>และพัฒนาบรรจุภัณฑ์เพื่อสร้างมูลค่าเพิ่ม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2. จัดเวทีเชื่อมโยงแหล่งรับซื้อกับผู้ผลิต 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3. การรวบรวมและคัดแยกส่งตลาดคู่ค้า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4. ขยายช่องทางการตลาด</a:t>
            </a:r>
          </a:p>
          <a:p>
            <a:pPr eaLnBrk="1" hangingPunct="1">
              <a:defRPr/>
            </a:pPr>
            <a:endParaRPr lang="th-TH" sz="1125" b="1" dirty="0"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th-TH" sz="1125" b="1" dirty="0"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th-TH" sz="1125" b="1" dirty="0"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th-TH" sz="1125" b="1" dirty="0">
              <a:latin typeface="TH SarabunIT๙" pitchFamily="34" charset="-34"/>
              <a:cs typeface="+mj-cs"/>
            </a:endParaRPr>
          </a:p>
        </p:txBody>
      </p:sp>
      <p:sp>
        <p:nvSpPr>
          <p:cNvPr id="59" name="TextBox 33"/>
          <p:cNvSpPr txBox="1"/>
          <p:nvPr/>
        </p:nvSpPr>
        <p:spPr>
          <a:xfrm>
            <a:off x="2987675" y="2008188"/>
            <a:ext cx="1371600" cy="2159000"/>
          </a:xfrm>
          <a:prstGeom prst="rect">
            <a:avLst/>
          </a:prstGeom>
          <a:solidFill>
            <a:srgbClr val="C0A9E9"/>
          </a:solidFill>
          <a:ln w="3175"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1. ประชุม </a:t>
            </a:r>
            <a:r>
              <a:rPr lang="en-US" sz="1125" b="1" dirty="0">
                <a:latin typeface="TH SarabunIT๙" pitchFamily="34" charset="-34"/>
                <a:cs typeface="+mj-cs"/>
              </a:rPr>
              <a:t>SC </a:t>
            </a:r>
            <a:r>
              <a:rPr lang="th-TH" sz="1125" b="1" dirty="0">
                <a:latin typeface="TH SarabunIT๙" pitchFamily="34" charset="-34"/>
                <a:cs typeface="+mj-cs"/>
              </a:rPr>
              <a:t>เพื่อ</a:t>
            </a:r>
            <a:r>
              <a:rPr lang="th-TH" sz="1125" b="1" dirty="0" err="1">
                <a:latin typeface="TH SarabunIT๙" pitchFamily="34" charset="-34"/>
                <a:cs typeface="+mj-cs"/>
              </a:rPr>
              <a:t>บูรณา</a:t>
            </a:r>
            <a:r>
              <a:rPr lang="th-TH" sz="1125" b="1" dirty="0">
                <a:latin typeface="TH SarabunIT๙" pitchFamily="34" charset="-34"/>
                <a:cs typeface="+mj-cs"/>
              </a:rPr>
              <a:t>การทำงาน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2. จัดทำแผนการสนับสนุนของหน่วยงานที่เกี่ยวข้อง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3. วิเคราะห์และวางแผนการตลาด และจัดทำแผนธุรกิจกลุ่ม (ระหว่างผู้ผลิตและผู้ซื้อ)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4. กำหนดแผนพัฒนากลุ่ม</a:t>
            </a:r>
            <a:endParaRPr lang="th-TH" sz="1050" b="1" dirty="0"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th-TH" sz="1050" b="1" dirty="0"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en-US" sz="1125" b="1" dirty="0">
              <a:latin typeface="TH SarabunIT๙" pitchFamily="34" charset="-34"/>
              <a:cs typeface="+mj-cs"/>
            </a:endParaRPr>
          </a:p>
          <a:p>
            <a:pPr marL="257175" indent="-257175" eaLnBrk="1" hangingPunct="1">
              <a:buFontTx/>
              <a:buAutoNum type="arabicPeriod"/>
              <a:defRPr/>
            </a:pPr>
            <a:endParaRPr lang="en-US" sz="1125" b="1" dirty="0"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th-TH" sz="1125" b="1" dirty="0">
              <a:latin typeface="TH SarabunIT๙" pitchFamily="34" charset="-34"/>
              <a:cs typeface="+mj-cs"/>
            </a:endParaRPr>
          </a:p>
        </p:txBody>
      </p:sp>
      <p:sp>
        <p:nvSpPr>
          <p:cNvPr id="60" name="TextBox 33"/>
          <p:cNvSpPr txBox="1"/>
          <p:nvPr/>
        </p:nvSpPr>
        <p:spPr>
          <a:xfrm>
            <a:off x="5889625" y="1985963"/>
            <a:ext cx="1573213" cy="2170112"/>
          </a:xfrm>
          <a:prstGeom prst="rect">
            <a:avLst/>
          </a:prstGeom>
          <a:solidFill>
            <a:srgbClr val="92D050"/>
          </a:solidFill>
          <a:ln w="3175"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ด้านการผลิต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1. ถ่ายทอดความรู้ด้านการลดต้นทุนเพิ่มผลผลิต เช่น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  - การใช้พันธุ์ดี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  - การใช้ปุ๋ยตามค่าวิเคราะห์ดิน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  - การใช้เทคโนโลยีที่เหมาะสมกับพืชนั้นๆ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2. จัดทำแปลงเรียนรู้ตามความต้องการของกลุ่ม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3. การยกระดับคุณภาพผลผลิตสู่มาตรฐานด้านต่างๆ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   - </a:t>
            </a:r>
            <a:r>
              <a:rPr lang="en-US" sz="1125" b="1" dirty="0">
                <a:latin typeface="TH SarabunIT๙" pitchFamily="34" charset="-34"/>
                <a:cs typeface="+mj-cs"/>
              </a:rPr>
              <a:t>GAP</a:t>
            </a:r>
            <a:r>
              <a:rPr lang="th-TH" sz="1125" b="1" dirty="0">
                <a:latin typeface="TH SarabunIT๙" pitchFamily="34" charset="-34"/>
                <a:cs typeface="+mj-cs"/>
              </a:rPr>
              <a:t>/เกษตรอินทรีย์</a:t>
            </a:r>
            <a:r>
              <a:rPr lang="en-US" sz="1125" b="1" dirty="0">
                <a:latin typeface="TH SarabunIT๙" pitchFamily="34" charset="-34"/>
                <a:cs typeface="+mj-cs"/>
              </a:rPr>
              <a:t>/RSPO/</a:t>
            </a:r>
            <a:r>
              <a:rPr lang="th-TH" sz="1125" b="1" dirty="0">
                <a:latin typeface="TH SarabunIT๙" pitchFamily="34" charset="-34"/>
                <a:cs typeface="+mj-cs"/>
              </a:rPr>
              <a:t>อื่นๆ</a:t>
            </a:r>
            <a:endParaRPr lang="en-US" sz="1125" b="1" dirty="0">
              <a:latin typeface="TH SarabunIT๙" pitchFamily="34" charset="-34"/>
              <a:cs typeface="+mj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8913" y="2065338"/>
            <a:ext cx="830262" cy="368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b="1" dirty="0">
                <a:latin typeface="Angsana New" pitchFamily="18" charset="-34"/>
                <a:cs typeface="+mj-cs"/>
              </a:rPr>
              <a:t>กิจกรรม</a:t>
            </a:r>
          </a:p>
        </p:txBody>
      </p:sp>
      <p:sp>
        <p:nvSpPr>
          <p:cNvPr id="62" name="วงรี 61"/>
          <p:cNvSpPr/>
          <p:nvPr/>
        </p:nvSpPr>
        <p:spPr>
          <a:xfrm>
            <a:off x="222250" y="2579688"/>
            <a:ext cx="841375" cy="1104900"/>
          </a:xfrm>
          <a:prstGeom prst="ellipse">
            <a:avLst/>
          </a:prstGeom>
          <a:solidFill>
            <a:srgbClr val="3BF58F"/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+mj-cs"/>
              </a:rPr>
              <a:t>แปลงปี 2559</a:t>
            </a:r>
          </a:p>
        </p:txBody>
      </p:sp>
      <p:grpSp>
        <p:nvGrpSpPr>
          <p:cNvPr id="9241" name="กลุ่ม 54"/>
          <p:cNvGrpSpPr>
            <a:grpSpLocks/>
          </p:cNvGrpSpPr>
          <p:nvPr/>
        </p:nvGrpSpPr>
        <p:grpSpPr bwMode="auto">
          <a:xfrm>
            <a:off x="188913" y="1422400"/>
            <a:ext cx="8785225" cy="581025"/>
            <a:chOff x="1245474" y="808516"/>
            <a:chExt cx="11713817" cy="775154"/>
          </a:xfrm>
        </p:grpSpPr>
        <p:sp>
          <p:nvSpPr>
            <p:cNvPr id="3" name="Freeform 2"/>
            <p:cNvSpPr/>
            <p:nvPr/>
          </p:nvSpPr>
          <p:spPr>
            <a:xfrm>
              <a:off x="1245474" y="861464"/>
              <a:ext cx="1591758" cy="696791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39468" tIns="20003" rIns="299462" bIns="20003" spcCol="1270" anchor="ctr"/>
            <a:lstStyle/>
            <a:p>
              <a:pPr algn="ctr" defTabSz="1700213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>แผน</a:t>
              </a:r>
              <a:endParaRPr lang="en-US" b="1" dirty="0">
                <a:solidFill>
                  <a:schemeClr val="tx1"/>
                </a:solidFill>
                <a:latin typeface="TH SarabunIT๙" panose="020B0500040200020003" pitchFamily="34" charset="-34"/>
                <a:cs typeface="+mj-cs"/>
              </a:endParaRPr>
            </a:p>
          </p:txBody>
        </p:sp>
        <p:sp>
          <p:nvSpPr>
            <p:cNvPr id="4" name="Freeform 3"/>
            <p:cNvSpPr/>
            <p:nvPr/>
          </p:nvSpPr>
          <p:spPr>
            <a:xfrm>
              <a:off x="3137804" y="852993"/>
              <a:ext cx="2017214" cy="69467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338222" tIns="20003" rIns="298216" bIns="20003" spcCol="1270" anchor="ctr"/>
            <a:lstStyle/>
            <a:p>
              <a:pPr algn="ctr" eaLnBrk="1" hangingPunct="1">
                <a:defRPr/>
              </a:pPr>
              <a:r>
                <a:rPr lang="en-US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>1. </a:t>
              </a:r>
              <a:r>
                <a:rPr lang="th-TH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>เตรียมการ</a:t>
              </a:r>
              <a:endParaRPr lang="en-US" b="1" dirty="0">
                <a:solidFill>
                  <a:schemeClr val="tx1"/>
                </a:solidFill>
                <a:latin typeface="TH SarabunIT๙" panose="020B0500040200020003" pitchFamily="34" charset="-34"/>
                <a:cs typeface="+mj-cs"/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6892829" y="888996"/>
              <a:ext cx="2338953" cy="694674"/>
            </a:xfrm>
            <a:prstGeom prst="rect">
              <a:avLst/>
            </a:prstGeom>
            <a:noFill/>
            <a:ln w="3175"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338222" tIns="20003" rIns="298216" bIns="20003" spcCol="1270" anchor="ctr"/>
            <a:lstStyle/>
            <a:p>
              <a:pPr defTabSz="6667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>3. การสร้างความเข้มแข็งของกลุ่ม</a:t>
              </a:r>
              <a:endParaRPr lang="en-US" b="1" dirty="0">
                <a:solidFill>
                  <a:schemeClr val="tx1"/>
                </a:solidFill>
                <a:latin typeface="TH SarabunIT๙" panose="020B0500040200020003" pitchFamily="34" charset="-34"/>
                <a:cs typeface="+mj-cs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4917948" y="852993"/>
              <a:ext cx="2381288" cy="696791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5515009"/>
                <a:satOff val="-7671"/>
                <a:lumOff val="-2942"/>
                <a:alphaOff val="0"/>
              </a:schemeClr>
            </a:fillRef>
            <a:effectRef idx="0">
              <a:schemeClr val="accent5">
                <a:hueOff val="-5515009"/>
                <a:satOff val="-7671"/>
                <a:lumOff val="-2942"/>
                <a:alphaOff val="0"/>
              </a:schemeClr>
            </a:effectRef>
            <a:fontRef idx="minor">
              <a:schemeClr val="lt1"/>
            </a:fontRef>
          </p:style>
          <p:txBody>
            <a:bodyPr lIns="338222" tIns="20003" rIns="298216" bIns="20003" spcCol="1270" anchor="ctr"/>
            <a:lstStyle/>
            <a:p>
              <a:pPr algn="ctr" defTabSz="6667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>2. จัดทำแผน</a:t>
              </a:r>
              <a:br>
                <a:rPr lang="th-TH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</a:br>
              <a:r>
                <a:rPr lang="th-TH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>ปฏิบัติการ</a:t>
              </a:r>
              <a:endParaRPr lang="en-US" b="1" dirty="0">
                <a:solidFill>
                  <a:schemeClr val="tx1"/>
                </a:solidFill>
                <a:latin typeface="TH SarabunIT๙" panose="020B0500040200020003" pitchFamily="34" charset="-34"/>
                <a:cs typeface="+mj-cs"/>
              </a:endParaRPr>
            </a:p>
          </p:txBody>
        </p:sp>
        <p:sp>
          <p:nvSpPr>
            <p:cNvPr id="17" name="Freeform 6"/>
            <p:cNvSpPr/>
            <p:nvPr/>
          </p:nvSpPr>
          <p:spPr>
            <a:xfrm>
              <a:off x="10867992" y="852993"/>
              <a:ext cx="2091299" cy="696791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353345"/>
                <a:satOff val="-10228"/>
                <a:lumOff val="-3922"/>
                <a:alphaOff val="0"/>
              </a:schemeClr>
            </a:fillRef>
            <a:effectRef idx="0">
              <a:schemeClr val="accent5">
                <a:hueOff val="-7353345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  <p:txBody>
            <a:bodyPr lIns="338222" tIns="20003" rIns="298216" bIns="20003" spcCol="1270" anchor="ctr"/>
            <a:lstStyle/>
            <a:p>
              <a:pPr algn="ctr" defTabSz="6667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>5. การพัฒนา   ด้านการตลาด</a:t>
              </a:r>
              <a:endParaRPr lang="en-US" b="1" dirty="0">
                <a:solidFill>
                  <a:schemeClr val="tx1"/>
                </a:solidFill>
                <a:latin typeface="TH SarabunIT๙" panose="020B0500040200020003" pitchFamily="34" charset="-34"/>
                <a:cs typeface="+mj-cs"/>
              </a:endParaRPr>
            </a:p>
          </p:txBody>
        </p:sp>
        <p:sp>
          <p:nvSpPr>
            <p:cNvPr id="19" name="Freeform 6"/>
            <p:cNvSpPr/>
            <p:nvPr/>
          </p:nvSpPr>
          <p:spPr>
            <a:xfrm>
              <a:off x="8797859" y="808516"/>
              <a:ext cx="2300852" cy="69467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353345"/>
                <a:satOff val="-10228"/>
                <a:lumOff val="-3922"/>
                <a:alphaOff val="0"/>
              </a:schemeClr>
            </a:fillRef>
            <a:effectRef idx="0">
              <a:schemeClr val="accent5">
                <a:hueOff val="-7353345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  <p:txBody>
            <a:bodyPr lIns="338222" tIns="20003" rIns="298216" bIns="20003" spcCol="1270" anchor="ctr"/>
            <a:lstStyle/>
            <a:p>
              <a:pPr algn="ctr" defTabSz="6667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>4. การพัฒนาการผลิต</a:t>
              </a:r>
              <a:endParaRPr lang="en-US" b="1" dirty="0">
                <a:solidFill>
                  <a:schemeClr val="tx1"/>
                </a:solidFill>
                <a:latin typeface="TH SarabunIT๙" panose="020B0500040200020003" pitchFamily="34" charset="-34"/>
                <a:cs typeface="+mj-cs"/>
              </a:endParaRPr>
            </a:p>
          </p:txBody>
        </p:sp>
      </p:grpSp>
      <p:sp>
        <p:nvSpPr>
          <p:cNvPr id="924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A9B61E-BECC-4813-B51F-306ACC031694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561975" y="2092325"/>
            <a:ext cx="830263" cy="368300"/>
          </a:xfrm>
          <a:prstGeom prst="rect">
            <a:avLst/>
          </a:prstGeom>
          <a:solidFill>
            <a:srgbClr val="FFCCCC"/>
          </a:solidFill>
          <a:ln w="3175"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h-TH" b="1" dirty="0">
                <a:latin typeface="TH SarabunIT๙" panose="020B0500040200020003" pitchFamily="34" charset="-34"/>
                <a:cs typeface="+mj-cs"/>
              </a:rPr>
              <a:t>   กิจกรรม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49425" y="2030413"/>
            <a:ext cx="1236663" cy="2554287"/>
          </a:xfrm>
          <a:prstGeom prst="rect">
            <a:avLst/>
          </a:prstGeom>
          <a:solidFill>
            <a:srgbClr val="00B0F0"/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lnSpc>
                <a:spcPts val="1200"/>
              </a:lnSpc>
              <a:defRPr/>
            </a:pPr>
            <a:r>
              <a:rPr lang="th-TH" sz="1050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1. ประชาสัมพันธ์และรับสมัครเกษตรกรเข้าร่วมโครงการ</a:t>
            </a:r>
          </a:p>
          <a:p>
            <a:pPr eaLnBrk="1" hangingPunct="1">
              <a:lnSpc>
                <a:spcPts val="1200"/>
              </a:lnSpc>
              <a:defRPr/>
            </a:pPr>
            <a:r>
              <a:rPr lang="th-TH" sz="1050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2. จัดทำข้อมูลพื้นฐานเบื้องต้นทุกแปลง (จำนวนสมาชิก ชนิดสินค้า ขนาดพื้นที่ ฯลฯ)</a:t>
            </a:r>
          </a:p>
          <a:p>
            <a:pPr eaLnBrk="1" hangingPunct="1">
              <a:lnSpc>
                <a:spcPts val="1200"/>
              </a:lnSpc>
              <a:defRPr/>
            </a:pPr>
            <a:r>
              <a:rPr lang="th-TH" sz="1050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3. เสนอข้อมูลผ่าน </a:t>
            </a:r>
            <a:r>
              <a:rPr lang="en-US" sz="1050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SC </a:t>
            </a:r>
            <a:r>
              <a:rPr lang="th-TH" sz="1050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และคณะอนุกรรมการฯ เห็นชอบรับรองแปลง</a:t>
            </a:r>
          </a:p>
          <a:p>
            <a:pPr eaLnBrk="1" hangingPunct="1">
              <a:lnSpc>
                <a:spcPts val="1200"/>
              </a:lnSpc>
              <a:defRPr/>
            </a:pPr>
            <a:r>
              <a:rPr lang="th-TH" sz="1050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4. แจ้งผลการพิจารณาให้ฝ่ายเลขาฯ (</a:t>
            </a:r>
            <a:r>
              <a:rPr lang="th-TH" sz="1050" b="1" dirty="0" err="1">
                <a:solidFill>
                  <a:schemeClr val="tx1"/>
                </a:solidFill>
                <a:latin typeface="TH SarabunIT๙" pitchFamily="34" charset="-34"/>
                <a:cs typeface="+mj-cs"/>
              </a:rPr>
              <a:t>กสก</a:t>
            </a:r>
            <a:r>
              <a:rPr lang="th-TH" sz="1050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.) ภายใน </a:t>
            </a:r>
            <a:r>
              <a:rPr lang="th-TH" sz="1050" b="1" dirty="0" err="1">
                <a:solidFill>
                  <a:schemeClr val="tx1"/>
                </a:solidFill>
                <a:latin typeface="TH SarabunIT๙" pitchFamily="34" charset="-34"/>
                <a:cs typeface="+mj-cs"/>
              </a:rPr>
              <a:t>มค</a:t>
            </a:r>
            <a:r>
              <a:rPr lang="th-TH" sz="1050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. 60</a:t>
            </a:r>
          </a:p>
          <a:p>
            <a:pPr eaLnBrk="1" hangingPunct="1">
              <a:lnSpc>
                <a:spcPts val="1200"/>
              </a:lnSpc>
              <a:defRPr/>
            </a:pPr>
            <a:r>
              <a:rPr lang="th-TH" sz="1050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5. บันทึกข้อมูลแปลงที่ผ่านการรับรองในระบบ</a:t>
            </a:r>
          </a:p>
          <a:p>
            <a:pPr eaLnBrk="1" hangingPunct="1">
              <a:lnSpc>
                <a:spcPts val="1200"/>
              </a:lnSpc>
              <a:defRPr/>
            </a:pPr>
            <a:r>
              <a:rPr lang="th-TH" sz="1050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6. คัดเลือกและแต่งตั้งกรรมการกลุ่ม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11650" y="2032000"/>
            <a:ext cx="1281113" cy="253841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sz="1200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1</a:t>
            </a:r>
            <a:r>
              <a:rPr lang="th-TH" sz="1125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. ประชุมทีมผู้จัดการและทีมสนับสนุน 3 ทีม</a:t>
            </a:r>
          </a:p>
          <a:p>
            <a:pPr eaLnBrk="1" hangingPunct="1">
              <a:defRPr/>
            </a:pPr>
            <a:r>
              <a:rPr lang="th-TH" sz="1125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2. ประชุมสมาชิกกลุ่มเพื่อจัดทำแผนการผลิตรายครัวเรือน/จัดเก็บข้อมูลรายบุคคล </a:t>
            </a:r>
            <a:r>
              <a:rPr lang="en-US" sz="1125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(IFPP)</a:t>
            </a:r>
            <a:endParaRPr lang="th-TH" sz="1125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r>
              <a:rPr lang="th-TH" sz="1125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3. บริหารจัดการการผลิต การใช้ปัจจัยการผลิตและเครื่องมืออุปกรณ์ในการผลิตร่วมกัน</a:t>
            </a:r>
          </a:p>
          <a:p>
            <a:pPr eaLnBrk="1" hangingPunct="1">
              <a:defRPr/>
            </a:pPr>
            <a:endParaRPr lang="th-TH" sz="1125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en-US" sz="1125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th-TH" sz="1125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th-TH" sz="1200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59625" y="2024063"/>
            <a:ext cx="1271588" cy="2170112"/>
          </a:xfrm>
          <a:prstGeom prst="rect">
            <a:avLst/>
          </a:prstGeom>
          <a:solidFill>
            <a:srgbClr val="FF6699"/>
          </a:solidFill>
          <a:ln w="3175"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h-TH" sz="1125" b="1" dirty="0">
                <a:latin typeface="TH SarabunIT๙" panose="020B0500040200020003" pitchFamily="34" charset="-34"/>
                <a:cs typeface="+mj-cs"/>
              </a:rPr>
              <a:t>1. การแปรรูปเบื้องต้นสร้างแบ</a:t>
            </a:r>
            <a:r>
              <a:rPr lang="th-TH" sz="1125" b="1" dirty="0" err="1">
                <a:latin typeface="TH SarabunIT๙" pitchFamily="34" charset="-34"/>
                <a:cs typeface="+mj-cs"/>
              </a:rPr>
              <a:t>รนด์</a:t>
            </a:r>
            <a:r>
              <a:rPr lang="th-TH" sz="1125" b="1" dirty="0">
                <a:latin typeface="TH SarabunIT๙" pitchFamily="34" charset="-34"/>
                <a:cs typeface="+mj-cs"/>
              </a:rPr>
              <a:t>และพัฒนาบรรจุภัณฑ์เพื่อสร้างมูลค่าเพิ่ม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2. จัดเวทีเชื่อมโยงแหล่งรับซื้อกับผู้ผลิต 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3. การรวบรวมและคัดแยกส่งตลาดคู่ค้า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4. ขยายช่องทางการตลาด</a:t>
            </a:r>
          </a:p>
          <a:p>
            <a:pPr eaLnBrk="1" hangingPunct="1">
              <a:defRPr/>
            </a:pPr>
            <a:endParaRPr lang="th-TH" sz="1125" b="1" dirty="0"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th-TH" sz="1125" b="1" dirty="0"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th-TH" sz="1125" b="1" dirty="0"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th-TH" sz="1125" b="1" dirty="0">
              <a:latin typeface="TH SarabunIT๙" pitchFamily="34" charset="-34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52013" y="1244600"/>
            <a:ext cx="1857375" cy="2540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h-TH" sz="1050" b="1" dirty="0">
                <a:latin typeface="TH Chakra Petch" pitchFamily="2" charset="-34"/>
                <a:cs typeface="TH Chakra Petch" pitchFamily="2" charset="-34"/>
              </a:rPr>
              <a:t>-</a:t>
            </a:r>
            <a:endParaRPr lang="en-US" sz="1050" dirty="0">
              <a:latin typeface="TH Chakra Petch" pitchFamily="2" charset="-34"/>
              <a:cs typeface="TH Chakra Petch" pitchFamily="2" charset="-34"/>
            </a:endParaRPr>
          </a:p>
        </p:txBody>
      </p:sp>
      <p:sp>
        <p:nvSpPr>
          <p:cNvPr id="18" name="TextBox 33"/>
          <p:cNvSpPr txBox="1"/>
          <p:nvPr/>
        </p:nvSpPr>
        <p:spPr>
          <a:xfrm>
            <a:off x="3033713" y="2024063"/>
            <a:ext cx="1236662" cy="2516187"/>
          </a:xfrm>
          <a:prstGeom prst="rect">
            <a:avLst/>
          </a:prstGeom>
          <a:solidFill>
            <a:srgbClr val="C0A9E9"/>
          </a:solidFill>
          <a:ln w="3175"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1. ประชุม </a:t>
            </a:r>
            <a:r>
              <a:rPr lang="en-US" sz="1125" b="1" dirty="0">
                <a:latin typeface="TH SarabunIT๙" pitchFamily="34" charset="-34"/>
                <a:cs typeface="+mj-cs"/>
              </a:rPr>
              <a:t>SC </a:t>
            </a:r>
            <a:r>
              <a:rPr lang="th-TH" sz="1125" b="1" dirty="0">
                <a:latin typeface="TH SarabunIT๙" pitchFamily="34" charset="-34"/>
                <a:cs typeface="+mj-cs"/>
              </a:rPr>
              <a:t>เพื่อ</a:t>
            </a:r>
            <a:r>
              <a:rPr lang="th-TH" sz="1125" b="1" dirty="0" err="1">
                <a:latin typeface="TH SarabunIT๙" pitchFamily="34" charset="-34"/>
                <a:cs typeface="+mj-cs"/>
              </a:rPr>
              <a:t>บูรณา</a:t>
            </a:r>
            <a:r>
              <a:rPr lang="th-TH" sz="1125" b="1" dirty="0">
                <a:latin typeface="TH SarabunIT๙" pitchFamily="34" charset="-34"/>
                <a:cs typeface="+mj-cs"/>
              </a:rPr>
              <a:t>การทำงาน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2. ทีมผู้จัดการร่วมกับเกษตรกรวิเคราะห์และกำหนดเป้าหมายการพัฒนาแปลงทั้ง 5 ด้าน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3. จัดทำแผนการสนับสนุนของหน่วยงานที่เกี่ยวข้อง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4. กำหนดเป้าหมายการพัฒนาและจัดทำแผนพัฒนากลุ่ม</a:t>
            </a:r>
            <a:endParaRPr lang="th-TH" sz="1050" b="1" dirty="0"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th-TH" sz="1125" b="1" dirty="0"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th-TH" sz="1125" b="1" dirty="0"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en-US" sz="1125" b="1" dirty="0">
              <a:latin typeface="TH SarabunIT๙" pitchFamily="34" charset="-34"/>
              <a:cs typeface="+mj-cs"/>
            </a:endParaRPr>
          </a:p>
        </p:txBody>
      </p:sp>
      <p:sp>
        <p:nvSpPr>
          <p:cNvPr id="20" name="TextBox 33"/>
          <p:cNvSpPr txBox="1"/>
          <p:nvPr/>
        </p:nvSpPr>
        <p:spPr>
          <a:xfrm>
            <a:off x="5649913" y="2020888"/>
            <a:ext cx="1379537" cy="2516187"/>
          </a:xfrm>
          <a:prstGeom prst="rect">
            <a:avLst/>
          </a:prstGeom>
          <a:solidFill>
            <a:srgbClr val="92D050"/>
          </a:solidFill>
          <a:ln w="3175"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ด้านการผลิต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1. ถ่ายทอดความรู้ด้านการลดต้นทุนเพิ่มผลผลิต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  - การใช้พันธุ์ดี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  - การใช้ปุ๋ยตามค่าวิเคราะห์ดิน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  - การใช้เทคโนโลยีที่เหมาะสมกับพืชนั้นๆ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2. จัดทำแปลงเรียนรู้ตามความต้องการของกลุ่ม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3. การยกระดับคุณภาพผลผลิตสู่มาตรฐานด้านต่างๆ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   - </a:t>
            </a:r>
            <a:r>
              <a:rPr lang="en-US" sz="1125" b="1" dirty="0">
                <a:latin typeface="TH SarabunIT๙" pitchFamily="34" charset="-34"/>
                <a:cs typeface="+mj-cs"/>
              </a:rPr>
              <a:t>GAP</a:t>
            </a:r>
            <a:r>
              <a:rPr lang="th-TH" sz="1125" b="1" dirty="0">
                <a:latin typeface="TH SarabunIT๙" pitchFamily="34" charset="-34"/>
                <a:cs typeface="+mj-cs"/>
              </a:rPr>
              <a:t>/เกษตรอินทรีย์</a:t>
            </a:r>
            <a:r>
              <a:rPr lang="en-US" sz="1125" b="1" dirty="0">
                <a:latin typeface="TH SarabunIT๙" pitchFamily="34" charset="-34"/>
                <a:cs typeface="+mj-cs"/>
              </a:rPr>
              <a:t>/RSPO/</a:t>
            </a:r>
            <a:r>
              <a:rPr lang="th-TH" sz="1125" b="1" dirty="0">
                <a:latin typeface="TH SarabunIT๙" pitchFamily="34" charset="-34"/>
                <a:cs typeface="+mj-cs"/>
              </a:rPr>
              <a:t>อื่นๆ</a:t>
            </a:r>
          </a:p>
          <a:p>
            <a:pPr eaLnBrk="1" hangingPunct="1">
              <a:defRPr/>
            </a:pPr>
            <a:endParaRPr lang="en-US" sz="1125" b="1" dirty="0">
              <a:latin typeface="TH SarabunIT๙" pitchFamily="34" charset="-34"/>
              <a:cs typeface="+mj-cs"/>
            </a:endParaRPr>
          </a:p>
        </p:txBody>
      </p:sp>
      <p:sp>
        <p:nvSpPr>
          <p:cNvPr id="21" name="TextBox 30"/>
          <p:cNvSpPr txBox="1"/>
          <p:nvPr/>
        </p:nvSpPr>
        <p:spPr>
          <a:xfrm>
            <a:off x="838200" y="4876800"/>
            <a:ext cx="876300" cy="40798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b="1" dirty="0">
                <a:latin typeface="TH SarabunIT๙" panose="020B0500040200020003" pitchFamily="34" charset="-34"/>
                <a:cs typeface="+mj-cs"/>
              </a:rPr>
              <a:t>ระยะเวลา</a:t>
            </a:r>
          </a:p>
        </p:txBody>
      </p:sp>
      <p:sp>
        <p:nvSpPr>
          <p:cNvPr id="22" name="TextBox 30"/>
          <p:cNvSpPr txBox="1"/>
          <p:nvPr/>
        </p:nvSpPr>
        <p:spPr>
          <a:xfrm>
            <a:off x="936625" y="5453063"/>
            <a:ext cx="817563" cy="293687"/>
          </a:xfrm>
          <a:prstGeom prst="flowChartAlternateProcess">
            <a:avLst/>
          </a:prstGeom>
          <a:solidFill>
            <a:srgbClr val="FFCCCC"/>
          </a:solidFill>
          <a:ln w="31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1125" b="1" dirty="0">
                <a:latin typeface="TH SarabunIT๙" panose="020B0500040200020003" pitchFamily="34" charset="-34"/>
                <a:cs typeface="+mj-cs"/>
              </a:rPr>
              <a:t>หน่วยงาน</a:t>
            </a:r>
          </a:p>
        </p:txBody>
      </p:sp>
      <p:sp>
        <p:nvSpPr>
          <p:cNvPr id="23" name="TextBox 30"/>
          <p:cNvSpPr txBox="1"/>
          <p:nvPr/>
        </p:nvSpPr>
        <p:spPr>
          <a:xfrm>
            <a:off x="1751013" y="4841875"/>
            <a:ext cx="1254125" cy="40798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b="1" dirty="0">
                <a:latin typeface="TH SarabunIT๙" panose="020B0500040200020003" pitchFamily="34" charset="-34"/>
                <a:cs typeface="+mj-cs"/>
              </a:rPr>
              <a:t>พ.ย. 59-ม.ค. 60</a:t>
            </a:r>
          </a:p>
        </p:txBody>
      </p:sp>
      <p:sp>
        <p:nvSpPr>
          <p:cNvPr id="24" name="TextBox 30"/>
          <p:cNvSpPr txBox="1"/>
          <p:nvPr/>
        </p:nvSpPr>
        <p:spPr>
          <a:xfrm>
            <a:off x="3033713" y="4848225"/>
            <a:ext cx="1246187" cy="40798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b="1" dirty="0">
                <a:latin typeface="TH SarabunIT๙" panose="020B0500040200020003" pitchFamily="34" charset="-34"/>
                <a:cs typeface="+mj-cs"/>
              </a:rPr>
              <a:t>ธ.ค. 59-ก.พ. 60</a:t>
            </a:r>
          </a:p>
        </p:txBody>
      </p:sp>
      <p:sp>
        <p:nvSpPr>
          <p:cNvPr id="25" name="TextBox 30"/>
          <p:cNvSpPr txBox="1"/>
          <p:nvPr/>
        </p:nvSpPr>
        <p:spPr>
          <a:xfrm>
            <a:off x="7069138" y="4848225"/>
            <a:ext cx="1331912" cy="40798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b="1" dirty="0">
                <a:latin typeface="TH SarabunIT๙" panose="020B0500040200020003" pitchFamily="34" charset="-34"/>
                <a:cs typeface="+mj-cs"/>
              </a:rPr>
              <a:t>ธ.ค. 59- ก.ย. 60</a:t>
            </a:r>
          </a:p>
        </p:txBody>
      </p:sp>
      <p:sp>
        <p:nvSpPr>
          <p:cNvPr id="26" name="TextBox 30"/>
          <p:cNvSpPr txBox="1"/>
          <p:nvPr/>
        </p:nvSpPr>
        <p:spPr>
          <a:xfrm>
            <a:off x="5649913" y="4848225"/>
            <a:ext cx="1381125" cy="40798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b="1" dirty="0">
                <a:latin typeface="TH SarabunIT๙" panose="020B0500040200020003" pitchFamily="34" charset="-34"/>
                <a:cs typeface="+mj-cs"/>
              </a:rPr>
              <a:t>ธ.ค. 59-ก.ย. 60</a:t>
            </a:r>
          </a:p>
        </p:txBody>
      </p:sp>
      <p:sp>
        <p:nvSpPr>
          <p:cNvPr id="27" name="TextBox 30"/>
          <p:cNvSpPr txBox="1"/>
          <p:nvPr/>
        </p:nvSpPr>
        <p:spPr>
          <a:xfrm>
            <a:off x="4316413" y="4843463"/>
            <a:ext cx="1285875" cy="409575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b="1" dirty="0">
                <a:latin typeface="TH SarabunIT๙" panose="020B0500040200020003" pitchFamily="34" charset="-34"/>
                <a:cs typeface="+mj-cs"/>
              </a:rPr>
              <a:t>ธ.ค. 59- ก.ย. 60</a:t>
            </a:r>
          </a:p>
        </p:txBody>
      </p:sp>
      <p:sp>
        <p:nvSpPr>
          <p:cNvPr id="41" name="TextBox 30"/>
          <p:cNvSpPr txBox="1"/>
          <p:nvPr/>
        </p:nvSpPr>
        <p:spPr>
          <a:xfrm>
            <a:off x="5689600" y="5410200"/>
            <a:ext cx="1374775" cy="485775"/>
          </a:xfrm>
          <a:prstGeom prst="flowChartAlternateProcess">
            <a:avLst/>
          </a:prstGeom>
          <a:solidFill>
            <a:srgbClr val="FFCCCC"/>
          </a:solidFill>
          <a:ln w="31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1125" b="1" dirty="0" err="1">
                <a:latin typeface="TH SarabunIT๙" panose="020B0500040200020003" pitchFamily="34" charset="-34"/>
                <a:cs typeface="+mj-cs"/>
              </a:rPr>
              <a:t>ศพก</a:t>
            </a:r>
            <a:r>
              <a:rPr lang="th-TH" sz="1125" b="1" dirty="0">
                <a:latin typeface="TH SarabunIT๙" panose="020B0500040200020003" pitchFamily="34" charset="-34"/>
                <a:cs typeface="+mj-cs"/>
              </a:rPr>
              <a:t>./ทุกหน่วยงานที่เกี่ยวข้อง</a:t>
            </a:r>
          </a:p>
        </p:txBody>
      </p:sp>
      <p:sp>
        <p:nvSpPr>
          <p:cNvPr id="42" name="TextBox 30"/>
          <p:cNvSpPr txBox="1"/>
          <p:nvPr/>
        </p:nvSpPr>
        <p:spPr>
          <a:xfrm>
            <a:off x="7118350" y="5424488"/>
            <a:ext cx="1136650" cy="293687"/>
          </a:xfrm>
          <a:prstGeom prst="flowChartAlternateProcess">
            <a:avLst/>
          </a:prstGeom>
          <a:solidFill>
            <a:srgbClr val="FFCCCC"/>
          </a:solidFill>
          <a:ln w="31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1125" b="1" dirty="0" err="1">
                <a:latin typeface="TH SarabunIT๙" panose="020B0500040200020003" pitchFamily="34" charset="-34"/>
                <a:cs typeface="+mj-cs"/>
              </a:rPr>
              <a:t>กสส</a:t>
            </a:r>
            <a:r>
              <a:rPr lang="th-TH" sz="1125" b="1" dirty="0">
                <a:latin typeface="TH SarabunIT๙" pitchFamily="34" charset="-34"/>
                <a:cs typeface="+mj-cs"/>
              </a:rPr>
              <a:t>./</a:t>
            </a:r>
            <a:r>
              <a:rPr lang="th-TH" sz="1125" b="1" dirty="0" err="1">
                <a:latin typeface="TH SarabunIT๙" pitchFamily="34" charset="-34"/>
                <a:cs typeface="+mj-cs"/>
              </a:rPr>
              <a:t>กสก</a:t>
            </a:r>
            <a:r>
              <a:rPr lang="th-TH" sz="1125" b="1" dirty="0">
                <a:latin typeface="TH SarabunIT๙" pitchFamily="34" charset="-34"/>
                <a:cs typeface="+mj-cs"/>
              </a:rPr>
              <a:t>.</a:t>
            </a:r>
          </a:p>
        </p:txBody>
      </p:sp>
      <p:sp>
        <p:nvSpPr>
          <p:cNvPr id="10" name="วงรี 9"/>
          <p:cNvSpPr/>
          <p:nvPr/>
        </p:nvSpPr>
        <p:spPr>
          <a:xfrm>
            <a:off x="525463" y="2513013"/>
            <a:ext cx="758825" cy="1106487"/>
          </a:xfrm>
          <a:prstGeom prst="ellipse">
            <a:avLst/>
          </a:prstGeom>
          <a:solidFill>
            <a:srgbClr val="3BF58F"/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cs typeface="+mj-cs"/>
              </a:rPr>
              <a:t>แปลง</a:t>
            </a:r>
            <a:r>
              <a:rPr lang="th-TH" b="1">
                <a:solidFill>
                  <a:schemeClr val="tx1"/>
                </a:solidFill>
                <a:latin typeface="TH SarabunIT๙" panose="020B0500040200020003" pitchFamily="34" charset="-34"/>
                <a:cs typeface="+mj-cs"/>
              </a:rPr>
              <a:t>ปี 2560</a:t>
            </a:r>
            <a:endParaRPr lang="th-TH" b="1" dirty="0">
              <a:solidFill>
                <a:schemeClr val="tx1"/>
              </a:solidFill>
              <a:latin typeface="TH SarabunIT๙" panose="020B0500040200020003" pitchFamily="34" charset="-34"/>
              <a:cs typeface="+mj-cs"/>
            </a:endParaRPr>
          </a:p>
        </p:txBody>
      </p:sp>
      <p:sp>
        <p:nvSpPr>
          <p:cNvPr id="44" name="TextBox 30"/>
          <p:cNvSpPr txBox="1"/>
          <p:nvPr/>
        </p:nvSpPr>
        <p:spPr>
          <a:xfrm>
            <a:off x="1789113" y="5472113"/>
            <a:ext cx="1255712" cy="293687"/>
          </a:xfrm>
          <a:prstGeom prst="flowChartAlternateProcess">
            <a:avLst/>
          </a:prstGeom>
          <a:solidFill>
            <a:srgbClr val="FFCCCC"/>
          </a:solidFill>
          <a:ln w="31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1125" b="1" dirty="0" err="1">
                <a:latin typeface="TH SarabunIT๙" pitchFamily="34" charset="-34"/>
                <a:cs typeface="+mj-cs"/>
              </a:rPr>
              <a:t>กสก</a:t>
            </a:r>
            <a:r>
              <a:rPr lang="th-TH" sz="1125" b="1" dirty="0">
                <a:latin typeface="TH SarabunIT๙" pitchFamily="34" charset="-34"/>
                <a:cs typeface="+mj-cs"/>
              </a:rPr>
              <a:t>./</a:t>
            </a:r>
            <a:r>
              <a:rPr lang="th-TH" sz="1125" b="1" dirty="0" err="1">
                <a:latin typeface="TH SarabunIT๙" pitchFamily="34" charset="-34"/>
                <a:cs typeface="+mj-cs"/>
              </a:rPr>
              <a:t>กตส</a:t>
            </a:r>
            <a:r>
              <a:rPr lang="th-TH" sz="1125" b="1" dirty="0">
                <a:latin typeface="TH SarabunIT๙" pitchFamily="34" charset="-34"/>
                <a:cs typeface="+mj-cs"/>
              </a:rPr>
              <a:t>./</a:t>
            </a:r>
            <a:r>
              <a:rPr lang="en-US" sz="1125" b="1" dirty="0">
                <a:latin typeface="TH SarabunIT๙" pitchFamily="34" charset="-34"/>
                <a:cs typeface="+mj-cs"/>
              </a:rPr>
              <a:t>SC/</a:t>
            </a:r>
            <a:r>
              <a:rPr lang="th-TH" sz="1125" b="1" dirty="0">
                <a:latin typeface="TH SarabunIT๙" pitchFamily="34" charset="-34"/>
                <a:cs typeface="+mj-cs"/>
              </a:rPr>
              <a:t>ทีม 4 ทีม</a:t>
            </a:r>
          </a:p>
        </p:txBody>
      </p:sp>
      <p:sp>
        <p:nvSpPr>
          <p:cNvPr id="45" name="TextBox 30"/>
          <p:cNvSpPr txBox="1"/>
          <p:nvPr/>
        </p:nvSpPr>
        <p:spPr>
          <a:xfrm>
            <a:off x="3082925" y="5472113"/>
            <a:ext cx="1298575" cy="293687"/>
          </a:xfrm>
          <a:prstGeom prst="flowChartAlternateProcess">
            <a:avLst/>
          </a:prstGeom>
          <a:solidFill>
            <a:srgbClr val="FFCCCC"/>
          </a:solidFill>
          <a:ln w="31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125" b="1" dirty="0">
                <a:latin typeface="TH SarabunIT๙" pitchFamily="34" charset="-34"/>
                <a:cs typeface="+mj-cs"/>
              </a:rPr>
              <a:t>SC/</a:t>
            </a:r>
            <a:r>
              <a:rPr lang="th-TH" sz="1125" b="1" dirty="0">
                <a:latin typeface="TH SarabunIT๙" pitchFamily="34" charset="-34"/>
                <a:cs typeface="+mj-cs"/>
              </a:rPr>
              <a:t>ทุกหน่วยงานทีเกี่ยวข้อง</a:t>
            </a:r>
          </a:p>
        </p:txBody>
      </p:sp>
      <p:sp>
        <p:nvSpPr>
          <p:cNvPr id="47" name="TextBox 30"/>
          <p:cNvSpPr txBox="1"/>
          <p:nvPr/>
        </p:nvSpPr>
        <p:spPr>
          <a:xfrm>
            <a:off x="909638" y="5984875"/>
            <a:ext cx="795337" cy="714375"/>
          </a:xfrm>
          <a:prstGeom prst="flowChartAlternateProcess">
            <a:avLst/>
          </a:prstGeom>
          <a:solidFill>
            <a:srgbClr val="FFCCCC"/>
          </a:solidFill>
          <a:ln w="3175">
            <a:solidFill>
              <a:srgbClr val="FF0000"/>
            </a:solidFill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endParaRPr lang="th-TH" sz="1200" b="1" dirty="0">
              <a:latin typeface="TH SarabunIT๙" panose="020B0500040200020003" pitchFamily="34" charset="-34"/>
              <a:cs typeface="+mj-cs"/>
            </a:endParaRPr>
          </a:p>
          <a:p>
            <a:pPr algn="ctr" eaLnBrk="1" hangingPunct="1">
              <a:defRPr/>
            </a:pPr>
            <a:r>
              <a:rPr lang="th-TH" sz="1200" b="1" dirty="0">
                <a:latin typeface="TH SarabunIT๙" panose="020B0500040200020003" pitchFamily="34" charset="-34"/>
                <a:cs typeface="+mj-cs"/>
              </a:rPr>
              <a:t>เป้าหมาย</a:t>
            </a:r>
          </a:p>
          <a:p>
            <a:pPr algn="ctr" eaLnBrk="1" hangingPunct="1">
              <a:defRPr/>
            </a:pPr>
            <a:endParaRPr lang="th-TH" sz="1200" b="1" dirty="0">
              <a:latin typeface="TH SarabunIT๙" panose="020B0500040200020003" pitchFamily="34" charset="-34"/>
              <a:cs typeface="+mj-cs"/>
            </a:endParaRPr>
          </a:p>
        </p:txBody>
      </p:sp>
      <p:sp>
        <p:nvSpPr>
          <p:cNvPr id="48" name="TextBox 30"/>
          <p:cNvSpPr txBox="1"/>
          <p:nvPr/>
        </p:nvSpPr>
        <p:spPr>
          <a:xfrm>
            <a:off x="1758950" y="6067425"/>
            <a:ext cx="6465888" cy="714375"/>
          </a:xfrm>
          <a:prstGeom prst="flowChartAlternateProcess">
            <a:avLst/>
          </a:prstGeom>
          <a:solidFill>
            <a:srgbClr val="E8E878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h-TH" sz="1200" b="1" dirty="0">
                <a:latin typeface="TH SarabunIT๙" pitchFamily="34" charset="-34"/>
                <a:cs typeface="+mj-cs"/>
              </a:rPr>
              <a:t>แปลงใหญ่ ปี 2560 จำนวนไม่น้อยกว่า 400 แปลง </a:t>
            </a:r>
          </a:p>
          <a:p>
            <a:pPr eaLnBrk="1" hangingPunct="1">
              <a:defRPr/>
            </a:pPr>
            <a:r>
              <a:rPr lang="th-TH" sz="1200" b="1" dirty="0">
                <a:latin typeface="TH SarabunIT๙" pitchFamily="34" charset="-34"/>
                <a:cs typeface="+mj-cs"/>
              </a:rPr>
              <a:t>1. ลดต้นทุน 20</a:t>
            </a:r>
            <a:r>
              <a:rPr lang="en-US" sz="1200" b="1" dirty="0">
                <a:latin typeface="TH SarabunIT๙" pitchFamily="34" charset="-34"/>
                <a:cs typeface="+mj-cs"/>
              </a:rPr>
              <a:t>%</a:t>
            </a:r>
            <a:r>
              <a:rPr lang="th-TH" sz="1200" b="1" dirty="0">
                <a:latin typeface="TH SarabunIT๙" pitchFamily="34" charset="-34"/>
                <a:cs typeface="+mj-cs"/>
              </a:rPr>
              <a:t>                                2. เพิ่มผลผลิต 20</a:t>
            </a:r>
            <a:r>
              <a:rPr lang="en-US" sz="1200" b="1" dirty="0">
                <a:latin typeface="TH SarabunIT๙" pitchFamily="34" charset="-34"/>
                <a:cs typeface="+mj-cs"/>
              </a:rPr>
              <a:t>%</a:t>
            </a:r>
            <a:r>
              <a:rPr lang="th-TH" sz="1200" b="1" dirty="0">
                <a:latin typeface="TH SarabunIT๙" pitchFamily="34" charset="-34"/>
                <a:cs typeface="+mj-cs"/>
              </a:rPr>
              <a:t>                           3. ยกระดับคุณภาพผลผลิตสู่มาตรฐาน </a:t>
            </a:r>
          </a:p>
          <a:p>
            <a:pPr eaLnBrk="1" hangingPunct="1">
              <a:defRPr/>
            </a:pPr>
            <a:r>
              <a:rPr lang="th-TH" sz="1200" b="1" dirty="0">
                <a:latin typeface="TH SarabunIT๙" pitchFamily="34" charset="-34"/>
                <a:cs typeface="+mj-cs"/>
              </a:rPr>
              <a:t>4. สอดคล้องความต้องการของตลาด           5. เพิ่มศักยภาพการบริหารการจัดการ </a:t>
            </a:r>
          </a:p>
        </p:txBody>
      </p:sp>
      <p:sp>
        <p:nvSpPr>
          <p:cNvPr id="34" name="TextBox 30"/>
          <p:cNvSpPr txBox="1"/>
          <p:nvPr/>
        </p:nvSpPr>
        <p:spPr>
          <a:xfrm>
            <a:off x="4427538" y="5445125"/>
            <a:ext cx="1250950" cy="382588"/>
          </a:xfrm>
          <a:prstGeom prst="flowChartAlternateProcess">
            <a:avLst/>
          </a:prstGeom>
          <a:solidFill>
            <a:srgbClr val="FFCCCC"/>
          </a:solidFill>
          <a:ln w="31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825" b="1" dirty="0">
                <a:latin typeface="TH SarabunIT๙" panose="020B0500040200020003" pitchFamily="34" charset="-34"/>
                <a:cs typeface="+mj-cs"/>
              </a:rPr>
              <a:t>ทีม 4 ทีม/เกษตรกร/ ทุกหน่วยงานที่เกี่ยวข้อง</a:t>
            </a:r>
          </a:p>
        </p:txBody>
      </p:sp>
      <p:grpSp>
        <p:nvGrpSpPr>
          <p:cNvPr id="10264" name="กลุ่ม 36"/>
          <p:cNvGrpSpPr>
            <a:grpSpLocks/>
          </p:cNvGrpSpPr>
          <p:nvPr/>
        </p:nvGrpSpPr>
        <p:grpSpPr bwMode="auto">
          <a:xfrm>
            <a:off x="382588" y="1423988"/>
            <a:ext cx="8245475" cy="554037"/>
            <a:chOff x="94588" y="888111"/>
            <a:chExt cx="10993161" cy="736886"/>
          </a:xfrm>
        </p:grpSpPr>
        <p:grpSp>
          <p:nvGrpSpPr>
            <p:cNvPr id="10274" name="กลุ่ม 48"/>
            <p:cNvGrpSpPr>
              <a:grpSpLocks/>
            </p:cNvGrpSpPr>
            <p:nvPr/>
          </p:nvGrpSpPr>
          <p:grpSpPr bwMode="auto">
            <a:xfrm>
              <a:off x="94588" y="898634"/>
              <a:ext cx="9122981" cy="726363"/>
              <a:chOff x="94588" y="898634"/>
              <a:chExt cx="9122981" cy="726363"/>
            </a:xfrm>
          </p:grpSpPr>
          <p:sp>
            <p:nvSpPr>
              <p:cNvPr id="40" name="เครื่องหมายบั้ง 39"/>
              <p:cNvSpPr/>
              <p:nvPr/>
            </p:nvSpPr>
            <p:spPr>
              <a:xfrm>
                <a:off x="94588" y="898667"/>
                <a:ext cx="1938725" cy="705216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th-TH">
                  <a:solidFill>
                    <a:schemeClr val="tx1"/>
                  </a:solidFill>
                  <a:cs typeface="+mj-cs"/>
                </a:endParaRPr>
              </a:p>
            </p:txBody>
          </p:sp>
          <p:sp>
            <p:nvSpPr>
              <p:cNvPr id="43" name="เครื่องหมายบั้ง 42"/>
              <p:cNvSpPr/>
              <p:nvPr/>
            </p:nvSpPr>
            <p:spPr>
              <a:xfrm>
                <a:off x="1847060" y="909225"/>
                <a:ext cx="2025501" cy="705216"/>
              </a:xfrm>
              <a:prstGeom prst="chevro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th-TH">
                  <a:solidFill>
                    <a:schemeClr val="tx1"/>
                  </a:solidFill>
                  <a:cs typeface="+mj-cs"/>
                </a:endParaRPr>
              </a:p>
            </p:txBody>
          </p:sp>
          <p:sp>
            <p:nvSpPr>
              <p:cNvPr id="46" name="เครื่องหมายบั้ง 45"/>
              <p:cNvSpPr/>
              <p:nvPr/>
            </p:nvSpPr>
            <p:spPr>
              <a:xfrm>
                <a:off x="3635511" y="919781"/>
                <a:ext cx="2072066" cy="705216"/>
              </a:xfrm>
              <a:prstGeom prst="chevron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th-TH">
                  <a:solidFill>
                    <a:schemeClr val="tx1"/>
                  </a:solidFill>
                  <a:cs typeface="+mj-cs"/>
                </a:endParaRPr>
              </a:p>
            </p:txBody>
          </p:sp>
          <p:sp>
            <p:nvSpPr>
              <p:cNvPr id="49" name="เครื่องหมายบั้ง 48"/>
              <p:cNvSpPr/>
              <p:nvPr/>
            </p:nvSpPr>
            <p:spPr>
              <a:xfrm>
                <a:off x="5453595" y="913448"/>
                <a:ext cx="2019152" cy="707326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th-TH">
                  <a:solidFill>
                    <a:schemeClr val="tx1"/>
                  </a:solidFill>
                  <a:cs typeface="+mj-cs"/>
                </a:endParaRPr>
              </a:p>
            </p:txBody>
          </p:sp>
          <p:sp>
            <p:nvSpPr>
              <p:cNvPr id="50" name="เครื่องหมายบั้ง 49"/>
              <p:cNvSpPr/>
              <p:nvPr/>
            </p:nvSpPr>
            <p:spPr>
              <a:xfrm>
                <a:off x="7187018" y="917671"/>
                <a:ext cx="2029735" cy="705216"/>
              </a:xfrm>
              <a:prstGeom prst="chevron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th-TH">
                  <a:solidFill>
                    <a:schemeClr val="tx1"/>
                  </a:solidFill>
                  <a:cs typeface="+mj-cs"/>
                </a:endParaRPr>
              </a:p>
            </p:txBody>
          </p:sp>
        </p:grpSp>
        <p:sp>
          <p:nvSpPr>
            <p:cNvPr id="39" name="เครื่องหมายบั้ง 38"/>
            <p:cNvSpPr/>
            <p:nvPr/>
          </p:nvSpPr>
          <p:spPr>
            <a:xfrm>
              <a:off x="9074946" y="888111"/>
              <a:ext cx="2012803" cy="705215"/>
            </a:xfrm>
            <a:prstGeom prst="chevron">
              <a:avLst/>
            </a:prstGeom>
            <a:solidFill>
              <a:srgbClr val="FF6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th-TH">
                <a:solidFill>
                  <a:schemeClr val="tx1"/>
                </a:solidFill>
                <a:cs typeface="+mj-cs"/>
              </a:endParaRPr>
            </a:p>
          </p:txBody>
        </p:sp>
      </p:grpSp>
      <p:grpSp>
        <p:nvGrpSpPr>
          <p:cNvPr id="10265" name="กลุ่ม 50"/>
          <p:cNvGrpSpPr>
            <a:grpSpLocks/>
          </p:cNvGrpSpPr>
          <p:nvPr/>
        </p:nvGrpSpPr>
        <p:grpSpPr bwMode="auto">
          <a:xfrm>
            <a:off x="603250" y="1455738"/>
            <a:ext cx="8001000" cy="587375"/>
            <a:chOff x="1245474" y="852018"/>
            <a:chExt cx="10667711" cy="783784"/>
          </a:xfrm>
        </p:grpSpPr>
        <p:sp>
          <p:nvSpPr>
            <p:cNvPr id="52" name="Freeform 2"/>
            <p:cNvSpPr/>
            <p:nvPr/>
          </p:nvSpPr>
          <p:spPr>
            <a:xfrm>
              <a:off x="1245474" y="860491"/>
              <a:ext cx="1591690" cy="699051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39468" tIns="20003" rIns="299462" bIns="20003" spcCol="1270" anchor="ctr"/>
            <a:lstStyle/>
            <a:p>
              <a:pPr algn="ctr" defTabSz="1700213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sz="2100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>แผน</a:t>
              </a:r>
              <a:endParaRPr lang="en-US" sz="2100" b="1" dirty="0">
                <a:solidFill>
                  <a:schemeClr val="tx1"/>
                </a:solidFill>
                <a:latin typeface="TH SarabunIT๙" panose="020B0500040200020003" pitchFamily="34" charset="-34"/>
                <a:cs typeface="+mj-cs"/>
              </a:endParaRPr>
            </a:p>
          </p:txBody>
        </p:sp>
        <p:sp>
          <p:nvSpPr>
            <p:cNvPr id="53" name="Freeform 3"/>
            <p:cNvSpPr/>
            <p:nvPr/>
          </p:nvSpPr>
          <p:spPr>
            <a:xfrm>
              <a:off x="2485807" y="852018"/>
              <a:ext cx="2669045" cy="69481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338222" tIns="20003" rIns="298216" bIns="20003" spcCol="1270" anchor="ctr"/>
            <a:lstStyle/>
            <a:p>
              <a:pPr algn="ctr" eaLnBrk="1" hangingPunct="1">
                <a:defRPr/>
              </a:pPr>
              <a:r>
                <a:rPr lang="en-US" sz="2100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>1. </a:t>
              </a:r>
              <a:r>
                <a:rPr lang="th-TH" sz="2100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>เตรียมการ</a:t>
              </a:r>
              <a:endParaRPr lang="en-US" sz="2100" b="1" dirty="0">
                <a:solidFill>
                  <a:schemeClr val="tx1"/>
                </a:solidFill>
                <a:latin typeface="TH SarabunIT๙" panose="020B0500040200020003" pitchFamily="34" charset="-34"/>
                <a:cs typeface="+mj-cs"/>
              </a:endParaRPr>
            </a:p>
          </p:txBody>
        </p:sp>
        <p:sp>
          <p:nvSpPr>
            <p:cNvPr id="54" name="Freeform 4"/>
            <p:cNvSpPr/>
            <p:nvPr/>
          </p:nvSpPr>
          <p:spPr>
            <a:xfrm>
              <a:off x="6168707" y="864728"/>
              <a:ext cx="2340970" cy="694814"/>
            </a:xfrm>
            <a:prstGeom prst="rect">
              <a:avLst/>
            </a:prstGeom>
            <a:noFill/>
            <a:ln w="3175"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338222" tIns="20003" rIns="298216" bIns="20003" spcCol="1270" anchor="ctr"/>
            <a:lstStyle/>
            <a:p>
              <a:pPr defTabSz="6667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>3. การสร้างความเข้มแข็งของกลุ่ม</a:t>
              </a:r>
              <a:endParaRPr lang="en-US" b="1" dirty="0">
                <a:solidFill>
                  <a:schemeClr val="tx1"/>
                </a:solidFill>
                <a:latin typeface="TH SarabunIT๙" panose="020B0500040200020003" pitchFamily="34" charset="-34"/>
                <a:cs typeface="+mj-cs"/>
              </a:endParaRPr>
            </a:p>
          </p:txBody>
        </p:sp>
        <p:sp>
          <p:nvSpPr>
            <p:cNvPr id="55" name="Freeform 5"/>
            <p:cNvSpPr/>
            <p:nvPr/>
          </p:nvSpPr>
          <p:spPr>
            <a:xfrm>
              <a:off x="4047865" y="877438"/>
              <a:ext cx="2673278" cy="75836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5515009"/>
                <a:satOff val="-7671"/>
                <a:lumOff val="-2942"/>
                <a:alphaOff val="0"/>
              </a:schemeClr>
            </a:fillRef>
            <a:effectRef idx="0">
              <a:schemeClr val="accent5">
                <a:hueOff val="-5515009"/>
                <a:satOff val="-7671"/>
                <a:lumOff val="-2942"/>
                <a:alphaOff val="0"/>
              </a:schemeClr>
            </a:effectRef>
            <a:fontRef idx="minor">
              <a:schemeClr val="lt1"/>
            </a:fontRef>
          </p:style>
          <p:txBody>
            <a:bodyPr lIns="338222" tIns="20003" rIns="298216" bIns="20003" spcCol="1270" anchor="ctr"/>
            <a:lstStyle/>
            <a:p>
              <a:pPr algn="ctr" defTabSz="6667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sz="2000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>2. จัดทำ</a:t>
              </a:r>
              <a:r>
                <a:rPr lang="en-US" sz="2000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/>
              </a:r>
              <a:br>
                <a:rPr lang="en-US" sz="2000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</a:br>
              <a:r>
                <a:rPr lang="th-TH" sz="2000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>แผนปฏิบัติการ</a:t>
              </a:r>
              <a:endParaRPr lang="en-US" sz="2000" b="1" dirty="0">
                <a:solidFill>
                  <a:schemeClr val="tx1"/>
                </a:solidFill>
                <a:latin typeface="TH SarabunIT๙" panose="020B0500040200020003" pitchFamily="34" charset="-34"/>
                <a:cs typeface="+mj-cs"/>
              </a:endParaRPr>
            </a:p>
          </p:txBody>
        </p:sp>
        <p:sp>
          <p:nvSpPr>
            <p:cNvPr id="56" name="Freeform 6"/>
            <p:cNvSpPr/>
            <p:nvPr/>
          </p:nvSpPr>
          <p:spPr>
            <a:xfrm>
              <a:off x="9868540" y="864728"/>
              <a:ext cx="2044645" cy="69481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353345"/>
                <a:satOff val="-10228"/>
                <a:lumOff val="-3922"/>
                <a:alphaOff val="0"/>
              </a:schemeClr>
            </a:fillRef>
            <a:effectRef idx="0">
              <a:schemeClr val="accent5">
                <a:hueOff val="-7353345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  <p:txBody>
            <a:bodyPr lIns="338222" tIns="20003" rIns="298216" bIns="20003" spcCol="1270" anchor="ctr"/>
            <a:lstStyle/>
            <a:p>
              <a:pPr algn="ctr" defTabSz="6667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>5. การพัฒนา   ด้านการตลาด</a:t>
              </a:r>
              <a:endParaRPr lang="en-US" b="1" dirty="0">
                <a:solidFill>
                  <a:schemeClr val="tx1"/>
                </a:solidFill>
                <a:latin typeface="TH SarabunIT๙" panose="020B0500040200020003" pitchFamily="34" charset="-34"/>
                <a:cs typeface="+mj-cs"/>
              </a:endParaRPr>
            </a:p>
          </p:txBody>
        </p:sp>
        <p:sp>
          <p:nvSpPr>
            <p:cNvPr id="57" name="Freeform 6"/>
            <p:cNvSpPr/>
            <p:nvPr/>
          </p:nvSpPr>
          <p:spPr>
            <a:xfrm>
              <a:off x="7800614" y="915568"/>
              <a:ext cx="2531465" cy="69481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353345"/>
                <a:satOff val="-10228"/>
                <a:lumOff val="-3922"/>
                <a:alphaOff val="0"/>
              </a:schemeClr>
            </a:fillRef>
            <a:effectRef idx="0">
              <a:schemeClr val="accent5">
                <a:hueOff val="-7353345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  <p:txBody>
            <a:bodyPr lIns="338222" tIns="20003" rIns="298216" bIns="20003" spcCol="1270" anchor="ctr"/>
            <a:lstStyle/>
            <a:p>
              <a:pPr algn="ctr" defTabSz="6667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sz="2000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>4. การพัฒนาการผลิต</a:t>
              </a:r>
              <a:endParaRPr lang="en-US" sz="2000" b="1" dirty="0">
                <a:solidFill>
                  <a:schemeClr val="tx1"/>
                </a:solidFill>
                <a:latin typeface="TH SarabunIT๙" panose="020B0500040200020003" pitchFamily="34" charset="-34"/>
                <a:cs typeface="+mj-cs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0" y="381000"/>
            <a:ext cx="9144000" cy="8302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800" b="1" dirty="0">
                <a:latin typeface="TH SarabunIT๙" panose="020B0500040200020003" pitchFamily="34" charset="-34"/>
                <a:cs typeface="+mj-cs"/>
              </a:rPr>
              <a:t>Road Map </a:t>
            </a:r>
            <a:r>
              <a:rPr lang="th-TH" sz="4800" b="1" dirty="0">
                <a:latin typeface="TH SarabunIT๙" panose="020B0500040200020003" pitchFamily="34" charset="-34"/>
                <a:cs typeface="+mj-cs"/>
              </a:rPr>
              <a:t>การส่งเสริมการเกษตรแบบแปลงใหญ่ </a:t>
            </a:r>
            <a:endParaRPr lang="en-US" sz="4800" b="1" dirty="0">
              <a:latin typeface="TH SarabunIT๙" panose="020B0500040200020003" pitchFamily="34" charset="-34"/>
              <a:cs typeface="+mj-cs"/>
            </a:endParaRPr>
          </a:p>
        </p:txBody>
      </p:sp>
      <p:sp>
        <p:nvSpPr>
          <p:cNvPr id="1026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A74E4E8-1118-44A3-ACC8-4C45B92FF322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874713" y="2028825"/>
            <a:ext cx="830262" cy="369888"/>
          </a:xfrm>
          <a:prstGeom prst="rect">
            <a:avLst/>
          </a:prstGeom>
          <a:solidFill>
            <a:srgbClr val="FFCCCC"/>
          </a:solidFill>
          <a:ln w="3175"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h-TH" b="1" dirty="0">
                <a:latin typeface="TH SarabunIT๙" panose="020B0500040200020003" pitchFamily="34" charset="-34"/>
                <a:cs typeface="+mj-cs"/>
              </a:rPr>
              <a:t>กิจกรรม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49425" y="2030413"/>
            <a:ext cx="1236663" cy="1477962"/>
          </a:xfrm>
          <a:prstGeom prst="rect">
            <a:avLst/>
          </a:prstGeom>
          <a:solidFill>
            <a:srgbClr val="00B0F0"/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lnSpc>
                <a:spcPts val="1200"/>
              </a:lnSpc>
              <a:defRPr/>
            </a:pPr>
            <a:r>
              <a:rPr lang="th-TH" sz="1050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1. ประชาสัมพันธ์และรับสมัครเกษตรกรเข้าร่วมโครงการ</a:t>
            </a:r>
          </a:p>
          <a:p>
            <a:pPr eaLnBrk="1" hangingPunct="1">
              <a:lnSpc>
                <a:spcPts val="1200"/>
              </a:lnSpc>
              <a:defRPr/>
            </a:pPr>
            <a:r>
              <a:rPr lang="th-TH" sz="1050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2. จัดทำข้อมูลพื้นฐานเบื้องต้นทุกแปลง (จำนวนสมาชิก ชนิดสินค้า ขนาดพื้นที่ ฯลฯ)</a:t>
            </a:r>
          </a:p>
          <a:p>
            <a:pPr eaLnBrk="1" hangingPunct="1">
              <a:lnSpc>
                <a:spcPts val="1200"/>
              </a:lnSpc>
              <a:defRPr/>
            </a:pPr>
            <a:r>
              <a:rPr lang="th-TH" sz="1050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3. คัดเลือกและแต่งตั้งกรรมการกลุ่ม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59275" y="2032000"/>
            <a:ext cx="1281113" cy="23542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sz="1125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1. ประชุมสมาชิกกลุ่มเพื่อจัดทำแผนการผลิตรายครัวเรือน/จัดเก็บข้อมูลรายบุคคล </a:t>
            </a:r>
            <a:r>
              <a:rPr lang="en-US" sz="1125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(IFPP)</a:t>
            </a:r>
            <a:endParaRPr lang="th-TH" sz="1125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r>
              <a:rPr lang="th-TH" sz="1125" b="1" dirty="0">
                <a:solidFill>
                  <a:schemeClr val="tx1"/>
                </a:solidFill>
                <a:latin typeface="TH SarabunIT๙" pitchFamily="34" charset="-34"/>
                <a:cs typeface="+mj-cs"/>
              </a:rPr>
              <a:t>2. บริหารจัดการการผลิต การใช้ปัจจัยการผลิตและเครื่องมืออุปกรณ์ในการผลิตร่วมกัน</a:t>
            </a:r>
          </a:p>
          <a:p>
            <a:pPr eaLnBrk="1" hangingPunct="1">
              <a:defRPr/>
            </a:pPr>
            <a:endParaRPr lang="th-TH" sz="1125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th-TH" sz="1125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en-US" sz="1125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th-TH" sz="1125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th-TH" sz="1200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48513" y="2022475"/>
            <a:ext cx="1149350" cy="2343150"/>
          </a:xfrm>
          <a:prstGeom prst="rect">
            <a:avLst/>
          </a:prstGeom>
          <a:solidFill>
            <a:srgbClr val="FF6699"/>
          </a:solidFill>
          <a:ln w="3175"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h-TH" sz="1125" b="1" dirty="0">
                <a:latin typeface="TH SarabunIT๙" panose="020B0500040200020003" pitchFamily="34" charset="-34"/>
                <a:cs typeface="+mj-cs"/>
              </a:rPr>
              <a:t>1. การแปรรูปเบื้องต้นสร้างแบ</a:t>
            </a:r>
            <a:r>
              <a:rPr lang="th-TH" sz="1125" b="1" dirty="0" err="1">
                <a:latin typeface="TH SarabunIT๙" pitchFamily="34" charset="-34"/>
                <a:cs typeface="+mj-cs"/>
              </a:rPr>
              <a:t>รนด์</a:t>
            </a:r>
            <a:r>
              <a:rPr lang="th-TH" sz="1125" b="1" dirty="0">
                <a:latin typeface="TH SarabunIT๙" pitchFamily="34" charset="-34"/>
                <a:cs typeface="+mj-cs"/>
              </a:rPr>
              <a:t>และพัฒนาบรรจุภัณฑ์เพื่อสร้างมูลค่าเพิ่ม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2. จัดเวทีเชื่อมโยงแหล่งรับซื้อกับผู้ผลิต 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3. การรวบรวมและคัดแยกส่งตลาดคู่ค้า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4. ขยายช่องทางการตลาด</a:t>
            </a:r>
          </a:p>
          <a:p>
            <a:pPr eaLnBrk="1" hangingPunct="1">
              <a:defRPr/>
            </a:pPr>
            <a:endParaRPr lang="th-TH" sz="1125" b="1" dirty="0"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th-TH" sz="1125" b="1" dirty="0"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th-TH" sz="1125" b="1" dirty="0">
              <a:latin typeface="TH SarabunIT๙" pitchFamily="34" charset="-34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52013" y="1244600"/>
            <a:ext cx="1857375" cy="2540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h-TH" sz="1050" b="1" dirty="0">
                <a:latin typeface="TH Chakra Petch" pitchFamily="2" charset="-34"/>
                <a:cs typeface="TH Chakra Petch" pitchFamily="2" charset="-34"/>
              </a:rPr>
              <a:t>-</a:t>
            </a:r>
            <a:endParaRPr lang="en-US" sz="1050" dirty="0">
              <a:latin typeface="TH Chakra Petch" pitchFamily="2" charset="-34"/>
              <a:cs typeface="TH Chakra Petch" pitchFamily="2" charset="-34"/>
            </a:endParaRPr>
          </a:p>
        </p:txBody>
      </p:sp>
      <p:sp>
        <p:nvSpPr>
          <p:cNvPr id="18" name="TextBox 33"/>
          <p:cNvSpPr txBox="1"/>
          <p:nvPr/>
        </p:nvSpPr>
        <p:spPr>
          <a:xfrm>
            <a:off x="3057525" y="2024063"/>
            <a:ext cx="1236663" cy="2320925"/>
          </a:xfrm>
          <a:prstGeom prst="rect">
            <a:avLst/>
          </a:prstGeom>
          <a:solidFill>
            <a:srgbClr val="C0A9E9"/>
          </a:solidFill>
          <a:ln w="3175"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1. เกษตรกรวิเคราะห์และกำหนดเป้าหมายการพัฒนาแปลงทั้ง 5 ด้าน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2. จัดทำแผนการสนับสนุนของหน่วยงานที่เกี่ยวข้อง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3. กำหนดแผนพัฒนากลุ่ม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4. ประเมินศักยภาพของกลุ่ม</a:t>
            </a:r>
          </a:p>
          <a:p>
            <a:pPr eaLnBrk="1" hangingPunct="1">
              <a:defRPr/>
            </a:pPr>
            <a:endParaRPr lang="th-TH" sz="1050" b="1" dirty="0"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th-TH" sz="1050" b="1" dirty="0"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th-TH" sz="1125" b="1" dirty="0"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th-TH" sz="1125" b="1" dirty="0">
              <a:latin typeface="TH SarabunIT๙" pitchFamily="34" charset="-34"/>
              <a:cs typeface="+mj-cs"/>
            </a:endParaRPr>
          </a:p>
          <a:p>
            <a:pPr eaLnBrk="1" hangingPunct="1">
              <a:defRPr/>
            </a:pPr>
            <a:endParaRPr lang="en-US" sz="1125" b="1" dirty="0">
              <a:latin typeface="TH SarabunIT๙" pitchFamily="34" charset="-34"/>
              <a:cs typeface="+mj-cs"/>
            </a:endParaRPr>
          </a:p>
        </p:txBody>
      </p:sp>
      <p:sp>
        <p:nvSpPr>
          <p:cNvPr id="20" name="TextBox 33"/>
          <p:cNvSpPr txBox="1"/>
          <p:nvPr/>
        </p:nvSpPr>
        <p:spPr>
          <a:xfrm>
            <a:off x="5708650" y="2020888"/>
            <a:ext cx="1379538" cy="2343150"/>
          </a:xfrm>
          <a:prstGeom prst="rect">
            <a:avLst/>
          </a:prstGeom>
          <a:solidFill>
            <a:srgbClr val="92D050"/>
          </a:solidFill>
          <a:ln w="3175"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ด้านการผลิต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1. ถ่ายทอดความรู้ด้านการลดต้นทุนเพิ่มผลผลิต เช่น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  - การใช้พันธุ์ดี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  - การใช้ปุ๋ยตามค่าวิเคราะห์ดิน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  - การใช้เทคโนโลยีที่เหมาะสมกับพืชนั้นๆ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2. จัดทำแปลงเรียนรู้ตามความต้องการของกลุ่ม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3. การยกระดับคุณภาพผลผลิตสู่มาตรฐานด้านต่างๆ</a:t>
            </a:r>
          </a:p>
          <a:p>
            <a:pPr eaLnBrk="1" hangingPunct="1">
              <a:defRPr/>
            </a:pPr>
            <a:r>
              <a:rPr lang="th-TH" sz="1125" b="1" dirty="0">
                <a:latin typeface="TH SarabunIT๙" pitchFamily="34" charset="-34"/>
                <a:cs typeface="+mj-cs"/>
              </a:rPr>
              <a:t>   - </a:t>
            </a:r>
            <a:r>
              <a:rPr lang="en-US" sz="1125" b="1" dirty="0">
                <a:latin typeface="TH SarabunIT๙" pitchFamily="34" charset="-34"/>
                <a:cs typeface="+mj-cs"/>
              </a:rPr>
              <a:t>GAP</a:t>
            </a:r>
            <a:r>
              <a:rPr lang="th-TH" sz="1125" b="1" dirty="0">
                <a:latin typeface="TH SarabunIT๙" pitchFamily="34" charset="-34"/>
                <a:cs typeface="+mj-cs"/>
              </a:rPr>
              <a:t>/เกษตรอินทรีย์</a:t>
            </a:r>
            <a:r>
              <a:rPr lang="en-US" sz="1125" b="1" dirty="0">
                <a:latin typeface="TH SarabunIT๙" pitchFamily="34" charset="-34"/>
                <a:cs typeface="+mj-cs"/>
              </a:rPr>
              <a:t>/RSPO/</a:t>
            </a:r>
            <a:r>
              <a:rPr lang="th-TH" sz="1125" b="1" dirty="0">
                <a:latin typeface="TH SarabunIT๙" pitchFamily="34" charset="-34"/>
                <a:cs typeface="+mj-cs"/>
              </a:rPr>
              <a:t>อื่นๆ</a:t>
            </a:r>
            <a:endParaRPr lang="en-US" sz="1125" b="1" dirty="0">
              <a:latin typeface="TH SarabunIT๙" pitchFamily="34" charset="-34"/>
              <a:cs typeface="+mj-cs"/>
            </a:endParaRPr>
          </a:p>
        </p:txBody>
      </p:sp>
      <p:sp>
        <p:nvSpPr>
          <p:cNvPr id="21" name="TextBox 30"/>
          <p:cNvSpPr txBox="1"/>
          <p:nvPr/>
        </p:nvSpPr>
        <p:spPr>
          <a:xfrm>
            <a:off x="762000" y="4579938"/>
            <a:ext cx="952500" cy="407987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b="1" dirty="0">
                <a:latin typeface="TH SarabunIT๙" panose="020B0500040200020003" pitchFamily="34" charset="-34"/>
                <a:cs typeface="+mj-cs"/>
              </a:rPr>
              <a:t>ระยะเวลา</a:t>
            </a:r>
          </a:p>
        </p:txBody>
      </p:sp>
      <p:sp>
        <p:nvSpPr>
          <p:cNvPr id="22" name="TextBox 30"/>
          <p:cNvSpPr txBox="1"/>
          <p:nvPr/>
        </p:nvSpPr>
        <p:spPr>
          <a:xfrm>
            <a:off x="771525" y="5056188"/>
            <a:ext cx="817563" cy="374650"/>
          </a:xfrm>
          <a:prstGeom prst="flowChartAlternateProcess">
            <a:avLst/>
          </a:prstGeom>
          <a:solidFill>
            <a:srgbClr val="FFCCCC"/>
          </a:solidFill>
          <a:ln w="31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1600" b="1" dirty="0">
                <a:latin typeface="TH SarabunIT๙" panose="020B0500040200020003" pitchFamily="34" charset="-34"/>
                <a:cs typeface="+mj-cs"/>
              </a:rPr>
              <a:t>หน่วยงาน</a:t>
            </a:r>
          </a:p>
        </p:txBody>
      </p:sp>
      <p:sp>
        <p:nvSpPr>
          <p:cNvPr id="23" name="TextBox 30"/>
          <p:cNvSpPr txBox="1"/>
          <p:nvPr/>
        </p:nvSpPr>
        <p:spPr>
          <a:xfrm>
            <a:off x="1751013" y="4594225"/>
            <a:ext cx="1254125" cy="40798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b="1" dirty="0">
                <a:latin typeface="TH SarabunIT๙" panose="020B0500040200020003" pitchFamily="34" charset="-34"/>
                <a:cs typeface="+mj-cs"/>
              </a:rPr>
              <a:t>พ.ย. 59-ม.ค. 60</a:t>
            </a:r>
          </a:p>
        </p:txBody>
      </p:sp>
      <p:sp>
        <p:nvSpPr>
          <p:cNvPr id="24" name="TextBox 30"/>
          <p:cNvSpPr txBox="1"/>
          <p:nvPr/>
        </p:nvSpPr>
        <p:spPr>
          <a:xfrm>
            <a:off x="3033713" y="4598988"/>
            <a:ext cx="1246187" cy="409575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b="1" dirty="0">
                <a:latin typeface="TH SarabunIT๙" panose="020B0500040200020003" pitchFamily="34" charset="-34"/>
                <a:cs typeface="+mj-cs"/>
              </a:rPr>
              <a:t>ธ.ค. 59-ก.พ. 60</a:t>
            </a:r>
          </a:p>
        </p:txBody>
      </p:sp>
      <p:sp>
        <p:nvSpPr>
          <p:cNvPr id="25" name="TextBox 30"/>
          <p:cNvSpPr txBox="1"/>
          <p:nvPr/>
        </p:nvSpPr>
        <p:spPr>
          <a:xfrm>
            <a:off x="7069138" y="4591050"/>
            <a:ext cx="1228725" cy="40798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b="1" dirty="0">
                <a:latin typeface="TH SarabunIT๙" panose="020B0500040200020003" pitchFamily="34" charset="-34"/>
                <a:cs typeface="+mj-cs"/>
              </a:rPr>
              <a:t>ธ.ค. 59- ก.ย. 60</a:t>
            </a:r>
          </a:p>
        </p:txBody>
      </p:sp>
      <p:sp>
        <p:nvSpPr>
          <p:cNvPr id="26" name="TextBox 30"/>
          <p:cNvSpPr txBox="1"/>
          <p:nvPr/>
        </p:nvSpPr>
        <p:spPr>
          <a:xfrm>
            <a:off x="5649913" y="4600575"/>
            <a:ext cx="1381125" cy="40798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b="1" dirty="0">
                <a:latin typeface="TH SarabunIT๙" panose="020B0500040200020003" pitchFamily="34" charset="-34"/>
                <a:cs typeface="+mj-cs"/>
              </a:rPr>
              <a:t>ธ.ค. 59-ก.ย. 60</a:t>
            </a:r>
          </a:p>
        </p:txBody>
      </p:sp>
      <p:sp>
        <p:nvSpPr>
          <p:cNvPr id="27" name="TextBox 30"/>
          <p:cNvSpPr txBox="1"/>
          <p:nvPr/>
        </p:nvSpPr>
        <p:spPr>
          <a:xfrm>
            <a:off x="4316413" y="4595813"/>
            <a:ext cx="1285875" cy="407987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b="1" dirty="0">
                <a:latin typeface="TH SarabunIT๙" panose="020B0500040200020003" pitchFamily="34" charset="-34"/>
                <a:cs typeface="+mj-cs"/>
              </a:rPr>
              <a:t>ธ.ค. 59- ก.ย. 60</a:t>
            </a:r>
          </a:p>
        </p:txBody>
      </p:sp>
      <p:sp>
        <p:nvSpPr>
          <p:cNvPr id="40" name="TextBox 30"/>
          <p:cNvSpPr txBox="1"/>
          <p:nvPr/>
        </p:nvSpPr>
        <p:spPr>
          <a:xfrm>
            <a:off x="4340225" y="5075238"/>
            <a:ext cx="1273175" cy="339725"/>
          </a:xfrm>
          <a:prstGeom prst="flowChartAlternateProcess">
            <a:avLst/>
          </a:prstGeom>
          <a:solidFill>
            <a:srgbClr val="FFCCCC"/>
          </a:solidFill>
          <a:ln w="31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1400" b="1" dirty="0" err="1">
                <a:latin typeface="TH SarabunIT๙" panose="020B0500040200020003" pitchFamily="34" charset="-34"/>
                <a:cs typeface="+mj-cs"/>
              </a:rPr>
              <a:t>กสก</a:t>
            </a:r>
            <a:r>
              <a:rPr lang="th-TH" sz="1400" b="1" dirty="0">
                <a:latin typeface="TH SarabunIT๙" panose="020B0500040200020003" pitchFamily="34" charset="-34"/>
                <a:cs typeface="+mj-cs"/>
              </a:rPr>
              <a:t>./เกษตรกร</a:t>
            </a:r>
          </a:p>
        </p:txBody>
      </p:sp>
      <p:sp>
        <p:nvSpPr>
          <p:cNvPr id="41" name="TextBox 30"/>
          <p:cNvSpPr txBox="1"/>
          <p:nvPr/>
        </p:nvSpPr>
        <p:spPr>
          <a:xfrm>
            <a:off x="5632450" y="5086350"/>
            <a:ext cx="1371600" cy="579438"/>
          </a:xfrm>
          <a:prstGeom prst="flowChartAlternateProcess">
            <a:avLst/>
          </a:prstGeom>
          <a:solidFill>
            <a:srgbClr val="FFCCCC"/>
          </a:solidFill>
          <a:ln w="31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1400" b="1" dirty="0" err="1">
                <a:latin typeface="TH SarabunIT๙" panose="020B0500040200020003" pitchFamily="34" charset="-34"/>
                <a:cs typeface="+mj-cs"/>
              </a:rPr>
              <a:t>ศพก</a:t>
            </a:r>
            <a:r>
              <a:rPr lang="th-TH" sz="1400" b="1" dirty="0">
                <a:latin typeface="TH SarabunIT๙" panose="020B0500040200020003" pitchFamily="34" charset="-34"/>
                <a:cs typeface="+mj-cs"/>
              </a:rPr>
              <a:t>./ทุกหน่วยงานที่เกี่ยวข้อง</a:t>
            </a:r>
          </a:p>
        </p:txBody>
      </p:sp>
      <p:sp>
        <p:nvSpPr>
          <p:cNvPr id="42" name="TextBox 30"/>
          <p:cNvSpPr txBox="1"/>
          <p:nvPr/>
        </p:nvSpPr>
        <p:spPr>
          <a:xfrm>
            <a:off x="7061200" y="5083175"/>
            <a:ext cx="1136650" cy="341313"/>
          </a:xfrm>
          <a:prstGeom prst="flowChartAlternateProcess">
            <a:avLst/>
          </a:prstGeom>
          <a:solidFill>
            <a:srgbClr val="FFCCCC"/>
          </a:solidFill>
          <a:ln w="31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1400" b="1" dirty="0" err="1">
                <a:latin typeface="TH SarabunIT๙" panose="020B0500040200020003" pitchFamily="34" charset="-34"/>
                <a:cs typeface="+mj-cs"/>
              </a:rPr>
              <a:t>กสก</a:t>
            </a:r>
            <a:r>
              <a:rPr lang="th-TH" sz="1400" b="1" dirty="0">
                <a:latin typeface="TH SarabunIT๙" panose="020B0500040200020003" pitchFamily="34" charset="-34"/>
                <a:cs typeface="+mj-cs"/>
              </a:rPr>
              <a:t>.</a:t>
            </a:r>
          </a:p>
        </p:txBody>
      </p:sp>
      <p:sp>
        <p:nvSpPr>
          <p:cNvPr id="10" name="วงรี 9"/>
          <p:cNvSpPr/>
          <p:nvPr/>
        </p:nvSpPr>
        <p:spPr>
          <a:xfrm>
            <a:off x="762000" y="2603500"/>
            <a:ext cx="893763" cy="1104900"/>
          </a:xfrm>
          <a:prstGeom prst="ellipse">
            <a:avLst/>
          </a:prstGeom>
          <a:solidFill>
            <a:srgbClr val="3BF58F"/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cs typeface="+mj-cs"/>
              </a:rPr>
              <a:t>แปลงเตรียมความพร้อม</a:t>
            </a:r>
          </a:p>
        </p:txBody>
      </p:sp>
      <p:sp>
        <p:nvSpPr>
          <p:cNvPr id="44" name="TextBox 30"/>
          <p:cNvSpPr txBox="1"/>
          <p:nvPr/>
        </p:nvSpPr>
        <p:spPr>
          <a:xfrm>
            <a:off x="1760538" y="5075238"/>
            <a:ext cx="1257300" cy="339725"/>
          </a:xfrm>
          <a:prstGeom prst="flowChartAlternateProcess">
            <a:avLst/>
          </a:prstGeom>
          <a:solidFill>
            <a:srgbClr val="FFCCCC"/>
          </a:solidFill>
          <a:ln w="31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1400" b="1" dirty="0" err="1">
                <a:latin typeface="TH SarabunIT๙" pitchFamily="34" charset="-34"/>
                <a:cs typeface="+mj-cs"/>
              </a:rPr>
              <a:t>กสก</a:t>
            </a:r>
            <a:r>
              <a:rPr lang="th-TH" sz="1400" b="1" dirty="0">
                <a:latin typeface="TH SarabunIT๙" pitchFamily="34" charset="-34"/>
                <a:cs typeface="+mj-cs"/>
              </a:rPr>
              <a:t>.</a:t>
            </a:r>
          </a:p>
        </p:txBody>
      </p:sp>
      <p:sp>
        <p:nvSpPr>
          <p:cNvPr id="45" name="TextBox 30"/>
          <p:cNvSpPr txBox="1"/>
          <p:nvPr/>
        </p:nvSpPr>
        <p:spPr>
          <a:xfrm>
            <a:off x="3054350" y="5075238"/>
            <a:ext cx="1246188" cy="579437"/>
          </a:xfrm>
          <a:prstGeom prst="flowChartAlternateProcess">
            <a:avLst/>
          </a:prstGeom>
          <a:solidFill>
            <a:srgbClr val="FFCCCC"/>
          </a:solidFill>
          <a:ln w="31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1400" b="1" dirty="0">
                <a:latin typeface="TH SarabunIT๙" pitchFamily="34" charset="-34"/>
                <a:cs typeface="+mj-cs"/>
              </a:rPr>
              <a:t>ทุกหน่วยงานทีเกี่ยวข้อง</a:t>
            </a:r>
          </a:p>
        </p:txBody>
      </p:sp>
      <p:sp>
        <p:nvSpPr>
          <p:cNvPr id="47" name="TextBox 30"/>
          <p:cNvSpPr txBox="1"/>
          <p:nvPr/>
        </p:nvSpPr>
        <p:spPr>
          <a:xfrm>
            <a:off x="762000" y="5737225"/>
            <a:ext cx="795338" cy="903288"/>
          </a:xfrm>
          <a:prstGeom prst="flowChartAlternateProcess">
            <a:avLst/>
          </a:prstGeom>
          <a:solidFill>
            <a:srgbClr val="FFCCCC"/>
          </a:solidFill>
          <a:ln w="3175">
            <a:solidFill>
              <a:srgbClr val="FF0000"/>
            </a:solidFill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endParaRPr lang="th-TH" sz="1600" b="1" dirty="0">
              <a:latin typeface="TH SarabunIT๙" panose="020B0500040200020003" pitchFamily="34" charset="-34"/>
              <a:cs typeface="+mj-cs"/>
            </a:endParaRPr>
          </a:p>
          <a:p>
            <a:pPr algn="ctr" eaLnBrk="1" hangingPunct="1">
              <a:defRPr/>
            </a:pPr>
            <a:r>
              <a:rPr lang="th-TH" sz="1600" b="1" dirty="0">
                <a:latin typeface="TH SarabunIT๙" panose="020B0500040200020003" pitchFamily="34" charset="-34"/>
                <a:cs typeface="+mj-cs"/>
              </a:rPr>
              <a:t>เป้าหมาย</a:t>
            </a:r>
          </a:p>
          <a:p>
            <a:pPr algn="ctr" eaLnBrk="1" hangingPunct="1">
              <a:defRPr/>
            </a:pPr>
            <a:endParaRPr lang="th-TH" sz="1600" b="1" dirty="0">
              <a:latin typeface="TH SarabunIT๙" panose="020B0500040200020003" pitchFamily="34" charset="-34"/>
              <a:cs typeface="+mj-cs"/>
            </a:endParaRPr>
          </a:p>
        </p:txBody>
      </p:sp>
      <p:sp>
        <p:nvSpPr>
          <p:cNvPr id="48" name="TextBox 30"/>
          <p:cNvSpPr txBox="1"/>
          <p:nvPr/>
        </p:nvSpPr>
        <p:spPr>
          <a:xfrm>
            <a:off x="1655763" y="5638800"/>
            <a:ext cx="7412037" cy="1192213"/>
          </a:xfrm>
          <a:prstGeom prst="flowChartAlternateProcess">
            <a:avLst/>
          </a:prstGeom>
          <a:solidFill>
            <a:srgbClr val="E8E878"/>
          </a:solidFill>
          <a:ln w="3175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h-TH" sz="1600" b="1" dirty="0">
                <a:latin typeface="TH SarabunIT๙" pitchFamily="34" charset="-34"/>
                <a:cs typeface="+mj-cs"/>
              </a:rPr>
              <a:t>แปลงเตรียมความพร้อม จำนวน 512 แปลง (ส่งเสริมเพื่อการรวมกลุ่มในเวลา </a:t>
            </a:r>
            <a:r>
              <a:rPr lang="en-US" sz="1600" b="1" dirty="0">
                <a:latin typeface="TH SarabunIT๙" pitchFamily="34" charset="-34"/>
                <a:cs typeface="+mj-cs"/>
              </a:rPr>
              <a:t>6 </a:t>
            </a:r>
            <a:r>
              <a:rPr lang="th-TH" sz="1600" b="1" dirty="0">
                <a:latin typeface="TH SarabunIT๙" pitchFamily="34" charset="-34"/>
                <a:cs typeface="+mj-cs"/>
              </a:rPr>
              <a:t>เดือน หากพร้อมให้รับรองเป็นแปลงใหญ่ ภายในปี </a:t>
            </a:r>
            <a:r>
              <a:rPr lang="en-US" sz="1600" b="1" dirty="0">
                <a:latin typeface="TH SarabunIT๙" pitchFamily="34" charset="-34"/>
                <a:cs typeface="+mj-cs"/>
              </a:rPr>
              <a:t>2560</a:t>
            </a:r>
            <a:r>
              <a:rPr lang="th-TH" sz="1600" b="1" dirty="0">
                <a:latin typeface="TH SarabunIT๙" pitchFamily="34" charset="-34"/>
                <a:cs typeface="+mj-cs"/>
              </a:rPr>
              <a:t>)</a:t>
            </a:r>
          </a:p>
          <a:p>
            <a:pPr eaLnBrk="1" hangingPunct="1">
              <a:defRPr/>
            </a:pPr>
            <a:r>
              <a:rPr lang="th-TH" sz="1600" b="1" dirty="0">
                <a:latin typeface="TH SarabunIT๙" pitchFamily="34" charset="-34"/>
                <a:cs typeface="+mj-cs"/>
              </a:rPr>
              <a:t>1. ลดต้นทุน                                       </a:t>
            </a:r>
            <a:r>
              <a:rPr lang="en-US" sz="1600" b="1" dirty="0">
                <a:latin typeface="TH SarabunIT๙" pitchFamily="34" charset="-34"/>
                <a:cs typeface="+mj-cs"/>
              </a:rPr>
              <a:t>       </a:t>
            </a:r>
            <a:r>
              <a:rPr lang="th-TH" sz="1600" b="1" dirty="0">
                <a:latin typeface="TH SarabunIT๙" pitchFamily="34" charset="-34"/>
                <a:cs typeface="+mj-cs"/>
              </a:rPr>
              <a:t> 2. เพิ่มผลผลิต                           3. ยกระดับคุณภาพผลผลิตสู่มาตรฐาน </a:t>
            </a:r>
          </a:p>
          <a:p>
            <a:pPr eaLnBrk="1" hangingPunct="1">
              <a:defRPr/>
            </a:pPr>
            <a:r>
              <a:rPr lang="th-TH" sz="1600" b="1" dirty="0">
                <a:latin typeface="TH SarabunIT๙" pitchFamily="34" charset="-34"/>
                <a:cs typeface="+mj-cs"/>
              </a:rPr>
              <a:t>4. สอดคล้องความต้องการของตลาด           5. เพิ่มศักยภาพการบริหารการจัดการ </a:t>
            </a:r>
          </a:p>
        </p:txBody>
      </p:sp>
      <p:grpSp>
        <p:nvGrpSpPr>
          <p:cNvPr id="11288" name="กลุ่ม 33"/>
          <p:cNvGrpSpPr>
            <a:grpSpLocks/>
          </p:cNvGrpSpPr>
          <p:nvPr/>
        </p:nvGrpSpPr>
        <p:grpSpPr bwMode="auto">
          <a:xfrm>
            <a:off x="390525" y="1452563"/>
            <a:ext cx="8197850" cy="552450"/>
            <a:chOff x="94588" y="888111"/>
            <a:chExt cx="10930756" cy="736886"/>
          </a:xfrm>
        </p:grpSpPr>
        <p:grpSp>
          <p:nvGrpSpPr>
            <p:cNvPr id="11298" name="กลุ่ม 48"/>
            <p:cNvGrpSpPr>
              <a:grpSpLocks/>
            </p:cNvGrpSpPr>
            <p:nvPr/>
          </p:nvGrpSpPr>
          <p:grpSpPr bwMode="auto">
            <a:xfrm>
              <a:off x="94588" y="893369"/>
              <a:ext cx="9215443" cy="731628"/>
              <a:chOff x="94588" y="893369"/>
              <a:chExt cx="9215443" cy="731628"/>
            </a:xfrm>
          </p:grpSpPr>
          <p:sp>
            <p:nvSpPr>
              <p:cNvPr id="39" name="เครื่องหมายบั้ง 38"/>
              <p:cNvSpPr/>
              <p:nvPr/>
            </p:nvSpPr>
            <p:spPr>
              <a:xfrm>
                <a:off x="94588" y="896581"/>
                <a:ext cx="1938918" cy="707241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th-TH" sz="1600">
                  <a:solidFill>
                    <a:schemeClr val="tx1"/>
                  </a:solidFill>
                  <a:cs typeface="+mj-cs"/>
                </a:endParaRPr>
              </a:p>
            </p:txBody>
          </p:sp>
          <p:sp>
            <p:nvSpPr>
              <p:cNvPr id="43" name="เครื่องหมายบั้ง 42"/>
              <p:cNvSpPr/>
              <p:nvPr/>
            </p:nvSpPr>
            <p:spPr>
              <a:xfrm>
                <a:off x="1934021" y="907168"/>
                <a:ext cx="1938918" cy="707241"/>
              </a:xfrm>
              <a:prstGeom prst="chevro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th-TH" sz="1600">
                  <a:solidFill>
                    <a:schemeClr val="tx1"/>
                  </a:solidFill>
                  <a:cs typeface="+mj-cs"/>
                </a:endParaRPr>
              </a:p>
            </p:txBody>
          </p:sp>
          <p:sp>
            <p:nvSpPr>
              <p:cNvPr id="46" name="เครื่องหมายบั้ง 45"/>
              <p:cNvSpPr/>
              <p:nvPr/>
            </p:nvSpPr>
            <p:spPr>
              <a:xfrm>
                <a:off x="3695134" y="917756"/>
                <a:ext cx="1938918" cy="707241"/>
              </a:xfrm>
              <a:prstGeom prst="chevron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th-TH" sz="1600">
                  <a:solidFill>
                    <a:schemeClr val="tx1"/>
                  </a:solidFill>
                  <a:cs typeface="+mj-cs"/>
                </a:endParaRPr>
              </a:p>
            </p:txBody>
          </p:sp>
          <p:sp>
            <p:nvSpPr>
              <p:cNvPr id="49" name="เครื่องหมายบั้ง 48"/>
              <p:cNvSpPr/>
              <p:nvPr/>
            </p:nvSpPr>
            <p:spPr>
              <a:xfrm>
                <a:off x="5456247" y="913521"/>
                <a:ext cx="1938918" cy="707241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th-TH" sz="1600">
                  <a:solidFill>
                    <a:schemeClr val="tx1"/>
                  </a:solidFill>
                  <a:cs typeface="+mj-cs"/>
                </a:endParaRPr>
              </a:p>
            </p:txBody>
          </p:sp>
          <p:sp>
            <p:nvSpPr>
              <p:cNvPr id="50" name="เครื่องหมายบั้ง 49"/>
              <p:cNvSpPr/>
              <p:nvPr/>
            </p:nvSpPr>
            <p:spPr>
              <a:xfrm>
                <a:off x="7211010" y="892346"/>
                <a:ext cx="2099789" cy="707241"/>
              </a:xfrm>
              <a:prstGeom prst="chevron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th-TH" sz="1600">
                  <a:solidFill>
                    <a:schemeClr val="tx1"/>
                  </a:solidFill>
                  <a:cs typeface="+mj-cs"/>
                </a:endParaRPr>
              </a:p>
            </p:txBody>
          </p:sp>
        </p:grpSp>
        <p:sp>
          <p:nvSpPr>
            <p:cNvPr id="38" name="เครื่องหมายบั้ง 37"/>
            <p:cNvSpPr/>
            <p:nvPr/>
          </p:nvSpPr>
          <p:spPr>
            <a:xfrm>
              <a:off x="9086426" y="888111"/>
              <a:ext cx="1938918" cy="705123"/>
            </a:xfrm>
            <a:prstGeom prst="chevron">
              <a:avLst/>
            </a:prstGeom>
            <a:solidFill>
              <a:srgbClr val="FF6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th-TH" sz="1600">
                <a:solidFill>
                  <a:schemeClr val="tx1"/>
                </a:solidFill>
                <a:cs typeface="+mj-cs"/>
              </a:endParaRPr>
            </a:p>
          </p:txBody>
        </p:sp>
      </p:grpSp>
      <p:grpSp>
        <p:nvGrpSpPr>
          <p:cNvPr id="11289" name="กลุ่ม 50"/>
          <p:cNvGrpSpPr>
            <a:grpSpLocks/>
          </p:cNvGrpSpPr>
          <p:nvPr/>
        </p:nvGrpSpPr>
        <p:grpSpPr bwMode="auto">
          <a:xfrm>
            <a:off x="504825" y="1455738"/>
            <a:ext cx="8062913" cy="547687"/>
            <a:chOff x="1088715" y="852018"/>
            <a:chExt cx="10751190" cy="731652"/>
          </a:xfrm>
        </p:grpSpPr>
        <p:sp>
          <p:nvSpPr>
            <p:cNvPr id="52" name="Freeform 2"/>
            <p:cNvSpPr/>
            <p:nvPr/>
          </p:nvSpPr>
          <p:spPr>
            <a:xfrm>
              <a:off x="1088715" y="860501"/>
              <a:ext cx="1591828" cy="69772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39468" tIns="20003" rIns="299462" bIns="20003" spcCol="1270" anchor="ctr"/>
            <a:lstStyle/>
            <a:p>
              <a:pPr algn="ctr" defTabSz="1700213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sz="2100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>แผน</a:t>
              </a:r>
              <a:endParaRPr lang="en-US" sz="2100" b="1" dirty="0">
                <a:solidFill>
                  <a:schemeClr val="tx1"/>
                </a:solidFill>
                <a:latin typeface="TH SarabunIT๙" panose="020B0500040200020003" pitchFamily="34" charset="-34"/>
                <a:cs typeface="+mj-cs"/>
              </a:endParaRPr>
            </a:p>
          </p:txBody>
        </p:sp>
        <p:sp>
          <p:nvSpPr>
            <p:cNvPr id="53" name="Freeform 3"/>
            <p:cNvSpPr/>
            <p:nvPr/>
          </p:nvSpPr>
          <p:spPr>
            <a:xfrm>
              <a:off x="2485798" y="852018"/>
              <a:ext cx="2669276" cy="69560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338222" tIns="20003" rIns="298216" bIns="20003" spcCol="1270" anchor="ctr"/>
            <a:lstStyle/>
            <a:p>
              <a:pPr algn="ctr" eaLnBrk="1" hangingPunct="1">
                <a:defRPr/>
              </a:pPr>
              <a:r>
                <a:rPr lang="en-US" sz="2100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>1. </a:t>
              </a:r>
              <a:r>
                <a:rPr lang="th-TH" sz="2100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>เตรียมการ</a:t>
              </a:r>
              <a:endParaRPr lang="en-US" sz="2100" b="1" dirty="0">
                <a:solidFill>
                  <a:schemeClr val="tx1"/>
                </a:solidFill>
                <a:latin typeface="TH SarabunIT๙" panose="020B0500040200020003" pitchFamily="34" charset="-34"/>
                <a:cs typeface="+mj-cs"/>
              </a:endParaRPr>
            </a:p>
          </p:txBody>
        </p:sp>
        <p:sp>
          <p:nvSpPr>
            <p:cNvPr id="54" name="Freeform 4"/>
            <p:cNvSpPr/>
            <p:nvPr/>
          </p:nvSpPr>
          <p:spPr>
            <a:xfrm>
              <a:off x="6173251" y="888070"/>
              <a:ext cx="2341173" cy="695600"/>
            </a:xfrm>
            <a:prstGeom prst="rect">
              <a:avLst/>
            </a:prstGeom>
            <a:noFill/>
            <a:ln w="3175"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338222" tIns="20003" rIns="298216" bIns="20003" spcCol="1270" anchor="ctr"/>
            <a:lstStyle/>
            <a:p>
              <a:pPr defTabSz="6667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>3. การสร้างความเข้มแข็งของกลุ่ม</a:t>
              </a:r>
              <a:endParaRPr lang="en-US" b="1" dirty="0">
                <a:solidFill>
                  <a:schemeClr val="tx1"/>
                </a:solidFill>
                <a:latin typeface="TH SarabunIT๙" panose="020B0500040200020003" pitchFamily="34" charset="-34"/>
                <a:cs typeface="+mj-cs"/>
              </a:endParaRPr>
            </a:p>
          </p:txBody>
        </p:sp>
        <p:sp>
          <p:nvSpPr>
            <p:cNvPr id="55" name="Freeform 5"/>
            <p:cNvSpPr/>
            <p:nvPr/>
          </p:nvSpPr>
          <p:spPr>
            <a:xfrm>
              <a:off x="4113612" y="862621"/>
              <a:ext cx="2732779" cy="69560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5515009"/>
                <a:satOff val="-7671"/>
                <a:lumOff val="-2942"/>
                <a:alphaOff val="0"/>
              </a:schemeClr>
            </a:fillRef>
            <a:effectRef idx="0">
              <a:schemeClr val="accent5">
                <a:hueOff val="-5515009"/>
                <a:satOff val="-7671"/>
                <a:lumOff val="-2942"/>
                <a:alphaOff val="0"/>
              </a:schemeClr>
            </a:effectRef>
            <a:fontRef idx="minor">
              <a:schemeClr val="lt1"/>
            </a:fontRef>
          </p:style>
          <p:txBody>
            <a:bodyPr lIns="338222" tIns="20003" rIns="298216" bIns="20003" spcCol="1270" anchor="ctr"/>
            <a:lstStyle/>
            <a:p>
              <a:pPr algn="ctr" defTabSz="6667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>2. จัดทำแผนปฏิบัติการ</a:t>
              </a:r>
              <a:endParaRPr lang="en-US" b="1" dirty="0">
                <a:solidFill>
                  <a:schemeClr val="tx1"/>
                </a:solidFill>
                <a:latin typeface="TH SarabunIT๙" panose="020B0500040200020003" pitchFamily="34" charset="-34"/>
                <a:cs typeface="+mj-cs"/>
              </a:endParaRPr>
            </a:p>
          </p:txBody>
        </p:sp>
        <p:sp>
          <p:nvSpPr>
            <p:cNvPr id="56" name="Freeform 6"/>
            <p:cNvSpPr/>
            <p:nvPr/>
          </p:nvSpPr>
          <p:spPr>
            <a:xfrm>
              <a:off x="9748514" y="854138"/>
              <a:ext cx="2091391" cy="69560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353345"/>
                <a:satOff val="-10228"/>
                <a:lumOff val="-3922"/>
                <a:alphaOff val="0"/>
              </a:schemeClr>
            </a:fillRef>
            <a:effectRef idx="0">
              <a:schemeClr val="accent5">
                <a:hueOff val="-7353345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  <p:txBody>
            <a:bodyPr lIns="338222" tIns="20003" rIns="298216" bIns="20003" spcCol="1270" anchor="ctr"/>
            <a:lstStyle/>
            <a:p>
              <a:pPr algn="ctr" defTabSz="6667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>5. การพัฒนา   ด้านการตลาด</a:t>
              </a:r>
              <a:endParaRPr lang="en-US" b="1" dirty="0">
                <a:solidFill>
                  <a:schemeClr val="tx1"/>
                </a:solidFill>
                <a:latin typeface="TH SarabunIT๙" panose="020B0500040200020003" pitchFamily="34" charset="-34"/>
                <a:cs typeface="+mj-cs"/>
              </a:endParaRPr>
            </a:p>
          </p:txBody>
        </p:sp>
        <p:sp>
          <p:nvSpPr>
            <p:cNvPr id="57" name="Freeform 6"/>
            <p:cNvSpPr/>
            <p:nvPr/>
          </p:nvSpPr>
          <p:spPr>
            <a:xfrm>
              <a:off x="7826466" y="860501"/>
              <a:ext cx="2531684" cy="69560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353345"/>
                <a:satOff val="-10228"/>
                <a:lumOff val="-3922"/>
                <a:alphaOff val="0"/>
              </a:schemeClr>
            </a:fillRef>
            <a:effectRef idx="0">
              <a:schemeClr val="accent5">
                <a:hueOff val="-7353345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  <p:txBody>
            <a:bodyPr lIns="338222" tIns="20003" rIns="298216" bIns="20003" spcCol="1270" anchor="ctr"/>
            <a:lstStyle/>
            <a:p>
              <a:pPr algn="ctr" defTabSz="6667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>4. การพัฒนา</a:t>
              </a:r>
              <a:br>
                <a:rPr lang="th-TH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</a:br>
              <a:r>
                <a:rPr lang="th-TH" b="1" dirty="0">
                  <a:solidFill>
                    <a:schemeClr val="tx1"/>
                  </a:solidFill>
                  <a:latin typeface="TH SarabunIT๙" panose="020B0500040200020003" pitchFamily="34" charset="-34"/>
                  <a:cs typeface="+mj-cs"/>
                </a:rPr>
                <a:t>การผลิต</a:t>
              </a:r>
              <a:endParaRPr lang="en-US" b="1" dirty="0">
                <a:solidFill>
                  <a:schemeClr val="tx1"/>
                </a:solidFill>
                <a:latin typeface="TH SarabunIT๙" panose="020B0500040200020003" pitchFamily="34" charset="-34"/>
                <a:cs typeface="+mj-cs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0" y="160338"/>
            <a:ext cx="9144000" cy="8302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800" b="1" dirty="0">
                <a:latin typeface="TH SarabunIT๙" panose="020B0500040200020003" pitchFamily="34" charset="-34"/>
                <a:cs typeface="+mj-cs"/>
              </a:rPr>
              <a:t>Road Map </a:t>
            </a:r>
            <a:r>
              <a:rPr lang="th-TH" sz="4800" b="1" dirty="0">
                <a:latin typeface="TH SarabunIT๙" panose="020B0500040200020003" pitchFamily="34" charset="-34"/>
                <a:cs typeface="+mj-cs"/>
              </a:rPr>
              <a:t>การส่งเสริมการเกษตรแบบแปลงใหญ่ </a:t>
            </a:r>
            <a:endParaRPr lang="en-US" sz="4800" b="1" dirty="0">
              <a:latin typeface="TH SarabunIT๙" panose="020B0500040200020003" pitchFamily="34" charset="-34"/>
              <a:cs typeface="+mj-cs"/>
            </a:endParaRPr>
          </a:p>
        </p:txBody>
      </p:sp>
      <p:sp>
        <p:nvSpPr>
          <p:cNvPr id="1129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44400F-1D50-472A-9260-5FC93EBC6A7D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2268</Words>
  <Application>Microsoft Office PowerPoint</Application>
  <PresentationFormat>นำเสนอทางหน้าจอ (4:3)</PresentationFormat>
  <Paragraphs>484</Paragraphs>
  <Slides>23</Slides>
  <Notes>5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23</vt:i4>
      </vt:variant>
    </vt:vector>
  </HeadingPairs>
  <TitlesOfParts>
    <vt:vector size="24" baseType="lpstr">
      <vt:lpstr>ชุดรูปแบบของ Office</vt:lpstr>
      <vt:lpstr>การส่งเสริมการเกษตรแบบแปลงใหญ่ ปี 2560</vt:lpstr>
      <vt:lpstr>หลักการดำเนินงานเกษตรแปลงใหญ่</vt:lpstr>
      <vt:lpstr>ระบบส่งเสริมเกษตรแปลงใหญ่</vt:lpstr>
      <vt:lpstr>หลักการดำเนินการเกษตรแปลงใหญ่</vt:lpstr>
      <vt:lpstr>เป้าหมาย : ลดต้นทุนการผลิต เพิ่มโอกาสแข่งขัน</vt:lpstr>
      <vt:lpstr>เป้าหมายการดำเนินงานแปลงใหญ่ ปี 2560</vt:lpstr>
      <vt:lpstr>ภาพนิ่ง 7</vt:lpstr>
      <vt:lpstr>ภาพนิ่ง 8</vt:lpstr>
      <vt:lpstr>ภาพนิ่ง 9</vt:lpstr>
      <vt:lpstr>ผลการดำเนินงาน ปี 2559</vt:lpstr>
      <vt:lpstr>ผลการดำเนินงานเกษตรแปลงใหญ่ ปี 2559</vt:lpstr>
      <vt:lpstr>มูลค่าเพิ่มจากแปลงใหญ่ 12 ชนิดสินค้า ปี 2559</vt:lpstr>
      <vt:lpstr>มูลค่าเพิ่มจากแปลงใหญ่ 12 ชนิดสินค้า ปี 2559 (ต่อ)</vt:lpstr>
      <vt:lpstr>ภาพนิ่ง 14</vt:lpstr>
      <vt:lpstr>ภาพนิ่ง 15</vt:lpstr>
      <vt:lpstr>      เงื่อนไขและเกณฑ์เดิม</vt:lpstr>
      <vt:lpstr>การปรับปรุงการส่งเสริมการเกษตรแบบแปลงใหญ่</vt:lpstr>
      <vt:lpstr>การปรับปรุงการส่งเสริมการเกษตรแบบแปลงใหญ่</vt:lpstr>
      <vt:lpstr>ขั้นตอนการดำเนินงานส่งเสริมเกษตรแปลงใหญ่-เดิม</vt:lpstr>
      <vt:lpstr>ขั้นตอนการดำเนินงานส่งเสริมเกษตรแปลงใหญ่-ใหม่</vt:lpstr>
      <vt:lpstr>หลักการของแปลงใหญ่</vt:lpstr>
      <vt:lpstr>หลักการของแปลงใหญ่ (ต่อ)</vt:lpstr>
      <vt:lpstr>ภาพนิ่ง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an</dc:creator>
  <cp:lastModifiedBy>doae571216</cp:lastModifiedBy>
  <cp:revision>58</cp:revision>
  <dcterms:created xsi:type="dcterms:W3CDTF">2016-12-20T07:42:30Z</dcterms:created>
  <dcterms:modified xsi:type="dcterms:W3CDTF">2017-03-03T08:09:26Z</dcterms:modified>
</cp:coreProperties>
</file>