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notesMasterIdLst>
    <p:notesMasterId r:id="rId29"/>
  </p:notesMasterIdLst>
  <p:handoutMasterIdLst>
    <p:handoutMasterId r:id="rId30"/>
  </p:handoutMasterIdLst>
  <p:sldIdLst>
    <p:sldId id="727" r:id="rId3"/>
    <p:sldId id="860" r:id="rId4"/>
    <p:sldId id="868" r:id="rId5"/>
    <p:sldId id="869" r:id="rId6"/>
    <p:sldId id="842" r:id="rId7"/>
    <p:sldId id="679" r:id="rId8"/>
    <p:sldId id="730" r:id="rId9"/>
    <p:sldId id="732" r:id="rId10"/>
    <p:sldId id="870" r:id="rId11"/>
    <p:sldId id="871" r:id="rId12"/>
    <p:sldId id="872" r:id="rId13"/>
    <p:sldId id="873" r:id="rId14"/>
    <p:sldId id="874" r:id="rId15"/>
    <p:sldId id="867" r:id="rId16"/>
    <p:sldId id="884" r:id="rId17"/>
    <p:sldId id="880" r:id="rId18"/>
    <p:sldId id="881" r:id="rId19"/>
    <p:sldId id="882" r:id="rId20"/>
    <p:sldId id="883" r:id="rId21"/>
    <p:sldId id="875" r:id="rId22"/>
    <p:sldId id="876" r:id="rId23"/>
    <p:sldId id="877" r:id="rId24"/>
    <p:sldId id="878" r:id="rId25"/>
    <p:sldId id="879" r:id="rId26"/>
    <p:sldId id="885" r:id="rId27"/>
    <p:sldId id="886" r:id="rId28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FFCC"/>
    <a:srgbClr val="FFFFCC"/>
    <a:srgbClr val="0099FF"/>
    <a:srgbClr val="052569"/>
    <a:srgbClr val="1D77AC"/>
    <a:srgbClr val="2494D6"/>
    <a:srgbClr val="0066FF"/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406FD-102D-4EF5-A708-75C8F09E8441}" type="datetimeFigureOut">
              <a:rPr lang="th-TH" smtClean="0"/>
              <a:t>27/12/60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3CA4-B932-4875-815D-480C508A27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7666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7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11DB7748-2AAE-4CB3-84A3-BD35A277FB54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31601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7" y="9431601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44A271D8-62A6-44F0-ADE2-9EB5A5A55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1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71D8-62A6-44F0-ADE2-9EB5A5A558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71D8-62A6-44F0-ADE2-9EB5A5A558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29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E9B42373-A54C-492A-9B96-B2887290AE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F80B297A-F854-488F-919D-351C615737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54DA1A87-D8BC-4597-8076-22A46141B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CAE5ECB4-FA2C-494B-8A7D-B8FAF6BD06E2}" type="slidenum">
              <a:rPr lang="en-US" altLang="th-TH" sz="1200">
                <a:latin typeface="Calibri" panose="020F0502020204030204" pitchFamily="34" charset="0"/>
              </a:rPr>
              <a:pPr eaLnBrk="1" hangingPunct="1"/>
              <a:t>3</a:t>
            </a:fld>
            <a:endParaRPr lang="en-US" altLang="th-TH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6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ตัวยึดรูปบนภาพนิ่ง 1">
            <a:extLst>
              <a:ext uri="{FF2B5EF4-FFF2-40B4-BE49-F238E27FC236}">
                <a16:creationId xmlns:a16="http://schemas.microsoft.com/office/drawing/2014/main" id="{3E58B0F9-EB7E-4687-956E-BFF67D96E5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ตัวยึดบันทึกย่อ 2">
            <a:extLst>
              <a:ext uri="{FF2B5EF4-FFF2-40B4-BE49-F238E27FC236}">
                <a16:creationId xmlns:a16="http://schemas.microsoft.com/office/drawing/2014/main" id="{7B60B257-8A0C-47B8-BE9C-8DA461DEF5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4" name="ตัวยึดหมายเลขภาพนิ่ง 3">
            <a:extLst>
              <a:ext uri="{FF2B5EF4-FFF2-40B4-BE49-F238E27FC236}">
                <a16:creationId xmlns:a16="http://schemas.microsoft.com/office/drawing/2014/main" id="{692ED75A-A67F-46A0-98BC-2F0E93176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80A77BB1-7215-41BC-A5F9-B9EA39C2942E}" type="slidenum">
              <a:rPr lang="en-US" altLang="th-TH" sz="1200">
                <a:latin typeface="Calibri" panose="020F0502020204030204" pitchFamily="34" charset="0"/>
              </a:rPr>
              <a:pPr eaLnBrk="1" hangingPunct="1"/>
              <a:t>4</a:t>
            </a:fld>
            <a:endParaRPr lang="en-US" altLang="th-TH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0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71D8-62A6-44F0-ADE2-9EB5A5A558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71D8-62A6-44F0-ADE2-9EB5A5A558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10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71D8-62A6-44F0-ADE2-9EB5A5A558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3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71D8-62A6-44F0-ADE2-9EB5A5A5589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0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71D8-62A6-44F0-ADE2-9EB5A5A5589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6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0480" y="6459785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(Left) with Graph &amp; Tabl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0480" y="6459785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6725" y="286603"/>
            <a:ext cx="11610475" cy="6858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49" y="1143000"/>
            <a:ext cx="4333875" cy="5038725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772025" y="1143001"/>
            <a:ext cx="7115175" cy="2895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4772025" y="4210050"/>
            <a:ext cx="7115175" cy="1971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3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28" y="6459785"/>
            <a:ext cx="4822804" cy="365125"/>
          </a:xfrm>
          <a:prstGeom prst="rect">
            <a:avLst/>
          </a:prstGeom>
        </p:spPr>
        <p:txBody>
          <a:bodyPr/>
          <a:lstStyle>
            <a:lvl1pPr algn="l">
              <a:defRPr sz="1600" b="0" cap="none" baseline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0480" y="6459785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28" y="6459785"/>
            <a:ext cx="4822804" cy="365125"/>
          </a:xfrm>
          <a:prstGeom prst="rect">
            <a:avLst/>
          </a:prstGeom>
        </p:spPr>
        <p:txBody>
          <a:bodyPr/>
          <a:lstStyle>
            <a:lvl1pPr algn="l">
              <a:defRPr sz="1600" b="0" cap="none" baseline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0480" y="6459785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6725" y="286603"/>
            <a:ext cx="11610475" cy="6858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(Left) with Graph &amp; Tabl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0480" y="6459785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6725" y="286603"/>
            <a:ext cx="11610475" cy="6858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49" y="1143000"/>
            <a:ext cx="4333875" cy="5038725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772025" y="1143001"/>
            <a:ext cx="7115175" cy="2895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4772025" y="4210050"/>
            <a:ext cx="7115175" cy="1971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3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28" y="6459785"/>
            <a:ext cx="4822804" cy="365125"/>
          </a:xfrm>
          <a:prstGeom prst="rect">
            <a:avLst/>
          </a:prstGeom>
        </p:spPr>
        <p:txBody>
          <a:bodyPr/>
          <a:lstStyle>
            <a:lvl1pPr algn="l">
              <a:defRPr sz="1600" b="0" cap="none" baseline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0480" y="6459785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0480" y="6459785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28" y="6459785"/>
            <a:ext cx="4822804" cy="365125"/>
          </a:xfrm>
          <a:prstGeom prst="rect">
            <a:avLst/>
          </a:prstGeom>
        </p:spPr>
        <p:txBody>
          <a:bodyPr/>
          <a:lstStyle>
            <a:lvl1pPr algn="l">
              <a:defRPr sz="1600" b="0" cap="none" baseline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0480" y="6459785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8" r:id="rId4"/>
    <p:sldLayoutId id="2147483657" r:id="rId5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77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10704"/>
            <a:ext cx="12192000" cy="2295407"/>
          </a:xfrm>
          <a:solidFill>
            <a:schemeClr val="bg1">
              <a:lumMod val="95000"/>
              <a:alpha val="75000"/>
            </a:schemeClr>
          </a:solidFill>
        </p:spPr>
        <p:txBody>
          <a:bodyPr anchor="ctr" anchorCtr="0">
            <a:noAutofit/>
          </a:bodyPr>
          <a:lstStyle/>
          <a:p>
            <a:r>
              <a:rPr lang="th-TH" sz="6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ยุทธศาสตร์ยางพาราระยะ 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20 </a:t>
            </a:r>
            <a:r>
              <a:rPr lang="th-TH" sz="6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ปี </a:t>
            </a:r>
            <a:br>
              <a:rPr lang="th-TH" sz="6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6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(พ.ศ.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2560-2579</a:t>
            </a:r>
            <a:r>
              <a:rPr lang="th-TH" sz="6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)</a:t>
            </a:r>
            <a:endParaRPr lang="th-TH" sz="48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1" y="501875"/>
            <a:ext cx="1800000" cy="177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7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80" y="252000"/>
            <a:ext cx="12024000" cy="900000"/>
          </a:xfrm>
          <a:solidFill>
            <a:srgbClr val="052569"/>
          </a:solidFill>
        </p:spPr>
        <p:txBody>
          <a:bodyPr>
            <a:normAutofit/>
          </a:bodyPr>
          <a:lstStyle/>
          <a:p>
            <a:pPr marL="2152650" indent="-2152650" algn="l"/>
            <a:r>
              <a:rPr lang="th-TH" sz="4000" dirty="0"/>
              <a:t>ยุทธศาสตร์ที่ </a:t>
            </a:r>
            <a:r>
              <a:rPr lang="en-US" sz="4000" dirty="0"/>
              <a:t>2: </a:t>
            </a:r>
            <a:r>
              <a:rPr lang="th-TH" sz="4000" dirty="0"/>
              <a:t>การเพิ่มประสิทธิภาพ และการยกระดับคุณภาพและมาตรฐาน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32400" y="1589678"/>
            <a:ext cx="8820948" cy="4890321"/>
            <a:chOff x="65296" y="1589678"/>
            <a:chExt cx="8820948" cy="4890321"/>
          </a:xfrm>
        </p:grpSpPr>
        <p:sp>
          <p:nvSpPr>
            <p:cNvPr id="5" name="Freeform 4"/>
            <p:cNvSpPr/>
            <p:nvPr/>
          </p:nvSpPr>
          <p:spPr>
            <a:xfrm rot="2563199">
              <a:off x="1730466" y="4835508"/>
              <a:ext cx="645934" cy="652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645934" y="3260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1816156" y="3950669"/>
              <a:ext cx="718730" cy="652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718730" y="3260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 rot="19036801">
              <a:off x="1730466" y="3065831"/>
              <a:ext cx="645934" cy="652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645934" y="3260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val 8"/>
            <p:cNvSpPr/>
            <p:nvPr/>
          </p:nvSpPr>
          <p:spPr>
            <a:xfrm>
              <a:off x="65296" y="2953359"/>
              <a:ext cx="2059835" cy="2059835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126754" y="1842154"/>
              <a:ext cx="1235901" cy="1235901"/>
            </a:xfrm>
            <a:custGeom>
              <a:avLst/>
              <a:gdLst>
                <a:gd name="connsiteX0" fmla="*/ 0 w 1235901"/>
                <a:gd name="connsiteY0" fmla="*/ 617951 h 1235901"/>
                <a:gd name="connsiteX1" fmla="*/ 617951 w 1235901"/>
                <a:gd name="connsiteY1" fmla="*/ 0 h 1235901"/>
                <a:gd name="connsiteX2" fmla="*/ 1235902 w 1235901"/>
                <a:gd name="connsiteY2" fmla="*/ 617951 h 1235901"/>
                <a:gd name="connsiteX3" fmla="*/ 617951 w 1235901"/>
                <a:gd name="connsiteY3" fmla="*/ 1235902 h 1235901"/>
                <a:gd name="connsiteX4" fmla="*/ 0 w 1235901"/>
                <a:gd name="connsiteY4" fmla="*/ 617951 h 123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901" h="1235901">
                  <a:moveTo>
                    <a:pt x="0" y="617951"/>
                  </a:moveTo>
                  <a:cubicBezTo>
                    <a:pt x="0" y="276666"/>
                    <a:pt x="276666" y="0"/>
                    <a:pt x="617951" y="0"/>
                  </a:cubicBezTo>
                  <a:cubicBezTo>
                    <a:pt x="959236" y="0"/>
                    <a:pt x="1235902" y="276666"/>
                    <a:pt x="1235902" y="617951"/>
                  </a:cubicBezTo>
                  <a:cubicBezTo>
                    <a:pt x="1235902" y="959236"/>
                    <a:pt x="959236" y="1235902"/>
                    <a:pt x="617951" y="1235902"/>
                  </a:cubicBezTo>
                  <a:cubicBezTo>
                    <a:pt x="276666" y="1235902"/>
                    <a:pt x="0" y="959236"/>
                    <a:pt x="0" y="617951"/>
                  </a:cubicBezTo>
                  <a:close/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01881"/>
                <a:satOff val="20379"/>
                <a:lumOff val="4706"/>
                <a:alphaOff val="0"/>
              </a:schemeClr>
            </a:fillRef>
            <a:effectRef idx="0">
              <a:schemeClr val="accent5">
                <a:hueOff val="101881"/>
                <a:satOff val="20379"/>
                <a:lumOff val="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694" tIns="193694" rIns="193694" bIns="19369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spc="-50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จัดการพื้นที่การผลิต/ผลผลิต</a:t>
              </a:r>
              <a:endParaRPr lang="en-US" sz="2000" b="1" kern="1200" spc="-50" baseline="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86243" y="1589678"/>
              <a:ext cx="5246533" cy="1235901"/>
            </a:xfrm>
            <a:custGeom>
              <a:avLst/>
              <a:gdLst>
                <a:gd name="connsiteX0" fmla="*/ 0 w 1853851"/>
                <a:gd name="connsiteY0" fmla="*/ 0 h 1235901"/>
                <a:gd name="connsiteX1" fmla="*/ 1853851 w 1853851"/>
                <a:gd name="connsiteY1" fmla="*/ 0 h 1235901"/>
                <a:gd name="connsiteX2" fmla="*/ 1853851 w 1853851"/>
                <a:gd name="connsiteY2" fmla="*/ 1235901 h 1235901"/>
                <a:gd name="connsiteX3" fmla="*/ 0 w 1853851"/>
                <a:gd name="connsiteY3" fmla="*/ 1235901 h 1235901"/>
                <a:gd name="connsiteX4" fmla="*/ 0 w 1853851"/>
                <a:gd name="connsiteY4" fmla="*/ 0 h 123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851" h="1235901">
                  <a:moveTo>
                    <a:pt x="0" y="0"/>
                  </a:moveTo>
                  <a:lnTo>
                    <a:pt x="1853851" y="0"/>
                  </a:lnTo>
                  <a:lnTo>
                    <a:pt x="1853851" y="1235901"/>
                  </a:lnTo>
                  <a:lnTo>
                    <a:pt x="0" y="12359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จัดทำข้อมูล กำหนดมาตรการ และบังคับใช้กฎหมายเพื่อแก้ไขปัญหาสวนยางที่บุกรุกพื้นที่ป่าสงวน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กำหนดมาตรการเพื่อจำกัดพื้นที่การเพาะปลูกยางพาราใหม่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กำหนดเขตพื้นที่ที่เหมาะสมสำหรับเพาะปลูกยาง (พื้นที่ 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Zoning)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กำหนดให้การปลูกยางใหม่จะต้องมาขึ้นทะเบียนก่อนปลูก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โค่นต้นยางเก่า และปลูกแทนด้วยยางพันธุ์ดี หรือไม้ยืนต้นชนิดอื่นฯ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534887" y="3365326"/>
              <a:ext cx="1235901" cy="1235901"/>
            </a:xfrm>
            <a:custGeom>
              <a:avLst/>
              <a:gdLst>
                <a:gd name="connsiteX0" fmla="*/ 0 w 1235901"/>
                <a:gd name="connsiteY0" fmla="*/ 617951 h 1235901"/>
                <a:gd name="connsiteX1" fmla="*/ 617951 w 1235901"/>
                <a:gd name="connsiteY1" fmla="*/ 0 h 1235901"/>
                <a:gd name="connsiteX2" fmla="*/ 1235902 w 1235901"/>
                <a:gd name="connsiteY2" fmla="*/ 617951 h 1235901"/>
                <a:gd name="connsiteX3" fmla="*/ 617951 w 1235901"/>
                <a:gd name="connsiteY3" fmla="*/ 1235902 h 1235901"/>
                <a:gd name="connsiteX4" fmla="*/ 0 w 1235901"/>
                <a:gd name="connsiteY4" fmla="*/ 617951 h 123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901" h="1235901">
                  <a:moveTo>
                    <a:pt x="0" y="617951"/>
                  </a:moveTo>
                  <a:cubicBezTo>
                    <a:pt x="0" y="276666"/>
                    <a:pt x="276666" y="0"/>
                    <a:pt x="617951" y="0"/>
                  </a:cubicBezTo>
                  <a:cubicBezTo>
                    <a:pt x="959236" y="0"/>
                    <a:pt x="1235902" y="276666"/>
                    <a:pt x="1235902" y="617951"/>
                  </a:cubicBezTo>
                  <a:cubicBezTo>
                    <a:pt x="1235902" y="959236"/>
                    <a:pt x="959236" y="1235902"/>
                    <a:pt x="617951" y="1235902"/>
                  </a:cubicBezTo>
                  <a:cubicBezTo>
                    <a:pt x="276666" y="1235902"/>
                    <a:pt x="0" y="959236"/>
                    <a:pt x="0" y="617951"/>
                  </a:cubicBezTo>
                  <a:close/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03762"/>
                <a:satOff val="40758"/>
                <a:lumOff val="9412"/>
                <a:alphaOff val="0"/>
              </a:schemeClr>
            </a:fillRef>
            <a:effectRef idx="0">
              <a:schemeClr val="accent5">
                <a:hueOff val="203762"/>
                <a:satOff val="40758"/>
                <a:lumOff val="941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694" tIns="193694" rIns="193694" bIns="19369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spc="-120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เพิ่มประสิทธิภาพการผลิต</a:t>
              </a:r>
              <a:endParaRPr lang="en-US" sz="2000" b="1" kern="1200" spc="-120" baseline="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94377" y="3496390"/>
              <a:ext cx="4838400" cy="1235901"/>
            </a:xfrm>
            <a:custGeom>
              <a:avLst/>
              <a:gdLst>
                <a:gd name="connsiteX0" fmla="*/ 0 w 1853851"/>
                <a:gd name="connsiteY0" fmla="*/ 0 h 1235901"/>
                <a:gd name="connsiteX1" fmla="*/ 1853851 w 1853851"/>
                <a:gd name="connsiteY1" fmla="*/ 0 h 1235901"/>
                <a:gd name="connsiteX2" fmla="*/ 1853851 w 1853851"/>
                <a:gd name="connsiteY2" fmla="*/ 1235901 h 1235901"/>
                <a:gd name="connsiteX3" fmla="*/ 0 w 1853851"/>
                <a:gd name="connsiteY3" fmla="*/ 1235901 h 1235901"/>
                <a:gd name="connsiteX4" fmla="*/ 0 w 1853851"/>
                <a:gd name="connsiteY4" fmla="*/ 0 h 123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851" h="1235901">
                  <a:moveTo>
                    <a:pt x="0" y="0"/>
                  </a:moveTo>
                  <a:lnTo>
                    <a:pt x="1853851" y="0"/>
                  </a:lnTo>
                  <a:lnTo>
                    <a:pt x="1853851" y="1235901"/>
                  </a:lnTo>
                  <a:lnTo>
                    <a:pt x="0" y="12359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7800" lvl="1" indent="-1778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ส่งเสริมปลูกยางพันธุ์ดีที่ให้ผลผลิตสูงและเหมาะสมกับสภาพพื้นที่ </a:t>
              </a:r>
            </a:p>
            <a:p>
              <a:pPr marL="177800" lvl="1" indent="-1778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ถ่ายทอดความรู้ที่ถูกต้องเกี่ยวกับระบบการกรีดยาง</a:t>
              </a:r>
            </a:p>
            <a:p>
              <a:pPr marL="177800" lvl="1" indent="-1778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พัฒนาขีดความสามารถในการลดต้นทุนการผลิต</a:t>
              </a:r>
            </a:p>
            <a:p>
              <a:pPr marL="177800" lvl="1" indent="-1778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ส่งเสริมการจัดการสวนยางในรูปแบบ “แปลงใหญ่”</a:t>
              </a:r>
            </a:p>
            <a:p>
              <a:pPr marL="177800" lvl="1" indent="-1778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ลดต้นทุนด้าน 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Logistic 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ในกระบวนการแปรรูป/การส่งออก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126754" y="4888498"/>
              <a:ext cx="1235901" cy="1235901"/>
            </a:xfrm>
            <a:custGeom>
              <a:avLst/>
              <a:gdLst>
                <a:gd name="connsiteX0" fmla="*/ 0 w 1235901"/>
                <a:gd name="connsiteY0" fmla="*/ 617951 h 1235901"/>
                <a:gd name="connsiteX1" fmla="*/ 617951 w 1235901"/>
                <a:gd name="connsiteY1" fmla="*/ 0 h 1235901"/>
                <a:gd name="connsiteX2" fmla="*/ 1235902 w 1235901"/>
                <a:gd name="connsiteY2" fmla="*/ 617951 h 1235901"/>
                <a:gd name="connsiteX3" fmla="*/ 617951 w 1235901"/>
                <a:gd name="connsiteY3" fmla="*/ 1235902 h 1235901"/>
                <a:gd name="connsiteX4" fmla="*/ 0 w 1235901"/>
                <a:gd name="connsiteY4" fmla="*/ 617951 h 123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901" h="1235901">
                  <a:moveTo>
                    <a:pt x="0" y="617951"/>
                  </a:moveTo>
                  <a:cubicBezTo>
                    <a:pt x="0" y="276666"/>
                    <a:pt x="276666" y="0"/>
                    <a:pt x="617951" y="0"/>
                  </a:cubicBezTo>
                  <a:cubicBezTo>
                    <a:pt x="959236" y="0"/>
                    <a:pt x="1235902" y="276666"/>
                    <a:pt x="1235902" y="617951"/>
                  </a:cubicBezTo>
                  <a:cubicBezTo>
                    <a:pt x="1235902" y="959236"/>
                    <a:pt x="959236" y="1235902"/>
                    <a:pt x="617951" y="1235902"/>
                  </a:cubicBezTo>
                  <a:cubicBezTo>
                    <a:pt x="276666" y="1235902"/>
                    <a:pt x="0" y="959236"/>
                    <a:pt x="0" y="617951"/>
                  </a:cubicBezTo>
                  <a:close/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05643"/>
                <a:satOff val="61137"/>
                <a:lumOff val="14118"/>
                <a:alphaOff val="0"/>
              </a:schemeClr>
            </a:fillRef>
            <a:effectRef idx="0">
              <a:schemeClr val="accent5">
                <a:hueOff val="305643"/>
                <a:satOff val="61137"/>
                <a:lumOff val="1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694" tIns="193694" rIns="193694" bIns="19369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พัฒนาคุณภาพ/มาตรฐาน</a:t>
              </a:r>
              <a:endParaRPr lang="en-US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86244" y="5244098"/>
              <a:ext cx="5400000" cy="1235901"/>
            </a:xfrm>
            <a:custGeom>
              <a:avLst/>
              <a:gdLst>
                <a:gd name="connsiteX0" fmla="*/ 0 w 1853851"/>
                <a:gd name="connsiteY0" fmla="*/ 0 h 1235901"/>
                <a:gd name="connsiteX1" fmla="*/ 1853851 w 1853851"/>
                <a:gd name="connsiteY1" fmla="*/ 0 h 1235901"/>
                <a:gd name="connsiteX2" fmla="*/ 1853851 w 1853851"/>
                <a:gd name="connsiteY2" fmla="*/ 1235901 h 1235901"/>
                <a:gd name="connsiteX3" fmla="*/ 0 w 1853851"/>
                <a:gd name="connsiteY3" fmla="*/ 1235901 h 1235901"/>
                <a:gd name="connsiteX4" fmla="*/ 0 w 1853851"/>
                <a:gd name="connsiteY4" fmla="*/ 0 h 123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851" h="1235901">
                  <a:moveTo>
                    <a:pt x="0" y="0"/>
                  </a:moveTo>
                  <a:lnTo>
                    <a:pt x="1853851" y="0"/>
                  </a:lnTo>
                  <a:lnTo>
                    <a:pt x="1853851" y="1235901"/>
                  </a:lnTo>
                  <a:lnTo>
                    <a:pt x="0" y="12359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กำหนดคุณภาพ/มาตรฐานของยางแปรรูปขั้นต้น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ปรับปรุง/พัฒนาคุณภาพยางแปรรูปให้ได้มาตรฐาน 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GMP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สนับสนุนการขอใบรับรองมาตรฐานการจัดการป่าไม้อย่างยั่งยืน (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FSC) 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ปรับปรุง/พัฒนาคุณภาพผลิตภัณฑ์ฯ ให้ได้มาตรฐาน มอก.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241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80" y="252000"/>
            <a:ext cx="12024000" cy="900000"/>
          </a:xfrm>
          <a:solidFill>
            <a:srgbClr val="052569"/>
          </a:solidFill>
        </p:spPr>
        <p:txBody>
          <a:bodyPr>
            <a:normAutofit/>
          </a:bodyPr>
          <a:lstStyle/>
          <a:p>
            <a:pPr marL="2152650" indent="-2152650" algn="l"/>
            <a:r>
              <a:rPr lang="th-TH" sz="4000" dirty="0"/>
              <a:t>ยุทธศาสตร์ที่ </a:t>
            </a:r>
            <a:r>
              <a:rPr lang="en-US" sz="4000" dirty="0"/>
              <a:t>3: </a:t>
            </a:r>
            <a:r>
              <a:rPr lang="th-TH" sz="4000" dirty="0"/>
              <a:t>การวิจัยและพัฒนาเทคโนโลยีและนวัตกรรม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32400" y="1267267"/>
            <a:ext cx="8488532" cy="5432018"/>
            <a:chOff x="1949153" y="1267267"/>
            <a:chExt cx="8488532" cy="5432018"/>
          </a:xfrm>
        </p:grpSpPr>
        <p:sp>
          <p:nvSpPr>
            <p:cNvPr id="5" name="Freeform 4"/>
            <p:cNvSpPr/>
            <p:nvPr/>
          </p:nvSpPr>
          <p:spPr>
            <a:xfrm rot="3682278">
              <a:off x="3068858" y="5096110"/>
              <a:ext cx="1011638" cy="633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684"/>
                  </a:moveTo>
                  <a:lnTo>
                    <a:pt x="1011638" y="3168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 rot="1312204">
              <a:off x="3624428" y="4367522"/>
              <a:ext cx="723433" cy="633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684"/>
                  </a:moveTo>
                  <a:lnTo>
                    <a:pt x="723433" y="3168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 rot="20287796">
              <a:off x="3624428" y="3535662"/>
              <a:ext cx="723433" cy="633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684"/>
                  </a:moveTo>
                  <a:lnTo>
                    <a:pt x="723433" y="3168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 rot="17917722">
              <a:off x="3068858" y="2807074"/>
              <a:ext cx="1011638" cy="633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684"/>
                  </a:moveTo>
                  <a:lnTo>
                    <a:pt x="1011638" y="3168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/>
            <p:cNvSpPr/>
            <p:nvPr/>
          </p:nvSpPr>
          <p:spPr>
            <a:xfrm>
              <a:off x="1949153" y="2982508"/>
              <a:ext cx="2001537" cy="2001537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504270" y="1267267"/>
              <a:ext cx="1200922" cy="1200922"/>
            </a:xfrm>
            <a:custGeom>
              <a:avLst/>
              <a:gdLst>
                <a:gd name="connsiteX0" fmla="*/ 0 w 1200922"/>
                <a:gd name="connsiteY0" fmla="*/ 600461 h 1200922"/>
                <a:gd name="connsiteX1" fmla="*/ 600461 w 1200922"/>
                <a:gd name="connsiteY1" fmla="*/ 0 h 1200922"/>
                <a:gd name="connsiteX2" fmla="*/ 1200922 w 1200922"/>
                <a:gd name="connsiteY2" fmla="*/ 600461 h 1200922"/>
                <a:gd name="connsiteX3" fmla="*/ 600461 w 1200922"/>
                <a:gd name="connsiteY3" fmla="*/ 1200922 h 1200922"/>
                <a:gd name="connsiteX4" fmla="*/ 0 w 1200922"/>
                <a:gd name="connsiteY4" fmla="*/ 600461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922" h="1200922">
                  <a:moveTo>
                    <a:pt x="0" y="600461"/>
                  </a:moveTo>
                  <a:cubicBezTo>
                    <a:pt x="0" y="268836"/>
                    <a:pt x="268836" y="0"/>
                    <a:pt x="600461" y="0"/>
                  </a:cubicBezTo>
                  <a:cubicBezTo>
                    <a:pt x="932086" y="0"/>
                    <a:pt x="1200922" y="268836"/>
                    <a:pt x="1200922" y="600461"/>
                  </a:cubicBezTo>
                  <a:cubicBezTo>
                    <a:pt x="1200922" y="932086"/>
                    <a:pt x="932086" y="1200922"/>
                    <a:pt x="600461" y="1200922"/>
                  </a:cubicBezTo>
                  <a:cubicBezTo>
                    <a:pt x="268836" y="1200922"/>
                    <a:pt x="0" y="932086"/>
                    <a:pt x="0" y="600461"/>
                  </a:cubicBezTo>
                  <a:close/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76411"/>
                <a:satOff val="15284"/>
                <a:lumOff val="3530"/>
                <a:alphaOff val="0"/>
              </a:schemeClr>
            </a:fillRef>
            <a:effectRef idx="0">
              <a:schemeClr val="accent5">
                <a:hueOff val="76411"/>
                <a:satOff val="15284"/>
                <a:lumOff val="35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71" tIns="188571" rIns="188571" bIns="18857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spc="-5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สร้างและจัดหา </a:t>
              </a:r>
              <a:r>
                <a:rPr lang="en-US" sz="2000" b="1" kern="1200" spc="-5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R&amp;D</a:t>
              </a:r>
              <a:r>
                <a:rPr lang="th-TH" sz="2000" b="1" kern="1200" spc="-5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r>
                <a:rPr lang="en-US" sz="2000" b="1" kern="1200" spc="-5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000" b="1" kern="1200" spc="-5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000" b="1" kern="1200" spc="-5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Innovation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825285" y="1267267"/>
              <a:ext cx="5612400" cy="1200922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พัฒนาพันธุ์ยาง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รูปแบบการปลูก และระบบการกรีดยาง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ปรับปรุงคุณสมบัติยางธรรมชาติร่วมกับยางสังเคราะห์ 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จัดหา 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Know How 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เทคโนโลยี และนวัตกรรมจากต่างประเทศ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278614" y="2608471"/>
              <a:ext cx="1200922" cy="1200922"/>
            </a:xfrm>
            <a:custGeom>
              <a:avLst/>
              <a:gdLst>
                <a:gd name="connsiteX0" fmla="*/ 0 w 1200922"/>
                <a:gd name="connsiteY0" fmla="*/ 600461 h 1200922"/>
                <a:gd name="connsiteX1" fmla="*/ 600461 w 1200922"/>
                <a:gd name="connsiteY1" fmla="*/ 0 h 1200922"/>
                <a:gd name="connsiteX2" fmla="*/ 1200922 w 1200922"/>
                <a:gd name="connsiteY2" fmla="*/ 600461 h 1200922"/>
                <a:gd name="connsiteX3" fmla="*/ 600461 w 1200922"/>
                <a:gd name="connsiteY3" fmla="*/ 1200922 h 1200922"/>
                <a:gd name="connsiteX4" fmla="*/ 0 w 1200922"/>
                <a:gd name="connsiteY4" fmla="*/ 600461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922" h="1200922">
                  <a:moveTo>
                    <a:pt x="0" y="600461"/>
                  </a:moveTo>
                  <a:cubicBezTo>
                    <a:pt x="0" y="268836"/>
                    <a:pt x="268836" y="0"/>
                    <a:pt x="600461" y="0"/>
                  </a:cubicBezTo>
                  <a:cubicBezTo>
                    <a:pt x="932086" y="0"/>
                    <a:pt x="1200922" y="268836"/>
                    <a:pt x="1200922" y="600461"/>
                  </a:cubicBezTo>
                  <a:cubicBezTo>
                    <a:pt x="1200922" y="932086"/>
                    <a:pt x="932086" y="1200922"/>
                    <a:pt x="600461" y="1200922"/>
                  </a:cubicBezTo>
                  <a:cubicBezTo>
                    <a:pt x="268836" y="1200922"/>
                    <a:pt x="0" y="932086"/>
                    <a:pt x="0" y="600461"/>
                  </a:cubicBezTo>
                  <a:close/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52821"/>
                <a:satOff val="30568"/>
                <a:lumOff val="7059"/>
                <a:alphaOff val="0"/>
              </a:schemeClr>
            </a:fillRef>
            <a:effectRef idx="0">
              <a:schemeClr val="accent5">
                <a:hueOff val="152821"/>
                <a:satOff val="30568"/>
                <a:lumOff val="7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71" tIns="188571" rIns="188571" bIns="18857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spc="-1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สร้างนักวิจัย </a:t>
              </a:r>
              <a:r>
                <a:rPr lang="en-US" sz="2000" b="1" kern="1200" spc="-1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&amp; </a:t>
              </a:r>
              <a:r>
                <a:rPr lang="th-TH" sz="2000" b="1" kern="1200" spc="-1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ต่อยอดงานวิจัย</a:t>
              </a:r>
              <a:endParaRPr lang="en-US" sz="2000" b="1" kern="1200" spc="-1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599629" y="2608471"/>
              <a:ext cx="4838056" cy="1200922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เพิ่มจำนวนนักวิจัยหน้าใหม่ด้านยางธรรมชาติ และยางคอม</a:t>
              </a:r>
              <a:r>
                <a:rPr lang="th-TH" sz="20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ปาวด์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สนับสนุนทุนสำหรับการศึกษาดูงาน/แลกเปลี่ยน/ค้นคว้าวิจัย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เชื่อมโยงสถาบันการศึกษา/สถาบันวิจัย กับภาคธุรกิจเอกชน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นำเอาผลงานวิจัยไปใช้ประโยชน์ และต่อยอดในเชิงพาณิชย์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278614" y="4157159"/>
              <a:ext cx="1200922" cy="1200922"/>
            </a:xfrm>
            <a:custGeom>
              <a:avLst/>
              <a:gdLst>
                <a:gd name="connsiteX0" fmla="*/ 0 w 1200922"/>
                <a:gd name="connsiteY0" fmla="*/ 600461 h 1200922"/>
                <a:gd name="connsiteX1" fmla="*/ 600461 w 1200922"/>
                <a:gd name="connsiteY1" fmla="*/ 0 h 1200922"/>
                <a:gd name="connsiteX2" fmla="*/ 1200922 w 1200922"/>
                <a:gd name="connsiteY2" fmla="*/ 600461 h 1200922"/>
                <a:gd name="connsiteX3" fmla="*/ 600461 w 1200922"/>
                <a:gd name="connsiteY3" fmla="*/ 1200922 h 1200922"/>
                <a:gd name="connsiteX4" fmla="*/ 0 w 1200922"/>
                <a:gd name="connsiteY4" fmla="*/ 600461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922" h="1200922">
                  <a:moveTo>
                    <a:pt x="0" y="600461"/>
                  </a:moveTo>
                  <a:cubicBezTo>
                    <a:pt x="0" y="268836"/>
                    <a:pt x="268836" y="0"/>
                    <a:pt x="600461" y="0"/>
                  </a:cubicBezTo>
                  <a:cubicBezTo>
                    <a:pt x="932086" y="0"/>
                    <a:pt x="1200922" y="268836"/>
                    <a:pt x="1200922" y="600461"/>
                  </a:cubicBezTo>
                  <a:cubicBezTo>
                    <a:pt x="1200922" y="932086"/>
                    <a:pt x="932086" y="1200922"/>
                    <a:pt x="600461" y="1200922"/>
                  </a:cubicBezTo>
                  <a:cubicBezTo>
                    <a:pt x="268836" y="1200922"/>
                    <a:pt x="0" y="932086"/>
                    <a:pt x="0" y="600461"/>
                  </a:cubicBezTo>
                  <a:close/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29232"/>
                <a:satOff val="45853"/>
                <a:lumOff val="10589"/>
                <a:alphaOff val="0"/>
              </a:schemeClr>
            </a:fillRef>
            <a:effectRef idx="0">
              <a:schemeClr val="accent5">
                <a:hueOff val="229232"/>
                <a:satOff val="45853"/>
                <a:lumOff val="105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71" tIns="188571" rIns="188571" bIns="18857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เทคโนโลยีทดแทนแรงงานคน</a:t>
              </a:r>
              <a:endParaRPr lang="en-US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599629" y="4157159"/>
              <a:ext cx="4838056" cy="1200922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พัฒนา/จัดหาเทคโนโลยีที่เหมาะสมสำหรับใช้ทดแทนแรงงานคน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พัฒนา/จัดหาเทคโนโลยีในการ</a:t>
              </a:r>
              <a:r>
                <a:rPr lang="th-TH" sz="20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ปุย ให้น้ำ และให้</a:t>
              </a:r>
              <a:r>
                <a:rPr lang="th-TH" sz="20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ยาฆ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</a:t>
              </a:r>
              <a:r>
                <a:rPr lang="th-TH" sz="20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าแมลง</a:t>
              </a:r>
              <a:endParaRPr lang="th-TH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พัฒนา/จัดหาเทคโนโลยีการเก็บเกี่ยวผลผลิตน้ำยางดิบ เช่น เครื่องกรีดยางอัตโนมัติ 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&amp; 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หุ่นยนต์สำหรับกรีดยาง และเก็บน้ำยาง 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04270" y="5498363"/>
              <a:ext cx="1200922" cy="1200922"/>
            </a:xfrm>
            <a:custGeom>
              <a:avLst/>
              <a:gdLst>
                <a:gd name="connsiteX0" fmla="*/ 0 w 1200922"/>
                <a:gd name="connsiteY0" fmla="*/ 600461 h 1200922"/>
                <a:gd name="connsiteX1" fmla="*/ 600461 w 1200922"/>
                <a:gd name="connsiteY1" fmla="*/ 0 h 1200922"/>
                <a:gd name="connsiteX2" fmla="*/ 1200922 w 1200922"/>
                <a:gd name="connsiteY2" fmla="*/ 600461 h 1200922"/>
                <a:gd name="connsiteX3" fmla="*/ 600461 w 1200922"/>
                <a:gd name="connsiteY3" fmla="*/ 1200922 h 1200922"/>
                <a:gd name="connsiteX4" fmla="*/ 0 w 1200922"/>
                <a:gd name="connsiteY4" fmla="*/ 600461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922" h="1200922">
                  <a:moveTo>
                    <a:pt x="0" y="600461"/>
                  </a:moveTo>
                  <a:cubicBezTo>
                    <a:pt x="0" y="268836"/>
                    <a:pt x="268836" y="0"/>
                    <a:pt x="600461" y="0"/>
                  </a:cubicBezTo>
                  <a:cubicBezTo>
                    <a:pt x="932086" y="0"/>
                    <a:pt x="1200922" y="268836"/>
                    <a:pt x="1200922" y="600461"/>
                  </a:cubicBezTo>
                  <a:cubicBezTo>
                    <a:pt x="1200922" y="932086"/>
                    <a:pt x="932086" y="1200922"/>
                    <a:pt x="600461" y="1200922"/>
                  </a:cubicBezTo>
                  <a:cubicBezTo>
                    <a:pt x="268836" y="1200922"/>
                    <a:pt x="0" y="932086"/>
                    <a:pt x="0" y="600461"/>
                  </a:cubicBezTo>
                  <a:close/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05643"/>
                <a:satOff val="61137"/>
                <a:lumOff val="14118"/>
                <a:alphaOff val="0"/>
              </a:schemeClr>
            </a:fillRef>
            <a:effectRef idx="0">
              <a:schemeClr val="accent5">
                <a:hueOff val="305643"/>
                <a:satOff val="61137"/>
                <a:lumOff val="1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71" tIns="188571" rIns="188571" bIns="18857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เชื่อมโยงประชาคมวิจัย</a:t>
              </a:r>
              <a:endParaRPr lang="en-US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825285" y="5498363"/>
              <a:ext cx="5612400" cy="1200922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ผลักดันให้ประเทศไทยมีบทบาทเพิ่มมากขึ้นใน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ITRC, </a:t>
              </a:r>
              <a:r>
                <a:rPr lang="en-US" sz="20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IRCo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&amp; RRM 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สนับสนุนการเจรจาการค้าระหว่างประเทศ</a:t>
              </a:r>
              <a:endParaRPr lang="en-US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แสวงหาและประสานความร่วมมือด้านการวิจัยและพัฒนายางพารา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54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80" y="252000"/>
            <a:ext cx="12024000" cy="900000"/>
          </a:xfrm>
          <a:solidFill>
            <a:srgbClr val="052569"/>
          </a:solidFill>
        </p:spPr>
        <p:txBody>
          <a:bodyPr>
            <a:normAutofit/>
          </a:bodyPr>
          <a:lstStyle/>
          <a:p>
            <a:pPr marL="2152650" indent="-2152650" algn="l"/>
            <a:r>
              <a:rPr lang="th-TH" sz="4000" dirty="0"/>
              <a:t>ยุทธศาสตร์ที่ 4: การพัฒนาตลาด และช่องทางการจัดจำหน่าย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32400" y="1267267"/>
            <a:ext cx="8488532" cy="5432018"/>
            <a:chOff x="181553" y="1267267"/>
            <a:chExt cx="8488532" cy="5432018"/>
          </a:xfrm>
        </p:grpSpPr>
        <p:sp>
          <p:nvSpPr>
            <p:cNvPr id="5" name="Freeform 4"/>
            <p:cNvSpPr/>
            <p:nvPr/>
          </p:nvSpPr>
          <p:spPr>
            <a:xfrm rot="3682278">
              <a:off x="1301258" y="5096110"/>
              <a:ext cx="1011638" cy="633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684"/>
                  </a:moveTo>
                  <a:lnTo>
                    <a:pt x="1011638" y="3168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 rot="1312204">
              <a:off x="1856828" y="4367522"/>
              <a:ext cx="723433" cy="633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684"/>
                  </a:moveTo>
                  <a:lnTo>
                    <a:pt x="723433" y="3168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 rot="20287796">
              <a:off x="1856828" y="3535662"/>
              <a:ext cx="723433" cy="633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684"/>
                  </a:moveTo>
                  <a:lnTo>
                    <a:pt x="723433" y="3168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 rot="17917722">
              <a:off x="1301258" y="2807074"/>
              <a:ext cx="1011638" cy="633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684"/>
                  </a:moveTo>
                  <a:lnTo>
                    <a:pt x="1011638" y="3168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/>
            <p:cNvSpPr/>
            <p:nvPr/>
          </p:nvSpPr>
          <p:spPr>
            <a:xfrm>
              <a:off x="181553" y="2982508"/>
              <a:ext cx="2001537" cy="2001537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736670" y="1267267"/>
              <a:ext cx="1200922" cy="1200922"/>
            </a:xfrm>
            <a:custGeom>
              <a:avLst/>
              <a:gdLst>
                <a:gd name="connsiteX0" fmla="*/ 0 w 1200922"/>
                <a:gd name="connsiteY0" fmla="*/ 600461 h 1200922"/>
                <a:gd name="connsiteX1" fmla="*/ 600461 w 1200922"/>
                <a:gd name="connsiteY1" fmla="*/ 0 h 1200922"/>
                <a:gd name="connsiteX2" fmla="*/ 1200922 w 1200922"/>
                <a:gd name="connsiteY2" fmla="*/ 600461 h 1200922"/>
                <a:gd name="connsiteX3" fmla="*/ 600461 w 1200922"/>
                <a:gd name="connsiteY3" fmla="*/ 1200922 h 1200922"/>
                <a:gd name="connsiteX4" fmla="*/ 0 w 1200922"/>
                <a:gd name="connsiteY4" fmla="*/ 600461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922" h="1200922">
                  <a:moveTo>
                    <a:pt x="0" y="600461"/>
                  </a:moveTo>
                  <a:cubicBezTo>
                    <a:pt x="0" y="268836"/>
                    <a:pt x="268836" y="0"/>
                    <a:pt x="600461" y="0"/>
                  </a:cubicBezTo>
                  <a:cubicBezTo>
                    <a:pt x="932086" y="0"/>
                    <a:pt x="1200922" y="268836"/>
                    <a:pt x="1200922" y="600461"/>
                  </a:cubicBezTo>
                  <a:cubicBezTo>
                    <a:pt x="1200922" y="932086"/>
                    <a:pt x="932086" y="1200922"/>
                    <a:pt x="600461" y="1200922"/>
                  </a:cubicBezTo>
                  <a:cubicBezTo>
                    <a:pt x="268836" y="1200922"/>
                    <a:pt x="0" y="932086"/>
                    <a:pt x="0" y="600461"/>
                  </a:cubicBezTo>
                  <a:close/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76411"/>
                <a:satOff val="15284"/>
                <a:lumOff val="3530"/>
                <a:alphaOff val="0"/>
              </a:schemeClr>
            </a:fillRef>
            <a:effectRef idx="0">
              <a:schemeClr val="accent5">
                <a:hueOff val="76411"/>
                <a:satOff val="15284"/>
                <a:lumOff val="35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71" tIns="188571" rIns="188571" bIns="18857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ตลาดยางธรรมชาติ</a:t>
              </a:r>
              <a:endParaRPr lang="en-US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57685" y="1267267"/>
              <a:ext cx="5612400" cy="1200922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จัดตั้งตลาดกลางยางพาราในพื้นที่ภาคเหนือ 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&amp; 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ภาคกลางและภาคตะวันออก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เชื่อมโยงธุรกรรมการซื้อขายยางพาราในตลาดกลางยางพารากับตลาดยางท้องถิ่น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ผลักดันให้มีการซื้อขายยางก้อนถ้วย และ</a:t>
              </a:r>
              <a:r>
                <a:rPr lang="th-TH" sz="20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ยางเค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รพในตลาดกลางยางพารา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พัฒนาการซื้อขาย “กองทุนอีที</a:t>
              </a:r>
              <a:r>
                <a:rPr lang="th-TH" sz="20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เอฟ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ยางพารา (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Rubber ETF)”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11014" y="2608471"/>
              <a:ext cx="1200922" cy="1200922"/>
            </a:xfrm>
            <a:custGeom>
              <a:avLst/>
              <a:gdLst>
                <a:gd name="connsiteX0" fmla="*/ 0 w 1200922"/>
                <a:gd name="connsiteY0" fmla="*/ 600461 h 1200922"/>
                <a:gd name="connsiteX1" fmla="*/ 600461 w 1200922"/>
                <a:gd name="connsiteY1" fmla="*/ 0 h 1200922"/>
                <a:gd name="connsiteX2" fmla="*/ 1200922 w 1200922"/>
                <a:gd name="connsiteY2" fmla="*/ 600461 h 1200922"/>
                <a:gd name="connsiteX3" fmla="*/ 600461 w 1200922"/>
                <a:gd name="connsiteY3" fmla="*/ 1200922 h 1200922"/>
                <a:gd name="connsiteX4" fmla="*/ 0 w 1200922"/>
                <a:gd name="connsiteY4" fmla="*/ 600461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922" h="1200922">
                  <a:moveTo>
                    <a:pt x="0" y="600461"/>
                  </a:moveTo>
                  <a:cubicBezTo>
                    <a:pt x="0" y="268836"/>
                    <a:pt x="268836" y="0"/>
                    <a:pt x="600461" y="0"/>
                  </a:cubicBezTo>
                  <a:cubicBezTo>
                    <a:pt x="932086" y="0"/>
                    <a:pt x="1200922" y="268836"/>
                    <a:pt x="1200922" y="600461"/>
                  </a:cubicBezTo>
                  <a:cubicBezTo>
                    <a:pt x="1200922" y="932086"/>
                    <a:pt x="932086" y="1200922"/>
                    <a:pt x="600461" y="1200922"/>
                  </a:cubicBezTo>
                  <a:cubicBezTo>
                    <a:pt x="268836" y="1200922"/>
                    <a:pt x="0" y="932086"/>
                    <a:pt x="0" y="600461"/>
                  </a:cubicBezTo>
                  <a:close/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52821"/>
                <a:satOff val="30568"/>
                <a:lumOff val="7059"/>
                <a:alphaOff val="0"/>
              </a:schemeClr>
            </a:fillRef>
            <a:effectRef idx="0">
              <a:schemeClr val="accent5">
                <a:hueOff val="152821"/>
                <a:satOff val="30568"/>
                <a:lumOff val="7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71" tIns="188571" rIns="188571" bIns="18857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ตลาดผลิตภัณฑ์ในประเทศ</a:t>
              </a:r>
              <a:endParaRPr lang="en-US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32029" y="2645047"/>
              <a:ext cx="4838056" cy="1200922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สำรวจข้อมูลความต้องการใช้ผลิตภัณฑ์ยางพาราของหน่วยงานต่างๆ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จัดงานแสดงสินค้า 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(Thailand Rubber Expo)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และกิจกรรมจับคู่ธุรกิจ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จัดทำฉลากรับรองคุณภาพผลิตภัณฑ์ยางพารา 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จัดตั้งศูนย์จำหน่ายผลิตภัณฑ์ยางพาราในย่านแหล่งท่องเที่ยวที่สำคัญ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511014" y="4157159"/>
              <a:ext cx="1200922" cy="1200922"/>
            </a:xfrm>
            <a:custGeom>
              <a:avLst/>
              <a:gdLst>
                <a:gd name="connsiteX0" fmla="*/ 0 w 1200922"/>
                <a:gd name="connsiteY0" fmla="*/ 600461 h 1200922"/>
                <a:gd name="connsiteX1" fmla="*/ 600461 w 1200922"/>
                <a:gd name="connsiteY1" fmla="*/ 0 h 1200922"/>
                <a:gd name="connsiteX2" fmla="*/ 1200922 w 1200922"/>
                <a:gd name="connsiteY2" fmla="*/ 600461 h 1200922"/>
                <a:gd name="connsiteX3" fmla="*/ 600461 w 1200922"/>
                <a:gd name="connsiteY3" fmla="*/ 1200922 h 1200922"/>
                <a:gd name="connsiteX4" fmla="*/ 0 w 1200922"/>
                <a:gd name="connsiteY4" fmla="*/ 600461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922" h="1200922">
                  <a:moveTo>
                    <a:pt x="0" y="600461"/>
                  </a:moveTo>
                  <a:cubicBezTo>
                    <a:pt x="0" y="268836"/>
                    <a:pt x="268836" y="0"/>
                    <a:pt x="600461" y="0"/>
                  </a:cubicBezTo>
                  <a:cubicBezTo>
                    <a:pt x="932086" y="0"/>
                    <a:pt x="1200922" y="268836"/>
                    <a:pt x="1200922" y="600461"/>
                  </a:cubicBezTo>
                  <a:cubicBezTo>
                    <a:pt x="1200922" y="932086"/>
                    <a:pt x="932086" y="1200922"/>
                    <a:pt x="600461" y="1200922"/>
                  </a:cubicBezTo>
                  <a:cubicBezTo>
                    <a:pt x="268836" y="1200922"/>
                    <a:pt x="0" y="932086"/>
                    <a:pt x="0" y="600461"/>
                  </a:cubicBezTo>
                  <a:close/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29232"/>
                <a:satOff val="45853"/>
                <a:lumOff val="10589"/>
                <a:alphaOff val="0"/>
              </a:schemeClr>
            </a:fillRef>
            <a:effectRef idx="0">
              <a:schemeClr val="accent5">
                <a:hueOff val="229232"/>
                <a:satOff val="45853"/>
                <a:lumOff val="105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71" tIns="188571" rIns="188571" bIns="18857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ตลาดผลิตภัณฑ์ต่างประเทศ</a:t>
              </a:r>
              <a:endPara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32029" y="4157159"/>
              <a:ext cx="4838056" cy="1200922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ศึกษา/วิเคราะห์เพื่อค้นหาแนวโน้มและโอกาสในการขยายตลาดส่งออก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นำผลิตภัณฑ์ยางพาราไปเปิดตลาดในต่างประเทศผ่านช่องทางต่างๆ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จัดทำตราสินค้า (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Brand) 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สำหรับผลิตภัณฑ์ยางพาราของประเทศไทย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จัดตั้งศูนย์แสดงและจำหน่ายผลิตภัณฑ์ยางพาราในประเทศเป้าหมาย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36670" y="5498363"/>
              <a:ext cx="1200922" cy="1200922"/>
            </a:xfrm>
            <a:custGeom>
              <a:avLst/>
              <a:gdLst>
                <a:gd name="connsiteX0" fmla="*/ 0 w 1200922"/>
                <a:gd name="connsiteY0" fmla="*/ 600461 h 1200922"/>
                <a:gd name="connsiteX1" fmla="*/ 600461 w 1200922"/>
                <a:gd name="connsiteY1" fmla="*/ 0 h 1200922"/>
                <a:gd name="connsiteX2" fmla="*/ 1200922 w 1200922"/>
                <a:gd name="connsiteY2" fmla="*/ 600461 h 1200922"/>
                <a:gd name="connsiteX3" fmla="*/ 600461 w 1200922"/>
                <a:gd name="connsiteY3" fmla="*/ 1200922 h 1200922"/>
                <a:gd name="connsiteX4" fmla="*/ 0 w 1200922"/>
                <a:gd name="connsiteY4" fmla="*/ 600461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922" h="1200922">
                  <a:moveTo>
                    <a:pt x="0" y="600461"/>
                  </a:moveTo>
                  <a:cubicBezTo>
                    <a:pt x="0" y="268836"/>
                    <a:pt x="268836" y="0"/>
                    <a:pt x="600461" y="0"/>
                  </a:cubicBezTo>
                  <a:cubicBezTo>
                    <a:pt x="932086" y="0"/>
                    <a:pt x="1200922" y="268836"/>
                    <a:pt x="1200922" y="600461"/>
                  </a:cubicBezTo>
                  <a:cubicBezTo>
                    <a:pt x="1200922" y="932086"/>
                    <a:pt x="932086" y="1200922"/>
                    <a:pt x="600461" y="1200922"/>
                  </a:cubicBezTo>
                  <a:cubicBezTo>
                    <a:pt x="268836" y="1200922"/>
                    <a:pt x="0" y="932086"/>
                    <a:pt x="0" y="600461"/>
                  </a:cubicBezTo>
                  <a:close/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05643"/>
                <a:satOff val="61137"/>
                <a:lumOff val="14118"/>
                <a:alphaOff val="0"/>
              </a:schemeClr>
            </a:fillRef>
            <a:effectRef idx="0">
              <a:schemeClr val="accent5">
                <a:hueOff val="305643"/>
                <a:satOff val="61137"/>
                <a:lumOff val="1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71" tIns="188571" rIns="188571" bIns="18857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ข้อมูลสารสนเทศยางพารา</a:t>
              </a:r>
              <a:endParaRPr lang="en-US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57685" y="5498363"/>
              <a:ext cx="5612400" cy="1200922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ปรับปรุงข้อมูลสารสนเทศที่เกี่ยวข้องกับยางพาราให้มีความเป็นเอกภาพ มีความสมบูรณ์ถูกต้อง และมีความชัดเจน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วิเคราะห์สถานการณ์เร่งด่วนที่เกี่ยวข้องกับยางพารา พร้อมทั้งเผยแพร่ ชี้นำ และแจ้งเตือน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78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80" y="252000"/>
            <a:ext cx="12024000" cy="900000"/>
          </a:xfrm>
          <a:solidFill>
            <a:srgbClr val="052569"/>
          </a:solidFill>
        </p:spPr>
        <p:txBody>
          <a:bodyPr>
            <a:normAutofit/>
          </a:bodyPr>
          <a:lstStyle/>
          <a:p>
            <a:pPr marL="2152650" indent="-2152650" algn="l"/>
            <a:r>
              <a:rPr lang="th-TH" sz="4000" dirty="0"/>
              <a:t>ยุทธศาสตร์ที่ 5: การพัฒนาปัจจัยสนับสนุน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32400" y="1267267"/>
            <a:ext cx="8488532" cy="5432018"/>
            <a:chOff x="180833" y="1267267"/>
            <a:chExt cx="8488532" cy="5432018"/>
          </a:xfrm>
        </p:grpSpPr>
        <p:sp>
          <p:nvSpPr>
            <p:cNvPr id="5" name="Freeform 4"/>
            <p:cNvSpPr/>
            <p:nvPr/>
          </p:nvSpPr>
          <p:spPr>
            <a:xfrm rot="3682278">
              <a:off x="1300538" y="5096110"/>
              <a:ext cx="1011638" cy="633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684"/>
                  </a:moveTo>
                  <a:lnTo>
                    <a:pt x="1011638" y="3168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 rot="1312204">
              <a:off x="1856108" y="4367522"/>
              <a:ext cx="723433" cy="633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684"/>
                  </a:moveTo>
                  <a:lnTo>
                    <a:pt x="723433" y="3168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 rot="20287796">
              <a:off x="1856108" y="3535662"/>
              <a:ext cx="723433" cy="633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684"/>
                  </a:moveTo>
                  <a:lnTo>
                    <a:pt x="723433" y="3168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 rot="17917722">
              <a:off x="1300538" y="2807074"/>
              <a:ext cx="1011638" cy="633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684"/>
                  </a:moveTo>
                  <a:lnTo>
                    <a:pt x="1011638" y="3168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/>
            <p:cNvSpPr/>
            <p:nvPr/>
          </p:nvSpPr>
          <p:spPr>
            <a:xfrm>
              <a:off x="180833" y="2982508"/>
              <a:ext cx="2001537" cy="2001537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9000" r="-29000"/>
              </a:stretch>
            </a:blipFill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735950" y="1267267"/>
              <a:ext cx="1200922" cy="1200922"/>
            </a:xfrm>
            <a:custGeom>
              <a:avLst/>
              <a:gdLst>
                <a:gd name="connsiteX0" fmla="*/ 0 w 1200922"/>
                <a:gd name="connsiteY0" fmla="*/ 600461 h 1200922"/>
                <a:gd name="connsiteX1" fmla="*/ 600461 w 1200922"/>
                <a:gd name="connsiteY1" fmla="*/ 0 h 1200922"/>
                <a:gd name="connsiteX2" fmla="*/ 1200922 w 1200922"/>
                <a:gd name="connsiteY2" fmla="*/ 600461 h 1200922"/>
                <a:gd name="connsiteX3" fmla="*/ 600461 w 1200922"/>
                <a:gd name="connsiteY3" fmla="*/ 1200922 h 1200922"/>
                <a:gd name="connsiteX4" fmla="*/ 0 w 1200922"/>
                <a:gd name="connsiteY4" fmla="*/ 600461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922" h="1200922">
                  <a:moveTo>
                    <a:pt x="0" y="600461"/>
                  </a:moveTo>
                  <a:cubicBezTo>
                    <a:pt x="0" y="268836"/>
                    <a:pt x="268836" y="0"/>
                    <a:pt x="600461" y="0"/>
                  </a:cubicBezTo>
                  <a:cubicBezTo>
                    <a:pt x="932086" y="0"/>
                    <a:pt x="1200922" y="268836"/>
                    <a:pt x="1200922" y="600461"/>
                  </a:cubicBezTo>
                  <a:cubicBezTo>
                    <a:pt x="1200922" y="932086"/>
                    <a:pt x="932086" y="1200922"/>
                    <a:pt x="600461" y="1200922"/>
                  </a:cubicBezTo>
                  <a:cubicBezTo>
                    <a:pt x="268836" y="1200922"/>
                    <a:pt x="0" y="932086"/>
                    <a:pt x="0" y="60046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76411"/>
                <a:satOff val="15284"/>
                <a:lumOff val="3530"/>
                <a:alphaOff val="0"/>
              </a:schemeClr>
            </a:fillRef>
            <a:effectRef idx="0">
              <a:schemeClr val="accent5">
                <a:hueOff val="76411"/>
                <a:satOff val="15284"/>
                <a:lumOff val="35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71" tIns="188571" rIns="188571" bIns="18857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ปรับปรุง/แก้ไขกฎหมาย</a:t>
              </a:r>
              <a:endParaRPr lang="en-US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56965" y="1267267"/>
              <a:ext cx="5612400" cy="1200922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ทบทวน และปรับปรุงแก้ไขกฎหมายที่เกี่ยวข้องกับยางพาราให้เอื้อต่อการพัฒนาอุตสาหกรรมยางพาราทั้งระบบ 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ทบทวน และปรับปรุงแก้ไขกฎหมายที่เกี่ยวข้องกับยางพารา และมาตรการส่งเสริมการลงทุนทางตรงจากต่างประเทศ (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FDI) 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ในอุตสาหกรรมยางพารา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10294" y="2608471"/>
              <a:ext cx="1200922" cy="1200922"/>
            </a:xfrm>
            <a:custGeom>
              <a:avLst/>
              <a:gdLst>
                <a:gd name="connsiteX0" fmla="*/ 0 w 1200922"/>
                <a:gd name="connsiteY0" fmla="*/ 600461 h 1200922"/>
                <a:gd name="connsiteX1" fmla="*/ 600461 w 1200922"/>
                <a:gd name="connsiteY1" fmla="*/ 0 h 1200922"/>
                <a:gd name="connsiteX2" fmla="*/ 1200922 w 1200922"/>
                <a:gd name="connsiteY2" fmla="*/ 600461 h 1200922"/>
                <a:gd name="connsiteX3" fmla="*/ 600461 w 1200922"/>
                <a:gd name="connsiteY3" fmla="*/ 1200922 h 1200922"/>
                <a:gd name="connsiteX4" fmla="*/ 0 w 1200922"/>
                <a:gd name="connsiteY4" fmla="*/ 600461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922" h="1200922">
                  <a:moveTo>
                    <a:pt x="0" y="600461"/>
                  </a:moveTo>
                  <a:cubicBezTo>
                    <a:pt x="0" y="268836"/>
                    <a:pt x="268836" y="0"/>
                    <a:pt x="600461" y="0"/>
                  </a:cubicBezTo>
                  <a:cubicBezTo>
                    <a:pt x="932086" y="0"/>
                    <a:pt x="1200922" y="268836"/>
                    <a:pt x="1200922" y="600461"/>
                  </a:cubicBezTo>
                  <a:cubicBezTo>
                    <a:pt x="1200922" y="932086"/>
                    <a:pt x="932086" y="1200922"/>
                    <a:pt x="600461" y="1200922"/>
                  </a:cubicBezTo>
                  <a:cubicBezTo>
                    <a:pt x="268836" y="1200922"/>
                    <a:pt x="0" y="932086"/>
                    <a:pt x="0" y="60046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52821"/>
                <a:satOff val="30568"/>
                <a:lumOff val="7059"/>
                <a:alphaOff val="0"/>
              </a:schemeClr>
            </a:fillRef>
            <a:effectRef idx="0">
              <a:schemeClr val="accent5">
                <a:hueOff val="152821"/>
                <a:satOff val="30568"/>
                <a:lumOff val="7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71" tIns="188571" rIns="188571" bIns="18857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พัฒนาโครงสร้างพื้นฐาน</a:t>
              </a:r>
              <a:endParaRPr lang="en-US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31309" y="2608471"/>
              <a:ext cx="4838056" cy="1200922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เร่งพัฒนา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Rubber City 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และโครงสร้างพื้นฐานที่เกี่ยวข้อง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สนับสนุนการจัดตั้งห้องปฏิบัติการทดสอบและรับรองคุณภาพ</a:t>
              </a:r>
              <a:endParaRPr lang="en-US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พัฒนาระบบ 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Logistic &amp; Supply Chain 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สำหรับอุตสาหกรรมยางพารา</a:t>
              </a:r>
              <a:endParaRPr lang="en-US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จัดตั้งสถาบันวิจัยยางพารา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และสถาบันออกแบบผลิตภัณฑ์ยางพารา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510294" y="4157159"/>
              <a:ext cx="1200922" cy="1200922"/>
            </a:xfrm>
            <a:custGeom>
              <a:avLst/>
              <a:gdLst>
                <a:gd name="connsiteX0" fmla="*/ 0 w 1200922"/>
                <a:gd name="connsiteY0" fmla="*/ 600461 h 1200922"/>
                <a:gd name="connsiteX1" fmla="*/ 600461 w 1200922"/>
                <a:gd name="connsiteY1" fmla="*/ 0 h 1200922"/>
                <a:gd name="connsiteX2" fmla="*/ 1200922 w 1200922"/>
                <a:gd name="connsiteY2" fmla="*/ 600461 h 1200922"/>
                <a:gd name="connsiteX3" fmla="*/ 600461 w 1200922"/>
                <a:gd name="connsiteY3" fmla="*/ 1200922 h 1200922"/>
                <a:gd name="connsiteX4" fmla="*/ 0 w 1200922"/>
                <a:gd name="connsiteY4" fmla="*/ 600461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922" h="1200922">
                  <a:moveTo>
                    <a:pt x="0" y="600461"/>
                  </a:moveTo>
                  <a:cubicBezTo>
                    <a:pt x="0" y="268836"/>
                    <a:pt x="268836" y="0"/>
                    <a:pt x="600461" y="0"/>
                  </a:cubicBezTo>
                  <a:cubicBezTo>
                    <a:pt x="932086" y="0"/>
                    <a:pt x="1200922" y="268836"/>
                    <a:pt x="1200922" y="600461"/>
                  </a:cubicBezTo>
                  <a:cubicBezTo>
                    <a:pt x="1200922" y="932086"/>
                    <a:pt x="932086" y="1200922"/>
                    <a:pt x="600461" y="1200922"/>
                  </a:cubicBezTo>
                  <a:cubicBezTo>
                    <a:pt x="268836" y="1200922"/>
                    <a:pt x="0" y="932086"/>
                    <a:pt x="0" y="60046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29232"/>
                <a:satOff val="45853"/>
                <a:lumOff val="10589"/>
                <a:alphaOff val="0"/>
              </a:schemeClr>
            </a:fillRef>
            <a:effectRef idx="0">
              <a:schemeClr val="accent5">
                <a:hueOff val="229232"/>
                <a:satOff val="45853"/>
                <a:lumOff val="105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71" tIns="188571" rIns="188571" bIns="18857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พัฒนาบุคลากร</a:t>
              </a:r>
              <a:endParaRPr lang="en-US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31309" y="4145983"/>
              <a:ext cx="4838056" cy="1200922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จัดทำแผนความต้องการ และแผนพัฒนากำลังคนด้านยางพารา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ส่งเสริมและสนับสนุนการพัฒนาหลักสูตรการเรียนการสอน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ส่งเสริมการฝึกอบรมด้วยหลักสูตรระยะสั้นเพื่อเร่งสร้างแรงงานที่มีฝีมือ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วางแผนการบริหารจัดการแรงงานต่างด้าวอย่างเป็นระบบ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35950" y="5498363"/>
              <a:ext cx="1200922" cy="1200922"/>
            </a:xfrm>
            <a:custGeom>
              <a:avLst/>
              <a:gdLst>
                <a:gd name="connsiteX0" fmla="*/ 0 w 1200922"/>
                <a:gd name="connsiteY0" fmla="*/ 600461 h 1200922"/>
                <a:gd name="connsiteX1" fmla="*/ 600461 w 1200922"/>
                <a:gd name="connsiteY1" fmla="*/ 0 h 1200922"/>
                <a:gd name="connsiteX2" fmla="*/ 1200922 w 1200922"/>
                <a:gd name="connsiteY2" fmla="*/ 600461 h 1200922"/>
                <a:gd name="connsiteX3" fmla="*/ 600461 w 1200922"/>
                <a:gd name="connsiteY3" fmla="*/ 1200922 h 1200922"/>
                <a:gd name="connsiteX4" fmla="*/ 0 w 1200922"/>
                <a:gd name="connsiteY4" fmla="*/ 600461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922" h="1200922">
                  <a:moveTo>
                    <a:pt x="0" y="600461"/>
                  </a:moveTo>
                  <a:cubicBezTo>
                    <a:pt x="0" y="268836"/>
                    <a:pt x="268836" y="0"/>
                    <a:pt x="600461" y="0"/>
                  </a:cubicBezTo>
                  <a:cubicBezTo>
                    <a:pt x="932086" y="0"/>
                    <a:pt x="1200922" y="268836"/>
                    <a:pt x="1200922" y="600461"/>
                  </a:cubicBezTo>
                  <a:cubicBezTo>
                    <a:pt x="1200922" y="932086"/>
                    <a:pt x="932086" y="1200922"/>
                    <a:pt x="600461" y="1200922"/>
                  </a:cubicBezTo>
                  <a:cubicBezTo>
                    <a:pt x="268836" y="1200922"/>
                    <a:pt x="0" y="932086"/>
                    <a:pt x="0" y="60046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05643"/>
                <a:satOff val="61137"/>
                <a:lumOff val="14118"/>
                <a:alphaOff val="0"/>
              </a:schemeClr>
            </a:fillRef>
            <a:effectRef idx="0">
              <a:schemeClr val="accent5">
                <a:hueOff val="305643"/>
                <a:satOff val="61137"/>
                <a:lumOff val="1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71" tIns="188571" rIns="188571" bIns="18857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การใช้ยางในประเทศ/การลงทุน</a:t>
              </a:r>
              <a:endParaRPr lang="en-US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56965" y="5498363"/>
              <a:ext cx="5612400" cy="1200922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ส่งเสริมการใช้ยางในหน่วยงานภาครัฐ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จัดตั้งศูนย์บ่มเพาะธุรกิจ (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Business Incubation Center)</a:t>
              </a:r>
              <a:endParaRPr lang="th-TH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ปรับปรุง/พัฒนาสิ่งอำนวยความสะดวกทางการค้า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จัดกิจกรรม 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Road Show 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ในประเทศที่เป็นตลาดเป้าหมาย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815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77" y="166357"/>
            <a:ext cx="11610475" cy="900000"/>
          </a:xfrm>
          <a:solidFill>
            <a:srgbClr val="052569"/>
          </a:solidFill>
        </p:spPr>
        <p:txBody>
          <a:bodyPr>
            <a:no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กลไกในการขับเคลื่อนยุทธศาสตร์ยางพาราฯ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41793" y="2533632"/>
            <a:ext cx="7072975" cy="2388047"/>
            <a:chOff x="2953341" y="1225859"/>
            <a:chExt cx="6383516" cy="2388047"/>
          </a:xfrm>
        </p:grpSpPr>
        <p:sp>
          <p:nvSpPr>
            <p:cNvPr id="7" name="Freeform 6"/>
            <p:cNvSpPr/>
            <p:nvPr/>
          </p:nvSpPr>
          <p:spPr>
            <a:xfrm>
              <a:off x="2953341" y="1225859"/>
              <a:ext cx="5303520" cy="914400"/>
            </a:xfrm>
            <a:custGeom>
              <a:avLst/>
              <a:gdLst>
                <a:gd name="connsiteX0" fmla="*/ 0 w 5399986"/>
                <a:gd name="connsiteY0" fmla="*/ 99177 h 991767"/>
                <a:gd name="connsiteX1" fmla="*/ 99177 w 5399986"/>
                <a:gd name="connsiteY1" fmla="*/ 0 h 991767"/>
                <a:gd name="connsiteX2" fmla="*/ 5300809 w 5399986"/>
                <a:gd name="connsiteY2" fmla="*/ 0 h 991767"/>
                <a:gd name="connsiteX3" fmla="*/ 5399986 w 5399986"/>
                <a:gd name="connsiteY3" fmla="*/ 99177 h 991767"/>
                <a:gd name="connsiteX4" fmla="*/ 5399986 w 5399986"/>
                <a:gd name="connsiteY4" fmla="*/ 892590 h 991767"/>
                <a:gd name="connsiteX5" fmla="*/ 5300809 w 5399986"/>
                <a:gd name="connsiteY5" fmla="*/ 991767 h 991767"/>
                <a:gd name="connsiteX6" fmla="*/ 99177 w 5399986"/>
                <a:gd name="connsiteY6" fmla="*/ 991767 h 991767"/>
                <a:gd name="connsiteX7" fmla="*/ 0 w 5399986"/>
                <a:gd name="connsiteY7" fmla="*/ 892590 h 991767"/>
                <a:gd name="connsiteX8" fmla="*/ 0 w 5399986"/>
                <a:gd name="connsiteY8" fmla="*/ 99177 h 99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9986" h="991767">
                  <a:moveTo>
                    <a:pt x="0" y="99177"/>
                  </a:moveTo>
                  <a:cubicBezTo>
                    <a:pt x="0" y="44403"/>
                    <a:pt x="44403" y="0"/>
                    <a:pt x="99177" y="0"/>
                  </a:cubicBezTo>
                  <a:lnTo>
                    <a:pt x="5300809" y="0"/>
                  </a:lnTo>
                  <a:cubicBezTo>
                    <a:pt x="5355583" y="0"/>
                    <a:pt x="5399986" y="44403"/>
                    <a:pt x="5399986" y="99177"/>
                  </a:cubicBezTo>
                  <a:lnTo>
                    <a:pt x="5399986" y="892590"/>
                  </a:lnTo>
                  <a:cubicBezTo>
                    <a:pt x="5399986" y="947364"/>
                    <a:pt x="5355583" y="991767"/>
                    <a:pt x="5300809" y="991767"/>
                  </a:cubicBezTo>
                  <a:lnTo>
                    <a:pt x="99177" y="991767"/>
                  </a:lnTo>
                  <a:cubicBezTo>
                    <a:pt x="44403" y="991767"/>
                    <a:pt x="0" y="947364"/>
                    <a:pt x="0" y="892590"/>
                  </a:cubicBezTo>
                  <a:lnTo>
                    <a:pt x="0" y="99177"/>
                  </a:ln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768" tIns="59528" rIns="74768" bIns="5952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คณะกรรมการนโยบายยางธรรมชาติ (</a:t>
              </a:r>
              <a:r>
                <a:rPr lang="th-TH" sz="2800" b="1" kern="1200" dirty="0" err="1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กนย</a:t>
              </a:r>
              <a:r>
                <a:rPr lang="th-TH" sz="28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.)</a:t>
              </a:r>
              <a:endParaRPr lang="en-US" sz="28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493339" y="2217626"/>
              <a:ext cx="539998" cy="9780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78004"/>
                  </a:lnTo>
                  <a:lnTo>
                    <a:pt x="539998" y="97800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4033337" y="2699506"/>
              <a:ext cx="5303520" cy="914400"/>
            </a:xfrm>
            <a:custGeom>
              <a:avLst/>
              <a:gdLst>
                <a:gd name="connsiteX0" fmla="*/ 0 w 5203749"/>
                <a:gd name="connsiteY0" fmla="*/ 99225 h 992248"/>
                <a:gd name="connsiteX1" fmla="*/ 99225 w 5203749"/>
                <a:gd name="connsiteY1" fmla="*/ 0 h 992248"/>
                <a:gd name="connsiteX2" fmla="*/ 5104524 w 5203749"/>
                <a:gd name="connsiteY2" fmla="*/ 0 h 992248"/>
                <a:gd name="connsiteX3" fmla="*/ 5203749 w 5203749"/>
                <a:gd name="connsiteY3" fmla="*/ 99225 h 992248"/>
                <a:gd name="connsiteX4" fmla="*/ 5203749 w 5203749"/>
                <a:gd name="connsiteY4" fmla="*/ 893023 h 992248"/>
                <a:gd name="connsiteX5" fmla="*/ 5104524 w 5203749"/>
                <a:gd name="connsiteY5" fmla="*/ 992248 h 992248"/>
                <a:gd name="connsiteX6" fmla="*/ 99225 w 5203749"/>
                <a:gd name="connsiteY6" fmla="*/ 992248 h 992248"/>
                <a:gd name="connsiteX7" fmla="*/ 0 w 5203749"/>
                <a:gd name="connsiteY7" fmla="*/ 893023 h 992248"/>
                <a:gd name="connsiteX8" fmla="*/ 0 w 5203749"/>
                <a:gd name="connsiteY8" fmla="*/ 99225 h 99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03749" h="992248">
                  <a:moveTo>
                    <a:pt x="0" y="99225"/>
                  </a:moveTo>
                  <a:cubicBezTo>
                    <a:pt x="0" y="44425"/>
                    <a:pt x="44425" y="0"/>
                    <a:pt x="99225" y="0"/>
                  </a:cubicBezTo>
                  <a:lnTo>
                    <a:pt x="5104524" y="0"/>
                  </a:lnTo>
                  <a:cubicBezTo>
                    <a:pt x="5159324" y="0"/>
                    <a:pt x="5203749" y="44425"/>
                    <a:pt x="5203749" y="99225"/>
                  </a:cubicBezTo>
                  <a:lnTo>
                    <a:pt x="5203749" y="893023"/>
                  </a:lnTo>
                  <a:cubicBezTo>
                    <a:pt x="5203749" y="947823"/>
                    <a:pt x="5159324" y="992248"/>
                    <a:pt x="5104524" y="992248"/>
                  </a:cubicBezTo>
                  <a:lnTo>
                    <a:pt x="99225" y="992248"/>
                  </a:lnTo>
                  <a:cubicBezTo>
                    <a:pt x="44425" y="992248"/>
                    <a:pt x="0" y="947823"/>
                    <a:pt x="0" y="893023"/>
                  </a:cubicBezTo>
                  <a:lnTo>
                    <a:pt x="0" y="99225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782" tIns="59542" rIns="74782" bIns="5954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kern="1200" spc="-5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คณะอนุกรรมการขับเคลื่อนยุทธศาสตร์ยางพาราระยะ 20 ปี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128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78182"/>
            <a:ext cx="12192000" cy="2295407"/>
          </a:xfrm>
          <a:solidFill>
            <a:schemeClr val="bg1">
              <a:lumMod val="95000"/>
              <a:alpha val="75000"/>
            </a:schemeClr>
          </a:solidFill>
        </p:spPr>
        <p:txBody>
          <a:bodyPr anchor="ctr" anchorCtr="0">
            <a:noAutofit/>
          </a:bodyPr>
          <a:lstStyle/>
          <a:p>
            <a:pPr algn="ctr"/>
            <a:r>
              <a:rPr lang="th-TH" sz="4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ข้อมูลสนับสนุนการนำเสนอ</a:t>
            </a:r>
          </a:p>
        </p:txBody>
      </p:sp>
    </p:spTree>
    <p:extLst>
      <p:ext uri="{BB962C8B-B14F-4D97-AF65-F5344CB8AC3E}">
        <p14:creationId xmlns:p14="http://schemas.microsoft.com/office/powerpoint/2010/main" val="165153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3964" y="1351722"/>
            <a:ext cx="11738541" cy="5364000"/>
            <a:chOff x="731520" y="1688931"/>
            <a:chExt cx="11738541" cy="4918628"/>
          </a:xfrm>
        </p:grpSpPr>
        <p:sp>
          <p:nvSpPr>
            <p:cNvPr id="12" name="Freeform 11"/>
            <p:cNvSpPr/>
            <p:nvPr/>
          </p:nvSpPr>
          <p:spPr>
            <a:xfrm>
              <a:off x="1733065" y="1688931"/>
              <a:ext cx="10736996" cy="4918628"/>
            </a:xfrm>
            <a:custGeom>
              <a:avLst/>
              <a:gdLst>
                <a:gd name="connsiteX0" fmla="*/ 655085 w 3930430"/>
                <a:gd name="connsiteY0" fmla="*/ 0 h 5201920"/>
                <a:gd name="connsiteX1" fmla="*/ 3275345 w 3930430"/>
                <a:gd name="connsiteY1" fmla="*/ 0 h 5201920"/>
                <a:gd name="connsiteX2" fmla="*/ 3930430 w 3930430"/>
                <a:gd name="connsiteY2" fmla="*/ 655085 h 5201920"/>
                <a:gd name="connsiteX3" fmla="*/ 3930430 w 3930430"/>
                <a:gd name="connsiteY3" fmla="*/ 5201920 h 5201920"/>
                <a:gd name="connsiteX4" fmla="*/ 3930430 w 3930430"/>
                <a:gd name="connsiteY4" fmla="*/ 5201920 h 5201920"/>
                <a:gd name="connsiteX5" fmla="*/ 0 w 3930430"/>
                <a:gd name="connsiteY5" fmla="*/ 5201920 h 5201920"/>
                <a:gd name="connsiteX6" fmla="*/ 0 w 3930430"/>
                <a:gd name="connsiteY6" fmla="*/ 5201920 h 5201920"/>
                <a:gd name="connsiteX7" fmla="*/ 0 w 3930430"/>
                <a:gd name="connsiteY7" fmla="*/ 655085 h 5201920"/>
                <a:gd name="connsiteX8" fmla="*/ 655085 w 3930430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0430" h="5201920">
                  <a:moveTo>
                    <a:pt x="3930430" y="867005"/>
                  </a:moveTo>
                  <a:lnTo>
                    <a:pt x="3930430" y="4334915"/>
                  </a:lnTo>
                  <a:cubicBezTo>
                    <a:pt x="3930430" y="4813748"/>
                    <a:pt x="3708827" y="5201919"/>
                    <a:pt x="3435465" y="5201919"/>
                  </a:cubicBezTo>
                  <a:lnTo>
                    <a:pt x="0" y="5201919"/>
                  </a:lnTo>
                  <a:lnTo>
                    <a:pt x="0" y="5201919"/>
                  </a:lnTo>
                  <a:lnTo>
                    <a:pt x="0" y="1"/>
                  </a:lnTo>
                  <a:lnTo>
                    <a:pt x="0" y="1"/>
                  </a:lnTo>
                  <a:lnTo>
                    <a:pt x="3435465" y="1"/>
                  </a:lnTo>
                  <a:cubicBezTo>
                    <a:pt x="3708827" y="1"/>
                    <a:pt x="3930430" y="388172"/>
                    <a:pt x="3930430" y="867005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0000"/>
              </a:schemeClr>
            </a:solidFill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44000" rIns="439518" bIns="315693" numCol="1" spcCol="1270" anchor="t" anchorCtr="0">
              <a:noAutofit/>
            </a:bodyPr>
            <a:lstStyle/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ังคับใช้กฎหมายเพื่อจัดการแก้ไขปัญหาสวนยางที่บุกรุกพื้นที่ป่าสงวน/อุทยานแห่งชาติให้หมดไปโดยเร็ว</a:t>
              </a:r>
              <a:endPara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โค่นต้นยางเก่า และปลูกแทนด้วยยางพันธุ์ดี หรือไม้ยืนต้นชนิดอื่นที่มีความสำคัญทางเศรษฐกิจ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กำหนดเขตพื้นที่ที่เหมาะสมสำหรับเพาะปลูกยาง</a:t>
              </a:r>
              <a:r>
                <a:rPr lang="en-US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กำหนดให้การปลูกยางใหม่ต้องมาขึ้นทะเบียนก่อนปลูก และกำหนดสัดส่วนของพันธุ์ยางในการส่งเสริมและสนับสนุนการปลูกแทน</a:t>
              </a:r>
              <a:endPara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ประกาศมาตรฐานการจัดการป่าไม้อย่างยั่งยืน </a:t>
              </a:r>
              <a:r>
                <a:rPr lang="en-US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(FSC) </a:t>
              </a: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ของประเทศไทย และส่งเสริมให้เกษตรกรฯ ยื่นขอ </a:t>
              </a:r>
              <a:r>
                <a:rPr lang="en-US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FSC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ำเนินการชักจูงให้นักลงทุนชาวไทยและชาวต่างประเทศลงทุนในอุตสาหกรรมที่ใช้ยางพาราเป็นวัตถุดิบในประเทศไทยมากขึ้น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ส่งเสริมให้เกษตรกรฯ ลดจำนวนต้นยางในสวนยาง และทำสวนยางผสมผสาน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เพิ่มผลผลิตโดยส่งเสริมการปลูกยางพันธุ์ดีที่ให้ผลผลิตสูง และใช้ระบบการกรีดที่เหมาะสมกับยางแต่ละพันธุ์ </a:t>
              </a:r>
              <a:endPara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สนับสนุนการจัดตั้งห้องปฏิบัติการทดสอบและรับรองคุณภาพยาง และผลิตภัณฑ์ยางพาราที่ผ่านมาตรฐานห้องปฏิบัติการทดสอบ (</a:t>
              </a:r>
              <a:r>
                <a:rPr lang="en-US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ISO-17025)</a:t>
              </a:r>
              <a:endPara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ปรับปรุงข้อมูลสารสนเทศด้านยางพาราให้มีความเป็นเอกภาพ มีความสมบูรณ์ถูกต้อง และมีความทันสมัย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ผลักดันการใช้ยางในหน่วยงานภาครัฐ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endPara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1520" y="1688931"/>
              <a:ext cx="1001545" cy="4918628"/>
            </a:xfrm>
            <a:custGeom>
              <a:avLst/>
              <a:gdLst>
                <a:gd name="connsiteX0" fmla="*/ 0 w 2926080"/>
                <a:gd name="connsiteY0" fmla="*/ 487690 h 4913038"/>
                <a:gd name="connsiteX1" fmla="*/ 487690 w 2926080"/>
                <a:gd name="connsiteY1" fmla="*/ 0 h 4913038"/>
                <a:gd name="connsiteX2" fmla="*/ 2438390 w 2926080"/>
                <a:gd name="connsiteY2" fmla="*/ 0 h 4913038"/>
                <a:gd name="connsiteX3" fmla="*/ 2926080 w 2926080"/>
                <a:gd name="connsiteY3" fmla="*/ 487690 h 4913038"/>
                <a:gd name="connsiteX4" fmla="*/ 2926080 w 2926080"/>
                <a:gd name="connsiteY4" fmla="*/ 4425348 h 4913038"/>
                <a:gd name="connsiteX5" fmla="*/ 2438390 w 2926080"/>
                <a:gd name="connsiteY5" fmla="*/ 4913038 h 4913038"/>
                <a:gd name="connsiteX6" fmla="*/ 487690 w 2926080"/>
                <a:gd name="connsiteY6" fmla="*/ 4913038 h 4913038"/>
                <a:gd name="connsiteX7" fmla="*/ 0 w 2926080"/>
                <a:gd name="connsiteY7" fmla="*/ 4425348 h 4913038"/>
                <a:gd name="connsiteX8" fmla="*/ 0 w 2926080"/>
                <a:gd name="connsiteY8" fmla="*/ 487690 h 491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4913038">
                  <a:moveTo>
                    <a:pt x="0" y="487690"/>
                  </a:moveTo>
                  <a:cubicBezTo>
                    <a:pt x="0" y="218346"/>
                    <a:pt x="218346" y="0"/>
                    <a:pt x="487690" y="0"/>
                  </a:cubicBezTo>
                  <a:lnTo>
                    <a:pt x="2438390" y="0"/>
                  </a:lnTo>
                  <a:cubicBezTo>
                    <a:pt x="2707734" y="0"/>
                    <a:pt x="2926080" y="218346"/>
                    <a:pt x="2926080" y="487690"/>
                  </a:cubicBezTo>
                  <a:lnTo>
                    <a:pt x="2926080" y="4425348"/>
                  </a:lnTo>
                  <a:cubicBezTo>
                    <a:pt x="2926080" y="4694692"/>
                    <a:pt x="2707734" y="4913038"/>
                    <a:pt x="2438390" y="4913038"/>
                  </a:cubicBezTo>
                  <a:lnTo>
                    <a:pt x="487690" y="4913038"/>
                  </a:lnTo>
                  <a:cubicBezTo>
                    <a:pt x="218346" y="4913038"/>
                    <a:pt x="0" y="4694692"/>
                    <a:pt x="0" y="4425348"/>
                  </a:cubicBezTo>
                  <a:lnTo>
                    <a:pt x="0" y="48769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49519" tIns="144000" rIns="249519" bIns="19617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ระยะ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1-5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ปี (พ.ศ. 2560-2564)</a:t>
              </a:r>
              <a:endParaRPr lang="en-US" sz="32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7FB8009A-E751-4100-BD42-6AFD9C647963}"/>
              </a:ext>
            </a:extLst>
          </p:cNvPr>
          <p:cNvSpPr txBox="1">
            <a:spLocks/>
          </p:cNvSpPr>
          <p:nvPr/>
        </p:nvSpPr>
        <p:spPr>
          <a:xfrm>
            <a:off x="64080" y="252000"/>
            <a:ext cx="12024000" cy="900000"/>
          </a:xfrm>
          <a:prstGeom prst="rect">
            <a:avLst/>
          </a:prstGeom>
          <a:solidFill>
            <a:srgbClr val="05256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marL="2152650" indent="-2152650" algn="l"/>
            <a:r>
              <a:rPr lang="th-TH" sz="4000" dirty="0"/>
              <a:t>กรอบแนวทางในการดำเนินการขับเคลื่อนยุทธศาสตร์ยางพาราฯ</a:t>
            </a:r>
          </a:p>
        </p:txBody>
      </p:sp>
    </p:spTree>
    <p:extLst>
      <p:ext uri="{BB962C8B-B14F-4D97-AF65-F5344CB8AC3E}">
        <p14:creationId xmlns:p14="http://schemas.microsoft.com/office/powerpoint/2010/main" val="1062788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3964" y="1351722"/>
            <a:ext cx="11738541" cy="5364000"/>
            <a:chOff x="731520" y="1688931"/>
            <a:chExt cx="11738541" cy="4918628"/>
          </a:xfrm>
        </p:grpSpPr>
        <p:sp>
          <p:nvSpPr>
            <p:cNvPr id="12" name="Freeform 11"/>
            <p:cNvSpPr/>
            <p:nvPr/>
          </p:nvSpPr>
          <p:spPr>
            <a:xfrm>
              <a:off x="1733065" y="1688931"/>
              <a:ext cx="10736996" cy="4918628"/>
            </a:xfrm>
            <a:custGeom>
              <a:avLst/>
              <a:gdLst>
                <a:gd name="connsiteX0" fmla="*/ 655085 w 3930430"/>
                <a:gd name="connsiteY0" fmla="*/ 0 h 5201920"/>
                <a:gd name="connsiteX1" fmla="*/ 3275345 w 3930430"/>
                <a:gd name="connsiteY1" fmla="*/ 0 h 5201920"/>
                <a:gd name="connsiteX2" fmla="*/ 3930430 w 3930430"/>
                <a:gd name="connsiteY2" fmla="*/ 655085 h 5201920"/>
                <a:gd name="connsiteX3" fmla="*/ 3930430 w 3930430"/>
                <a:gd name="connsiteY3" fmla="*/ 5201920 h 5201920"/>
                <a:gd name="connsiteX4" fmla="*/ 3930430 w 3930430"/>
                <a:gd name="connsiteY4" fmla="*/ 5201920 h 5201920"/>
                <a:gd name="connsiteX5" fmla="*/ 0 w 3930430"/>
                <a:gd name="connsiteY5" fmla="*/ 5201920 h 5201920"/>
                <a:gd name="connsiteX6" fmla="*/ 0 w 3930430"/>
                <a:gd name="connsiteY6" fmla="*/ 5201920 h 5201920"/>
                <a:gd name="connsiteX7" fmla="*/ 0 w 3930430"/>
                <a:gd name="connsiteY7" fmla="*/ 655085 h 5201920"/>
                <a:gd name="connsiteX8" fmla="*/ 655085 w 3930430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0430" h="5201920">
                  <a:moveTo>
                    <a:pt x="3930430" y="867005"/>
                  </a:moveTo>
                  <a:lnTo>
                    <a:pt x="3930430" y="4334915"/>
                  </a:lnTo>
                  <a:cubicBezTo>
                    <a:pt x="3930430" y="4813748"/>
                    <a:pt x="3708827" y="5201919"/>
                    <a:pt x="3435465" y="5201919"/>
                  </a:cubicBezTo>
                  <a:lnTo>
                    <a:pt x="0" y="5201919"/>
                  </a:lnTo>
                  <a:lnTo>
                    <a:pt x="0" y="5201919"/>
                  </a:lnTo>
                  <a:lnTo>
                    <a:pt x="0" y="1"/>
                  </a:lnTo>
                  <a:lnTo>
                    <a:pt x="0" y="1"/>
                  </a:lnTo>
                  <a:lnTo>
                    <a:pt x="3435465" y="1"/>
                  </a:lnTo>
                  <a:cubicBezTo>
                    <a:pt x="3708827" y="1"/>
                    <a:pt x="3930430" y="388172"/>
                    <a:pt x="3930430" y="867005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0000"/>
              </a:schemeClr>
            </a:solidFill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44000" rIns="439518" bIns="315693" numCol="1" spcCol="1270" anchor="t" anchorCtr="0">
              <a:noAutofit/>
            </a:bodyPr>
            <a:lstStyle/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วิจัยและพัฒนาพันธุ์ยาง รูปแบบการปลูกยาง และระบบการกรีดยางที่ให้ผลผลิตสูง 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วิจัยและพัฒนาผลิตภัณฑ์ยางชนิดใหม่โดยเน้นผลิตภัณฑ์ที่ใช้ยางในปริมาณมาก หรือผลิตภัณฑ์ที่มีมูลค่าเพิ่มสูง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เพิ่มจำนวนนักวิจัยหน้าใหม่ที่ทำงานเกี่ยวกับยางพารา และสนับสนุนให้มีการกำหนดโจทย์วิจัยจากปัญหา/ความต้องการของภาคธุรกิจเอกชน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เชื่อมโยงธุรกรรมการซื้อขายยางในตลาดกลางยางพาราแต่ละแห่งเข้ากับตลาดยางท้องถิ่น เพื่อสร้างข้อมูลด้านปริมาณและราคาให้ทั่วโลกนำไปใช้ในการอ้างอิง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ส่งเสริมให้สถาบันเกษตรกรฯ ปรับเปลี่ยนจากการผลิตยางแปรรูปขั้นต้นไปเป็นการผลิตผลิตภัณฑ์ยางพารา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จัดตั้งศูนย์บ่มเพาะธุรกิจ (</a:t>
              </a:r>
              <a:r>
                <a:rPr lang="en-US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Business Incubation Center) </a:t>
              </a: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ด้านการแปรรูปยาง/ไม้ยางพารา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จัดตั้งศูนย์จำหน่ายสินค้าประเภทผลิตภัณฑ์ยางพาราในย่านแหล่งท่องเที่ยวที่สำคัญ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จัดงานแสดงสินค้าประเภทผลิตภัณฑ์ยางพารา (</a:t>
              </a:r>
              <a:r>
                <a:rPr lang="en-US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Thailand Rubber Expo) </a:t>
              </a:r>
              <a:endPara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จัดกิจกรรม </a:t>
              </a:r>
              <a:r>
                <a:rPr lang="en-US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Road Show </a:t>
              </a: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ในประเทศที่เป็นตลาดเป้าหมาย เพื่อนำเสนอสิทธิประโยชน์/สิ่งจูงใจ</a:t>
              </a:r>
              <a:r>
                <a:rPr lang="th-TH" sz="26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ต่างๆ</a:t>
              </a:r>
              <a:endPara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ปรับปรุงแก้ไข พรบ. การยางฯ และ พรบ. ควบคุมยาง ให้สอดคล้องกับสถานการณ์ในปัจจุบัน และเอื้อต่อการพัฒนาอุตสาหกรรมยางพาราทั้งระบบ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1520" y="1688931"/>
              <a:ext cx="1001545" cy="4918628"/>
            </a:xfrm>
            <a:custGeom>
              <a:avLst/>
              <a:gdLst>
                <a:gd name="connsiteX0" fmla="*/ 0 w 2926080"/>
                <a:gd name="connsiteY0" fmla="*/ 487690 h 4913038"/>
                <a:gd name="connsiteX1" fmla="*/ 487690 w 2926080"/>
                <a:gd name="connsiteY1" fmla="*/ 0 h 4913038"/>
                <a:gd name="connsiteX2" fmla="*/ 2438390 w 2926080"/>
                <a:gd name="connsiteY2" fmla="*/ 0 h 4913038"/>
                <a:gd name="connsiteX3" fmla="*/ 2926080 w 2926080"/>
                <a:gd name="connsiteY3" fmla="*/ 487690 h 4913038"/>
                <a:gd name="connsiteX4" fmla="*/ 2926080 w 2926080"/>
                <a:gd name="connsiteY4" fmla="*/ 4425348 h 4913038"/>
                <a:gd name="connsiteX5" fmla="*/ 2438390 w 2926080"/>
                <a:gd name="connsiteY5" fmla="*/ 4913038 h 4913038"/>
                <a:gd name="connsiteX6" fmla="*/ 487690 w 2926080"/>
                <a:gd name="connsiteY6" fmla="*/ 4913038 h 4913038"/>
                <a:gd name="connsiteX7" fmla="*/ 0 w 2926080"/>
                <a:gd name="connsiteY7" fmla="*/ 4425348 h 4913038"/>
                <a:gd name="connsiteX8" fmla="*/ 0 w 2926080"/>
                <a:gd name="connsiteY8" fmla="*/ 487690 h 491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4913038">
                  <a:moveTo>
                    <a:pt x="0" y="487690"/>
                  </a:moveTo>
                  <a:cubicBezTo>
                    <a:pt x="0" y="218346"/>
                    <a:pt x="218346" y="0"/>
                    <a:pt x="487690" y="0"/>
                  </a:cubicBezTo>
                  <a:lnTo>
                    <a:pt x="2438390" y="0"/>
                  </a:lnTo>
                  <a:cubicBezTo>
                    <a:pt x="2707734" y="0"/>
                    <a:pt x="2926080" y="218346"/>
                    <a:pt x="2926080" y="487690"/>
                  </a:cubicBezTo>
                  <a:lnTo>
                    <a:pt x="2926080" y="4425348"/>
                  </a:lnTo>
                  <a:cubicBezTo>
                    <a:pt x="2926080" y="4694692"/>
                    <a:pt x="2707734" y="4913038"/>
                    <a:pt x="2438390" y="4913038"/>
                  </a:cubicBezTo>
                  <a:lnTo>
                    <a:pt x="487690" y="4913038"/>
                  </a:lnTo>
                  <a:cubicBezTo>
                    <a:pt x="218346" y="4913038"/>
                    <a:pt x="0" y="4694692"/>
                    <a:pt x="0" y="4425348"/>
                  </a:cubicBezTo>
                  <a:lnTo>
                    <a:pt x="0" y="48769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49519" tIns="144000" rIns="249519" bIns="19617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ระยะ 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1-5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ปี (พ.ศ. 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2560-2564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(ต่อ)</a:t>
              </a:r>
              <a:endParaRPr lang="en-US" sz="32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7FB8009A-E751-4100-BD42-6AFD9C647963}"/>
              </a:ext>
            </a:extLst>
          </p:cNvPr>
          <p:cNvSpPr txBox="1">
            <a:spLocks/>
          </p:cNvSpPr>
          <p:nvPr/>
        </p:nvSpPr>
        <p:spPr>
          <a:xfrm>
            <a:off x="64080" y="252000"/>
            <a:ext cx="12024000" cy="900000"/>
          </a:xfrm>
          <a:prstGeom prst="rect">
            <a:avLst/>
          </a:prstGeom>
          <a:solidFill>
            <a:srgbClr val="05256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marL="2152650" indent="-2152650" algn="l"/>
            <a:r>
              <a:rPr lang="th-TH" sz="4000" dirty="0"/>
              <a:t>กรอบแนวทางในการดำเนินการขับเคลื่อนยุทธศาสตร์ยางพาราฯ (ต่อ)</a:t>
            </a:r>
          </a:p>
        </p:txBody>
      </p:sp>
    </p:spTree>
    <p:extLst>
      <p:ext uri="{BB962C8B-B14F-4D97-AF65-F5344CB8AC3E}">
        <p14:creationId xmlns:p14="http://schemas.microsoft.com/office/powerpoint/2010/main" val="1772987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3964" y="1351722"/>
            <a:ext cx="11738541" cy="5400000"/>
            <a:chOff x="731520" y="1688931"/>
            <a:chExt cx="11738541" cy="4951639"/>
          </a:xfrm>
        </p:grpSpPr>
        <p:sp>
          <p:nvSpPr>
            <p:cNvPr id="12" name="Freeform 11"/>
            <p:cNvSpPr/>
            <p:nvPr/>
          </p:nvSpPr>
          <p:spPr>
            <a:xfrm>
              <a:off x="1733065" y="1688931"/>
              <a:ext cx="10736996" cy="4951639"/>
            </a:xfrm>
            <a:custGeom>
              <a:avLst/>
              <a:gdLst>
                <a:gd name="connsiteX0" fmla="*/ 655085 w 3930430"/>
                <a:gd name="connsiteY0" fmla="*/ 0 h 5201920"/>
                <a:gd name="connsiteX1" fmla="*/ 3275345 w 3930430"/>
                <a:gd name="connsiteY1" fmla="*/ 0 h 5201920"/>
                <a:gd name="connsiteX2" fmla="*/ 3930430 w 3930430"/>
                <a:gd name="connsiteY2" fmla="*/ 655085 h 5201920"/>
                <a:gd name="connsiteX3" fmla="*/ 3930430 w 3930430"/>
                <a:gd name="connsiteY3" fmla="*/ 5201920 h 5201920"/>
                <a:gd name="connsiteX4" fmla="*/ 3930430 w 3930430"/>
                <a:gd name="connsiteY4" fmla="*/ 5201920 h 5201920"/>
                <a:gd name="connsiteX5" fmla="*/ 0 w 3930430"/>
                <a:gd name="connsiteY5" fmla="*/ 5201920 h 5201920"/>
                <a:gd name="connsiteX6" fmla="*/ 0 w 3930430"/>
                <a:gd name="connsiteY6" fmla="*/ 5201920 h 5201920"/>
                <a:gd name="connsiteX7" fmla="*/ 0 w 3930430"/>
                <a:gd name="connsiteY7" fmla="*/ 655085 h 5201920"/>
                <a:gd name="connsiteX8" fmla="*/ 655085 w 3930430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0430" h="5201920">
                  <a:moveTo>
                    <a:pt x="3930430" y="867005"/>
                  </a:moveTo>
                  <a:lnTo>
                    <a:pt x="3930430" y="4334915"/>
                  </a:lnTo>
                  <a:cubicBezTo>
                    <a:pt x="3930430" y="4813748"/>
                    <a:pt x="3708827" y="5201919"/>
                    <a:pt x="3435465" y="5201919"/>
                  </a:cubicBezTo>
                  <a:lnTo>
                    <a:pt x="0" y="5201919"/>
                  </a:lnTo>
                  <a:lnTo>
                    <a:pt x="0" y="5201919"/>
                  </a:lnTo>
                  <a:lnTo>
                    <a:pt x="0" y="1"/>
                  </a:lnTo>
                  <a:lnTo>
                    <a:pt x="0" y="1"/>
                  </a:lnTo>
                  <a:lnTo>
                    <a:pt x="3435465" y="1"/>
                  </a:lnTo>
                  <a:cubicBezTo>
                    <a:pt x="3708827" y="1"/>
                    <a:pt x="3930430" y="388172"/>
                    <a:pt x="3930430" y="867005"/>
                  </a:cubicBezTo>
                  <a:close/>
                </a:path>
              </a:pathLst>
            </a:custGeom>
            <a:solidFill>
              <a:srgbClr val="00B050">
                <a:alpha val="60000"/>
              </a:srgbClr>
            </a:solidFill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44000" rIns="439518" bIns="315693" numCol="1" spcCol="1270" anchor="t" anchorCtr="0">
              <a:noAutofit/>
            </a:bodyPr>
            <a:lstStyle/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สนับสนุนให้ผู้ผลิตผลิตภัณฑ์ยางพาราปรับปรุง/พัฒนาคุณภาพผลิตภัณฑ์ยางพาราให้ได้มาตรฐาน มอก.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ผลักดัน และสร้างสิ่งจูงใจให้มีการนำเอาผลงานวิจัยไปใช้ประโยชน์ และต่อยอดในเชิงพาณิชย์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ออกมาตรการด้านการเงินเพื่อจูงใจให้ภาคเอกชนลดการนำเข้าผลิตภัณฑ์ยางจากต่างประเทศ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สนับสนุนให้ผู้ผลิตผลิตภัณฑ์ยางพาราได้มีโอกาสนำสินค้าไปเปิดตลาดในต่างประเทศ 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จัดตั้งศูนย์แสดงและจำหน่ายสินค้าประเภทยางพาราในประเทศที่เป็นตลาดเป้าหมาย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จัดทำตราสินค้าผลิตภัณฑ์ยางพารา ภายใต้ชื่อ “</a:t>
              </a:r>
              <a:r>
                <a:rPr lang="en-US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Rubber Product of Thailand” </a:t>
              </a: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พร้อมทั้งประชาสัมพันธ์ภาพลักษณ์ในประเทศที่เป็นตลาดเป้าหมาย 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ออกมาตรการด้านการเงินเพื่อจูงใจให้ผู้ประกอบการส่งออกผลิตภัณฑ์ยางเพิ่มขึ้น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จัดตั้งสถาบันวิจัยยางล้อ และสถาบันวิจัยยางที่ใช้ในทางการแพทย์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พัฒนาการซื้อขายยางพาราในรูปแบบของ “กองทุนอีทีเอฟยางพารา (</a:t>
              </a:r>
              <a:r>
                <a:rPr lang="en-US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Rubber ETF)” </a:t>
              </a:r>
              <a:endPara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 “กองทุนรักษาเสถียรภาพรายได้ของเกษตรกรฯ”</a:t>
              </a:r>
              <a:endPara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พัฒนานิคมอุตสาหกรรมยางพาราภาคตะวันออก (จ.ระยอง) และโครงสร้างพื้นฐานที่เกี่ยวข้อง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ปรับปรุง/พัฒนาท่าเรือสงขลา และยกระดับระบบการขนส่งทางราง/ทางน้ำ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endPara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1520" y="1688931"/>
              <a:ext cx="1001545" cy="4951639"/>
            </a:xfrm>
            <a:custGeom>
              <a:avLst/>
              <a:gdLst>
                <a:gd name="connsiteX0" fmla="*/ 0 w 2926080"/>
                <a:gd name="connsiteY0" fmla="*/ 487690 h 4913038"/>
                <a:gd name="connsiteX1" fmla="*/ 487690 w 2926080"/>
                <a:gd name="connsiteY1" fmla="*/ 0 h 4913038"/>
                <a:gd name="connsiteX2" fmla="*/ 2438390 w 2926080"/>
                <a:gd name="connsiteY2" fmla="*/ 0 h 4913038"/>
                <a:gd name="connsiteX3" fmla="*/ 2926080 w 2926080"/>
                <a:gd name="connsiteY3" fmla="*/ 487690 h 4913038"/>
                <a:gd name="connsiteX4" fmla="*/ 2926080 w 2926080"/>
                <a:gd name="connsiteY4" fmla="*/ 4425348 h 4913038"/>
                <a:gd name="connsiteX5" fmla="*/ 2438390 w 2926080"/>
                <a:gd name="connsiteY5" fmla="*/ 4913038 h 4913038"/>
                <a:gd name="connsiteX6" fmla="*/ 487690 w 2926080"/>
                <a:gd name="connsiteY6" fmla="*/ 4913038 h 4913038"/>
                <a:gd name="connsiteX7" fmla="*/ 0 w 2926080"/>
                <a:gd name="connsiteY7" fmla="*/ 4425348 h 4913038"/>
                <a:gd name="connsiteX8" fmla="*/ 0 w 2926080"/>
                <a:gd name="connsiteY8" fmla="*/ 487690 h 491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4913038">
                  <a:moveTo>
                    <a:pt x="0" y="487690"/>
                  </a:moveTo>
                  <a:cubicBezTo>
                    <a:pt x="0" y="218346"/>
                    <a:pt x="218346" y="0"/>
                    <a:pt x="487690" y="0"/>
                  </a:cubicBezTo>
                  <a:lnTo>
                    <a:pt x="2438390" y="0"/>
                  </a:lnTo>
                  <a:cubicBezTo>
                    <a:pt x="2707734" y="0"/>
                    <a:pt x="2926080" y="218346"/>
                    <a:pt x="2926080" y="487690"/>
                  </a:cubicBezTo>
                  <a:lnTo>
                    <a:pt x="2926080" y="4425348"/>
                  </a:lnTo>
                  <a:cubicBezTo>
                    <a:pt x="2926080" y="4694692"/>
                    <a:pt x="2707734" y="4913038"/>
                    <a:pt x="2438390" y="4913038"/>
                  </a:cubicBezTo>
                  <a:lnTo>
                    <a:pt x="487690" y="4913038"/>
                  </a:lnTo>
                  <a:cubicBezTo>
                    <a:pt x="218346" y="4913038"/>
                    <a:pt x="0" y="4694692"/>
                    <a:pt x="0" y="4425348"/>
                  </a:cubicBezTo>
                  <a:lnTo>
                    <a:pt x="0" y="48769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49519" tIns="144000" rIns="249519" bIns="19617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ระยะ 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6-10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ปี (พ.ศ. 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2565-2569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en-US" sz="32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7FB8009A-E751-4100-BD42-6AFD9C647963}"/>
              </a:ext>
            </a:extLst>
          </p:cNvPr>
          <p:cNvSpPr txBox="1">
            <a:spLocks/>
          </p:cNvSpPr>
          <p:nvPr/>
        </p:nvSpPr>
        <p:spPr>
          <a:xfrm>
            <a:off x="64080" y="252000"/>
            <a:ext cx="12024000" cy="900000"/>
          </a:xfrm>
          <a:prstGeom prst="rect">
            <a:avLst/>
          </a:prstGeom>
          <a:solidFill>
            <a:srgbClr val="05256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marL="2152650" indent="-2152650" algn="l"/>
            <a:r>
              <a:rPr lang="th-TH" sz="4000" dirty="0"/>
              <a:t>กรอบแนวทางในการดำเนินการขับเคลื่อนยุทธศาสตร์ยางพาราฯ (ต่อ)</a:t>
            </a:r>
          </a:p>
        </p:txBody>
      </p:sp>
    </p:spTree>
    <p:extLst>
      <p:ext uri="{BB962C8B-B14F-4D97-AF65-F5344CB8AC3E}">
        <p14:creationId xmlns:p14="http://schemas.microsoft.com/office/powerpoint/2010/main" val="1650123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3964" y="1351722"/>
            <a:ext cx="11738541" cy="4212000"/>
            <a:chOff x="731520" y="1688931"/>
            <a:chExt cx="11738541" cy="3862276"/>
          </a:xfrm>
        </p:grpSpPr>
        <p:sp>
          <p:nvSpPr>
            <p:cNvPr id="12" name="Freeform 11"/>
            <p:cNvSpPr/>
            <p:nvPr/>
          </p:nvSpPr>
          <p:spPr>
            <a:xfrm>
              <a:off x="1733065" y="1688931"/>
              <a:ext cx="10736996" cy="3862276"/>
            </a:xfrm>
            <a:custGeom>
              <a:avLst/>
              <a:gdLst>
                <a:gd name="connsiteX0" fmla="*/ 655085 w 3930430"/>
                <a:gd name="connsiteY0" fmla="*/ 0 h 5201920"/>
                <a:gd name="connsiteX1" fmla="*/ 3275345 w 3930430"/>
                <a:gd name="connsiteY1" fmla="*/ 0 h 5201920"/>
                <a:gd name="connsiteX2" fmla="*/ 3930430 w 3930430"/>
                <a:gd name="connsiteY2" fmla="*/ 655085 h 5201920"/>
                <a:gd name="connsiteX3" fmla="*/ 3930430 w 3930430"/>
                <a:gd name="connsiteY3" fmla="*/ 5201920 h 5201920"/>
                <a:gd name="connsiteX4" fmla="*/ 3930430 w 3930430"/>
                <a:gd name="connsiteY4" fmla="*/ 5201920 h 5201920"/>
                <a:gd name="connsiteX5" fmla="*/ 0 w 3930430"/>
                <a:gd name="connsiteY5" fmla="*/ 5201920 h 5201920"/>
                <a:gd name="connsiteX6" fmla="*/ 0 w 3930430"/>
                <a:gd name="connsiteY6" fmla="*/ 5201920 h 5201920"/>
                <a:gd name="connsiteX7" fmla="*/ 0 w 3930430"/>
                <a:gd name="connsiteY7" fmla="*/ 655085 h 5201920"/>
                <a:gd name="connsiteX8" fmla="*/ 655085 w 3930430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0430" h="5201920">
                  <a:moveTo>
                    <a:pt x="3930430" y="867005"/>
                  </a:moveTo>
                  <a:lnTo>
                    <a:pt x="3930430" y="4334915"/>
                  </a:lnTo>
                  <a:cubicBezTo>
                    <a:pt x="3930430" y="4813748"/>
                    <a:pt x="3708827" y="5201919"/>
                    <a:pt x="3435465" y="5201919"/>
                  </a:cubicBezTo>
                  <a:lnTo>
                    <a:pt x="0" y="5201919"/>
                  </a:lnTo>
                  <a:lnTo>
                    <a:pt x="0" y="5201919"/>
                  </a:lnTo>
                  <a:lnTo>
                    <a:pt x="0" y="1"/>
                  </a:lnTo>
                  <a:lnTo>
                    <a:pt x="0" y="1"/>
                  </a:lnTo>
                  <a:lnTo>
                    <a:pt x="3435465" y="1"/>
                  </a:lnTo>
                  <a:cubicBezTo>
                    <a:pt x="3708827" y="1"/>
                    <a:pt x="3930430" y="388172"/>
                    <a:pt x="3930430" y="867005"/>
                  </a:cubicBezTo>
                  <a:close/>
                </a:path>
              </a:pathLst>
            </a:custGeom>
            <a:solidFill>
              <a:srgbClr val="0070C0">
                <a:alpha val="60000"/>
              </a:srgbClr>
            </a:solidFill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44000" rIns="439518" bIns="315693" numCol="1" spcCol="1270" anchor="t" anchorCtr="0">
              <a:noAutofit/>
            </a:bodyPr>
            <a:lstStyle/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พัฒนาและจัดหาเทคโนโลยีที่เหมาะสมสำหรับใช้ทดแทนแรงงานคนในสวนยาง</a:t>
              </a:r>
              <a:endPara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จัดตั้งสถาบันวิจัยยางที่ใช้ในงานด้านวิศวกรรม</a:t>
              </a:r>
              <a:r>
                <a:rPr lang="en-US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สถาบันวิจัยยางนาโนคอมโพ</a:t>
              </a:r>
              <a:r>
                <a:rPr lang="th-TH" sz="26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สิต</a:t>
              </a: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และสถาบันออกแบบ (</a:t>
              </a:r>
              <a:r>
                <a:rPr lang="en-US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Design Center) </a:t>
              </a: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ผลิตภัณฑ์ไม้ยางพารา</a:t>
              </a:r>
              <a:endPara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จัดตั้งศูนย์บริการแบบเบ็ดเสร็จ (</a:t>
              </a:r>
              <a:r>
                <a:rPr lang="en-US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One Stop Service</a:t>
              </a: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 เกี่ยวกับยาง และผลิตภัณฑ์ยางพารา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วิจัยและพัฒนาผลิตภัณฑ์ใหม่จากองค์ประกอบที่ไม่ใช่ยางในน้ำยาง</a:t>
              </a:r>
              <a:endPara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ปรุงแก้ไขกฎหมายที่เกี่ยวข้องกับการกำหนดขอบเขตของพื้นที่ป่าสงวน/อุทยานแห่งชาติให้สอดคล้องกับข้อเท็จจริง/สถานการณ์ในปัจจุบัน</a:t>
              </a:r>
              <a:endPara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จัดตั้งสำนักงานส่งเสริมการค้ายางพาราขึ้นในประเทศที่เป็นตลาดเป้าหมาย</a:t>
              </a: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endPara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endPara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74638" lvl="1" indent="-274638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endPara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1520" y="1688931"/>
              <a:ext cx="1001545" cy="3862276"/>
            </a:xfrm>
            <a:custGeom>
              <a:avLst/>
              <a:gdLst>
                <a:gd name="connsiteX0" fmla="*/ 0 w 2926080"/>
                <a:gd name="connsiteY0" fmla="*/ 487690 h 4913038"/>
                <a:gd name="connsiteX1" fmla="*/ 487690 w 2926080"/>
                <a:gd name="connsiteY1" fmla="*/ 0 h 4913038"/>
                <a:gd name="connsiteX2" fmla="*/ 2438390 w 2926080"/>
                <a:gd name="connsiteY2" fmla="*/ 0 h 4913038"/>
                <a:gd name="connsiteX3" fmla="*/ 2926080 w 2926080"/>
                <a:gd name="connsiteY3" fmla="*/ 487690 h 4913038"/>
                <a:gd name="connsiteX4" fmla="*/ 2926080 w 2926080"/>
                <a:gd name="connsiteY4" fmla="*/ 4425348 h 4913038"/>
                <a:gd name="connsiteX5" fmla="*/ 2438390 w 2926080"/>
                <a:gd name="connsiteY5" fmla="*/ 4913038 h 4913038"/>
                <a:gd name="connsiteX6" fmla="*/ 487690 w 2926080"/>
                <a:gd name="connsiteY6" fmla="*/ 4913038 h 4913038"/>
                <a:gd name="connsiteX7" fmla="*/ 0 w 2926080"/>
                <a:gd name="connsiteY7" fmla="*/ 4425348 h 4913038"/>
                <a:gd name="connsiteX8" fmla="*/ 0 w 2926080"/>
                <a:gd name="connsiteY8" fmla="*/ 487690 h 491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4913038">
                  <a:moveTo>
                    <a:pt x="0" y="487690"/>
                  </a:moveTo>
                  <a:cubicBezTo>
                    <a:pt x="0" y="218346"/>
                    <a:pt x="218346" y="0"/>
                    <a:pt x="487690" y="0"/>
                  </a:cubicBezTo>
                  <a:lnTo>
                    <a:pt x="2438390" y="0"/>
                  </a:lnTo>
                  <a:cubicBezTo>
                    <a:pt x="2707734" y="0"/>
                    <a:pt x="2926080" y="218346"/>
                    <a:pt x="2926080" y="487690"/>
                  </a:cubicBezTo>
                  <a:lnTo>
                    <a:pt x="2926080" y="4425348"/>
                  </a:lnTo>
                  <a:cubicBezTo>
                    <a:pt x="2926080" y="4694692"/>
                    <a:pt x="2707734" y="4913038"/>
                    <a:pt x="2438390" y="4913038"/>
                  </a:cubicBezTo>
                  <a:lnTo>
                    <a:pt x="487690" y="4913038"/>
                  </a:lnTo>
                  <a:cubicBezTo>
                    <a:pt x="218346" y="4913038"/>
                    <a:pt x="0" y="4694692"/>
                    <a:pt x="0" y="4425348"/>
                  </a:cubicBezTo>
                  <a:lnTo>
                    <a:pt x="0" y="48769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49519" tIns="144000" rIns="249519" bIns="19617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ระยะ 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11-20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ปี (พ.ศ. 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2570-2579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en-US" sz="32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7FB8009A-E751-4100-BD42-6AFD9C647963}"/>
              </a:ext>
            </a:extLst>
          </p:cNvPr>
          <p:cNvSpPr txBox="1">
            <a:spLocks/>
          </p:cNvSpPr>
          <p:nvPr/>
        </p:nvSpPr>
        <p:spPr>
          <a:xfrm>
            <a:off x="64080" y="252000"/>
            <a:ext cx="12024000" cy="900000"/>
          </a:xfrm>
          <a:prstGeom prst="rect">
            <a:avLst/>
          </a:prstGeom>
          <a:solidFill>
            <a:srgbClr val="05256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marL="2152650" indent="-2152650" algn="l"/>
            <a:r>
              <a:rPr lang="th-TH" sz="4000" dirty="0"/>
              <a:t>กรอบแนวทางในการดำเนินการขับเคลื่อนยุทธศาสตร์ยางพาราฯ (ต่อ)</a:t>
            </a:r>
          </a:p>
        </p:txBody>
      </p:sp>
    </p:spTree>
    <p:extLst>
      <p:ext uri="{BB962C8B-B14F-4D97-AF65-F5344CB8AC3E}">
        <p14:creationId xmlns:p14="http://schemas.microsoft.com/office/powerpoint/2010/main" val="119065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77" y="166357"/>
            <a:ext cx="11610475" cy="900000"/>
          </a:xfrm>
          <a:solidFill>
            <a:srgbClr val="052569"/>
          </a:solidFill>
        </p:spPr>
        <p:txBody>
          <a:bodyPr>
            <a:no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ผังกระบวนการในการจัดทำยุทธศาสตร์ยางพาราฯ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6C8979-32E3-43A2-ADC5-20C9D511A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7879"/>
              </p:ext>
            </p:extLst>
          </p:nvPr>
        </p:nvGraphicFramePr>
        <p:xfrm>
          <a:off x="289976" y="3392231"/>
          <a:ext cx="116104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28">
                  <a:extLst>
                    <a:ext uri="{9D8B030D-6E8A-4147-A177-3AD203B41FA5}">
                      <a16:colId xmlns:a16="http://schemas.microsoft.com/office/drawing/2014/main" val="2547391835"/>
                    </a:ext>
                  </a:extLst>
                </a:gridCol>
                <a:gridCol w="354361">
                  <a:extLst>
                    <a:ext uri="{9D8B030D-6E8A-4147-A177-3AD203B41FA5}">
                      <a16:colId xmlns:a16="http://schemas.microsoft.com/office/drawing/2014/main" val="4030202810"/>
                    </a:ext>
                  </a:extLst>
                </a:gridCol>
                <a:gridCol w="484751">
                  <a:extLst>
                    <a:ext uri="{9D8B030D-6E8A-4147-A177-3AD203B41FA5}">
                      <a16:colId xmlns:a16="http://schemas.microsoft.com/office/drawing/2014/main" val="922533726"/>
                    </a:ext>
                  </a:extLst>
                </a:gridCol>
                <a:gridCol w="249372">
                  <a:extLst>
                    <a:ext uri="{9D8B030D-6E8A-4147-A177-3AD203B41FA5}">
                      <a16:colId xmlns:a16="http://schemas.microsoft.com/office/drawing/2014/main" val="2814561775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2708848392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1480194033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955485373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3292632221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3166240531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2186463833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3297507932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541288221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1969481539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3694869964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2375382268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1523501027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319051883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1611366776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2577804405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143330635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97245638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1146596030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1759627251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3195005873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934288305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2940935966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1116460505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681925197"/>
                    </a:ext>
                  </a:extLst>
                </a:gridCol>
                <a:gridCol w="351362">
                  <a:extLst>
                    <a:ext uri="{9D8B030D-6E8A-4147-A177-3AD203B41FA5}">
                      <a16:colId xmlns:a16="http://schemas.microsoft.com/office/drawing/2014/main" val="3252274807"/>
                    </a:ext>
                  </a:extLst>
                </a:gridCol>
                <a:gridCol w="374294">
                  <a:extLst>
                    <a:ext uri="{9D8B030D-6E8A-4147-A177-3AD203B41FA5}">
                      <a16:colId xmlns:a16="http://schemas.microsoft.com/office/drawing/2014/main" val="2386336182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2940868307"/>
                    </a:ext>
                  </a:extLst>
                </a:gridCol>
                <a:gridCol w="362828">
                  <a:extLst>
                    <a:ext uri="{9D8B030D-6E8A-4147-A177-3AD203B41FA5}">
                      <a16:colId xmlns:a16="http://schemas.microsoft.com/office/drawing/2014/main" val="241635441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เมษายน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พฤษภาคม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มิถุนายน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กรกฎาคม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สิงหาคม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กันยายน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ตุลาคม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212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764112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C1E36E-DF8B-4415-A489-F613A70BAFBE}"/>
              </a:ext>
            </a:extLst>
          </p:cNvPr>
          <p:cNvCxnSpPr/>
          <p:nvPr/>
        </p:nvCxnSpPr>
        <p:spPr>
          <a:xfrm>
            <a:off x="1541150" y="2351868"/>
            <a:ext cx="0" cy="144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9C1AF4A-39B9-4C85-BD94-4E9E35CA7887}"/>
              </a:ext>
            </a:extLst>
          </p:cNvPr>
          <p:cNvSpPr/>
          <p:nvPr/>
        </p:nvSpPr>
        <p:spPr>
          <a:xfrm>
            <a:off x="1072912" y="1659919"/>
            <a:ext cx="936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เซ็นสัญญา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มี.ค.)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0BDE4-9328-494F-BE32-930D8D48EE06}"/>
              </a:ext>
            </a:extLst>
          </p:cNvPr>
          <p:cNvCxnSpPr/>
          <p:nvPr/>
        </p:nvCxnSpPr>
        <p:spPr>
          <a:xfrm>
            <a:off x="11679762" y="2351868"/>
            <a:ext cx="0" cy="144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3AB84B3-89F5-4A90-9695-1BB3562324B4}"/>
              </a:ext>
            </a:extLst>
          </p:cNvPr>
          <p:cNvSpPr/>
          <p:nvPr/>
        </p:nvSpPr>
        <p:spPr>
          <a:xfrm>
            <a:off x="11264423" y="1356524"/>
            <a:ext cx="8306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</a:t>
            </a:r>
          </a:p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คณะอนุฯ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พ.ย.)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8CFD4F-C9EE-4BA8-BE27-5347E69AFDE6}"/>
              </a:ext>
            </a:extLst>
          </p:cNvPr>
          <p:cNvCxnSpPr/>
          <p:nvPr/>
        </p:nvCxnSpPr>
        <p:spPr>
          <a:xfrm>
            <a:off x="4641287" y="2351868"/>
            <a:ext cx="0" cy="144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9CD52-0B05-43BB-A2D4-B46DEE4AAD80}"/>
              </a:ext>
            </a:extLst>
          </p:cNvPr>
          <p:cNvSpPr/>
          <p:nvPr/>
        </p:nvSpPr>
        <p:spPr>
          <a:xfrm>
            <a:off x="2800955" y="1114684"/>
            <a:ext cx="368066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ประชุมรับฟังความคิดเห็นฯ ก่อนจัดทำยุทธศาสตร์ฯ ในส่วนภูมิภาค (จำนวน 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เวทีๆ ละ 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250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</a:p>
          <a:p>
            <a:pPr algn="ctr"/>
            <a:r>
              <a:rPr lang="th-TH" sz="1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(อุดรฯ, ระยอง, ลำปาง, สงขลา, นครศรีฯ, สุราษฎร์ฯ, บุรีรัมย์)</a:t>
            </a:r>
            <a:endParaRPr lang="en-US" sz="1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พ.ค.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-9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มิ.ย.)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9F6BF0-D604-4D45-8EB1-114F175ED2E7}"/>
              </a:ext>
            </a:extLst>
          </p:cNvPr>
          <p:cNvSpPr/>
          <p:nvPr/>
        </p:nvSpPr>
        <p:spPr>
          <a:xfrm>
            <a:off x="4244137" y="5809247"/>
            <a:ext cx="2794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ประชุมรับฟังความคิดเห็นฯ 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ก่อนจัดทำยุทธศาสตร์ฯ ในส่วนกลาง 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มิ.ย.)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CD5F34-02B0-4B24-9E29-6F54DCB0CCDD}"/>
              </a:ext>
            </a:extLst>
          </p:cNvPr>
          <p:cNvCxnSpPr/>
          <p:nvPr/>
        </p:nvCxnSpPr>
        <p:spPr>
          <a:xfrm>
            <a:off x="5539645" y="4369247"/>
            <a:ext cx="0" cy="144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6F0F215E-28C7-4A31-B04D-8D7140943BBC}"/>
              </a:ext>
            </a:extLst>
          </p:cNvPr>
          <p:cNvSpPr/>
          <p:nvPr/>
        </p:nvSpPr>
        <p:spPr>
          <a:xfrm rot="5400000">
            <a:off x="3255483" y="3678360"/>
            <a:ext cx="238225" cy="1620000"/>
          </a:xfrm>
          <a:prstGeom prst="righ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4BE632-CFB5-49DA-BF81-DDFA784467C1}"/>
              </a:ext>
            </a:extLst>
          </p:cNvPr>
          <p:cNvSpPr/>
          <p:nvPr/>
        </p:nvSpPr>
        <p:spPr>
          <a:xfrm>
            <a:off x="2408550" y="4642282"/>
            <a:ext cx="1943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สัมภาษณ์เชิงลึก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8A9184-3084-4D2F-9C56-0B01752B07F5}"/>
              </a:ext>
            </a:extLst>
          </p:cNvPr>
          <p:cNvSpPr/>
          <p:nvPr/>
        </p:nvSpPr>
        <p:spPr>
          <a:xfrm>
            <a:off x="6803460" y="1114684"/>
            <a:ext cx="368066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ประชุมรับฟังความคิดเห็นฯ ต่อร่างยุทธศาสตร์ฯ (จำนวน 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เวทีๆ ละ 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250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</a:p>
          <a:p>
            <a:pPr algn="ctr"/>
            <a:r>
              <a:rPr lang="th-TH" sz="1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(ระยอง, สงขลา, สุราษฎร์ฯ, ขอนแก่น, แพร่)</a:t>
            </a:r>
            <a:endParaRPr lang="en-US" sz="1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15-23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ส.ค.)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27D5A1-1D1A-4DA1-B322-FC9F96C96296}"/>
              </a:ext>
            </a:extLst>
          </p:cNvPr>
          <p:cNvCxnSpPr/>
          <p:nvPr/>
        </p:nvCxnSpPr>
        <p:spPr>
          <a:xfrm>
            <a:off x="8643792" y="2351868"/>
            <a:ext cx="0" cy="144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212C8B-86CE-4A23-A9CD-F053656090AA}"/>
              </a:ext>
            </a:extLst>
          </p:cNvPr>
          <p:cNvCxnSpPr/>
          <p:nvPr/>
        </p:nvCxnSpPr>
        <p:spPr>
          <a:xfrm>
            <a:off x="9554182" y="4369247"/>
            <a:ext cx="0" cy="180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58ED109-95E3-4215-BAC5-A8E3BEB549E9}"/>
              </a:ext>
            </a:extLst>
          </p:cNvPr>
          <p:cNvSpPr/>
          <p:nvPr/>
        </p:nvSpPr>
        <p:spPr>
          <a:xfrm>
            <a:off x="8157013" y="6150114"/>
            <a:ext cx="2794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ประชาพิจารณ์ (ร่าง) ยุทธศาสตร์ฯ 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ก.ย.)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F91953-44A6-4206-8C3F-BBD31F842F29}"/>
              </a:ext>
            </a:extLst>
          </p:cNvPr>
          <p:cNvCxnSpPr/>
          <p:nvPr/>
        </p:nvCxnSpPr>
        <p:spPr>
          <a:xfrm>
            <a:off x="8808224" y="4389189"/>
            <a:ext cx="0" cy="108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B9F65CD-A833-4B5A-8456-97B472F1B9B1}"/>
              </a:ext>
            </a:extLst>
          </p:cNvPr>
          <p:cNvSpPr/>
          <p:nvPr/>
        </p:nvSpPr>
        <p:spPr>
          <a:xfrm>
            <a:off x="7904747" y="5418323"/>
            <a:ext cx="17152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นำเสนอคณะทำงานฯ ครั้งที่ 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ส.ค.)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E2BB07-574E-466F-A7DB-56C00B792950}"/>
              </a:ext>
            </a:extLst>
          </p:cNvPr>
          <p:cNvCxnSpPr/>
          <p:nvPr/>
        </p:nvCxnSpPr>
        <p:spPr>
          <a:xfrm>
            <a:off x="7709340" y="3069000"/>
            <a:ext cx="0" cy="72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2DECA61-89CE-452F-822D-D25389D538E1}"/>
              </a:ext>
            </a:extLst>
          </p:cNvPr>
          <p:cNvSpPr/>
          <p:nvPr/>
        </p:nvSpPr>
        <p:spPr>
          <a:xfrm>
            <a:off x="6803460" y="2422060"/>
            <a:ext cx="1717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นำเสนอคณะทำงานฯ ครั้งที่ 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ส.ค.)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831A8C26-256E-44C6-9638-2BBB2149F88A}"/>
              </a:ext>
            </a:extLst>
          </p:cNvPr>
          <p:cNvSpPr/>
          <p:nvPr/>
        </p:nvSpPr>
        <p:spPr>
          <a:xfrm rot="5400000">
            <a:off x="6356990" y="3899234"/>
            <a:ext cx="238225" cy="1296000"/>
          </a:xfrm>
          <a:prstGeom prst="righ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9F53A7-20C8-4FF4-B6BB-858458CFBC13}"/>
              </a:ext>
            </a:extLst>
          </p:cNvPr>
          <p:cNvSpPr/>
          <p:nvPr/>
        </p:nvSpPr>
        <p:spPr>
          <a:xfrm>
            <a:off x="5505967" y="4666346"/>
            <a:ext cx="1943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ยกร่างยุทธศาสตร์ฯ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37CBB95C-4B11-420B-B3FE-83C9B165A59E}"/>
              </a:ext>
            </a:extLst>
          </p:cNvPr>
          <p:cNvSpPr/>
          <p:nvPr/>
        </p:nvSpPr>
        <p:spPr>
          <a:xfrm rot="5400000">
            <a:off x="11069603" y="4295234"/>
            <a:ext cx="238225" cy="504000"/>
          </a:xfrm>
          <a:prstGeom prst="righ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BA475D-1950-4483-B01A-1613FA49B7AB}"/>
              </a:ext>
            </a:extLst>
          </p:cNvPr>
          <p:cNvSpPr/>
          <p:nvPr/>
        </p:nvSpPr>
        <p:spPr>
          <a:xfrm>
            <a:off x="10191500" y="4705391"/>
            <a:ext cx="19432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 (ร่าง) ยุทธศาสตร์ฯ ไปขอความคิดเห็นจากนักวิชาการยาง (ม.มหิดล และ ม.สงขลาฯ) 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11, 25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ต.ค.)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94E5D1-ADEA-4CAF-B530-BA4358D4C449}"/>
              </a:ext>
            </a:extLst>
          </p:cNvPr>
          <p:cNvSpPr/>
          <p:nvPr/>
        </p:nvSpPr>
        <p:spPr>
          <a:xfrm>
            <a:off x="9411169" y="2130213"/>
            <a:ext cx="1715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นำเสนอคณะกรรมการ </a:t>
            </a:r>
            <a:r>
              <a:rPr lang="th-TH" sz="20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กยท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ก.ย.)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1BA6B5-B225-43A3-8239-466CD6B00923}"/>
              </a:ext>
            </a:extLst>
          </p:cNvPr>
          <p:cNvCxnSpPr/>
          <p:nvPr/>
        </p:nvCxnSpPr>
        <p:spPr>
          <a:xfrm>
            <a:off x="10268810" y="3069000"/>
            <a:ext cx="0" cy="72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ight Brace 31">
            <a:extLst>
              <a:ext uri="{FF2B5EF4-FFF2-40B4-BE49-F238E27FC236}">
                <a16:creationId xmlns:a16="http://schemas.microsoft.com/office/drawing/2014/main" id="{A4969ED3-3310-4432-9E50-FE96CFDA3889}"/>
              </a:ext>
            </a:extLst>
          </p:cNvPr>
          <p:cNvSpPr/>
          <p:nvPr/>
        </p:nvSpPr>
        <p:spPr>
          <a:xfrm rot="5400000">
            <a:off x="7755654" y="3895391"/>
            <a:ext cx="238225" cy="1296000"/>
          </a:xfrm>
          <a:prstGeom prst="righ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2C0922-D69F-4347-925D-DC4DFB57941F}"/>
              </a:ext>
            </a:extLst>
          </p:cNvPr>
          <p:cNvSpPr/>
          <p:nvPr/>
        </p:nvSpPr>
        <p:spPr>
          <a:xfrm>
            <a:off x="6903136" y="4673249"/>
            <a:ext cx="1943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สัมภาษณ์เชิงลึก</a:t>
            </a:r>
          </a:p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(เพิ่มเติม)</a:t>
            </a:r>
          </a:p>
        </p:txBody>
      </p:sp>
    </p:spTree>
    <p:extLst>
      <p:ext uri="{BB962C8B-B14F-4D97-AF65-F5344CB8AC3E}">
        <p14:creationId xmlns:p14="http://schemas.microsoft.com/office/powerpoint/2010/main" val="1407188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80" y="252000"/>
            <a:ext cx="12024000" cy="900000"/>
          </a:xfrm>
          <a:solidFill>
            <a:srgbClr val="052569"/>
          </a:solidFill>
        </p:spPr>
        <p:txBody>
          <a:bodyPr>
            <a:normAutofit/>
          </a:bodyPr>
          <a:lstStyle/>
          <a:p>
            <a:pPr marL="2152650" indent="-2152650" algn="l"/>
            <a:r>
              <a:rPr lang="th-TH" sz="4000" dirty="0"/>
              <a:t>ตัวชี้วัด/เป้าหมาย</a:t>
            </a:r>
            <a:r>
              <a:rPr lang="en-US" sz="4000" dirty="0"/>
              <a:t>: </a:t>
            </a:r>
            <a:r>
              <a:rPr lang="th-TH" sz="4000" dirty="0"/>
              <a:t>ยุทธศาสตร์ที่ </a:t>
            </a:r>
            <a:r>
              <a:rPr lang="en-US" sz="4000" dirty="0"/>
              <a:t>1</a:t>
            </a:r>
            <a:endParaRPr lang="th-TH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081" y="1296000"/>
          <a:ext cx="12048896" cy="399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6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ข้อมูลพื้นฐาน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(ปี 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ระยะ ...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1-5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(2560-2564)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6-10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(2566-2569)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11-15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(2570-2574)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16-20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(2576-2579)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spc="-5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(1) </a:t>
                      </a:r>
                      <a:r>
                        <a:rPr lang="th-TH" sz="2200" b="1" spc="-5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รายได้จากการทำสวนยาง</a:t>
                      </a:r>
                      <a:endParaRPr lang="en-US" sz="2200" b="1" spc="-5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บาท/ไร่/ปี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984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marL="269875" indent="-269875" algn="l"/>
                      <a:r>
                        <a:rPr lang="en-US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(2) </a:t>
                      </a:r>
                      <a:r>
                        <a:rPr lang="th-TH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ร้อยละของเกษตรกรฯ</a:t>
                      </a:r>
                      <a:r>
                        <a:rPr lang="th-TH" sz="2200" b="1" spc="-5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ที่มีรายได้จากการทำสวนยางผสมผสาน</a:t>
                      </a:r>
                      <a:endParaRPr lang="en-US" sz="2200" b="1" spc="-5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3050" indent="-273050" algn="l"/>
                      <a:r>
                        <a:rPr lang="en-US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(3) </a:t>
                      </a:r>
                      <a:r>
                        <a:rPr lang="th-TH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จำนวนเกษตรกรฯ ยกระดับเป็น </a:t>
                      </a:r>
                      <a:r>
                        <a:rPr lang="en-US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Smart Farmer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ราย/ปี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5,000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5,000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5,000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5,000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0988" indent="-280988" algn="l"/>
                      <a:r>
                        <a:rPr lang="en-US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(4) </a:t>
                      </a:r>
                      <a:r>
                        <a:rPr lang="th-TH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พื้นที่สวนยางในรูปแบบแปลงใหญ่</a:t>
                      </a:r>
                      <a:endParaRPr lang="en-US" sz="2200" b="1" spc="-5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ไร่/ปี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0988" indent="-280988" algn="l"/>
                      <a:r>
                        <a:rPr lang="en-US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(5) </a:t>
                      </a:r>
                      <a:r>
                        <a:rPr lang="th-TH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ร้อยละสถาบันเกษตรกรฯ ที่ผ่านการประเมินศักยภาพในระดับ 3 (หรือระยะก้าวหน้า)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40.0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91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79" y="252000"/>
            <a:ext cx="12024000" cy="900000"/>
          </a:xfrm>
          <a:solidFill>
            <a:srgbClr val="052569"/>
          </a:solidFill>
        </p:spPr>
        <p:txBody>
          <a:bodyPr>
            <a:normAutofit/>
          </a:bodyPr>
          <a:lstStyle/>
          <a:p>
            <a:pPr marL="2152650" indent="-2152650" algn="l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ตัวชี้วัด/เป้าหมาย: ยุทธศาสตร์ที่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081" y="1296000"/>
          <a:ext cx="12048896" cy="499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0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67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ข้อมูลพื้นฐาน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(ปี 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ระยะ ...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1-5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(2560-2564)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6-10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(2566-2569)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11-15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(2570-2574)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16-20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(2576-2579)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0988" indent="-280988" algn="l"/>
                      <a:r>
                        <a:rPr lang="en-US" sz="2200" b="1" spc="-5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(1)</a:t>
                      </a:r>
                      <a:r>
                        <a:rPr lang="th-TH" sz="2200" b="1" spc="-5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พื้นที่สวนยางเก่าที่โค่นและปลูกแทนด้วยยางพันธุ์ดี หรือไม้ยืนต้นชนิดอื่นที่มีความสำคัญทางเศรษฐกิจ</a:t>
                      </a:r>
                      <a:endParaRPr lang="en-US" sz="2200" b="1" spc="-5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ไร่/ปี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(2)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ปริมาณผลผลิตยาง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กิโลกรัม/ไร่/ปี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0988" indent="-280988" algn="l"/>
                      <a:r>
                        <a:rPr lang="en-US" sz="2200" b="1" spc="-2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(3) </a:t>
                      </a:r>
                      <a:r>
                        <a:rPr lang="th-TH" sz="2200" b="1" spc="-2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จำนวนสถาบันเกษตรกรฯ ที่ผลิตยางแปรรูปและได้รับการรับรองมาตรฐาน </a:t>
                      </a:r>
                      <a:r>
                        <a:rPr lang="en-US" sz="2200" b="1" spc="-2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GMP</a:t>
                      </a: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0988" indent="-280988" algn="l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(4)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</a:t>
                      </a:r>
                      <a:r>
                        <a:rPr lang="th-TH" sz="2200" b="1" spc="-2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สถาบันเกษตรกรฯ ที่ได้รับการส่งเสริมเพื่อยกระดับคุณภาพและมาตรฐานในการแปรรูปผลิตภัณฑ์ยาง</a:t>
                      </a:r>
                      <a:endParaRPr lang="en-US" sz="2200" b="1" spc="-2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0988" indent="-280988" algn="l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(5) 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พื้นที่สวนยางที่ได้รับการรับรองมาตรฐานการจัดการป่าไม้อย่างยั่งยืน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(FSC)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ล้านไร่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070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80" y="252000"/>
            <a:ext cx="12024000" cy="900000"/>
          </a:xfrm>
          <a:solidFill>
            <a:srgbClr val="052569"/>
          </a:solidFill>
        </p:spPr>
        <p:txBody>
          <a:bodyPr>
            <a:normAutofit/>
          </a:bodyPr>
          <a:lstStyle/>
          <a:p>
            <a:pPr marL="2152650" indent="-2152650" algn="l"/>
            <a:r>
              <a:rPr lang="th-TH" sz="4000" dirty="0"/>
              <a:t>ตัวชี้วัด/เป้าหมาย</a:t>
            </a:r>
            <a:r>
              <a:rPr lang="en-US" sz="4000" dirty="0"/>
              <a:t>: </a:t>
            </a:r>
            <a:r>
              <a:rPr lang="th-TH" sz="4000" dirty="0"/>
              <a:t>ยุทธศาสตร์ที่ </a:t>
            </a:r>
            <a:r>
              <a:rPr lang="en-US" sz="4000" dirty="0"/>
              <a:t>3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081" y="1296000"/>
          <a:ext cx="12048896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7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0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5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ข้อมูลพื้นฐาน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(ปี 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ระยะ ...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1-5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(2560-2564)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6-10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(2566-2569)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11-15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(2570-2574)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16-20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(2576-2579)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0988" marR="0" lvl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spc="-5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(1) </a:t>
                      </a:r>
                      <a:r>
                        <a:rPr lang="th-TH" sz="2200" b="1" spc="-5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จำนวนนักวิจัยหน้าใหม่ที่ทำงานวิจัยและพัฒนาเกี่ยวข้องกับ</a:t>
                      </a:r>
                      <a:r>
                        <a:rPr lang="th-TH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ยาง และผลิตภัณฑ์ยางพารา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คน/ปี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N/A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0988" indent="-280988" algn="l"/>
                      <a:r>
                        <a:rPr lang="en-US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(2) </a:t>
                      </a:r>
                      <a:r>
                        <a:rPr lang="th-TH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จำนวนผลงานวิจัย</a:t>
                      </a:r>
                      <a:r>
                        <a:rPr lang="en-US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นวัตกรรม (ชิ้นงาน/เทคโนโลยี) ที่เกี่ยวข้องกับยาง และผลิตภัณฑ์ยางพารา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เรื่อง/คน/ปี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0988" indent="-280988" algn="l"/>
                      <a:r>
                        <a:rPr lang="en-US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(3)</a:t>
                      </a:r>
                      <a:r>
                        <a:rPr lang="th-TH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ร้อยละของจำนวนผลงานตาม (</a:t>
                      </a:r>
                      <a:r>
                        <a:rPr lang="en-US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 </a:t>
                      </a:r>
                      <a:r>
                        <a:rPr lang="th-TH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ที่จดทะเบียนทรัพย์สินทางปัญญา</a:t>
                      </a:r>
                      <a:endParaRPr lang="en-US" sz="2200" b="1" spc="-5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0988" indent="-280988" algn="l"/>
                      <a:r>
                        <a:rPr lang="en-US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(4)</a:t>
                      </a:r>
                      <a:r>
                        <a:rPr lang="th-TH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ร้อยละของจำนวนผลงานตาม (</a:t>
                      </a:r>
                      <a:r>
                        <a:rPr lang="en-US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 </a:t>
                      </a:r>
                      <a:r>
                        <a:rPr lang="th-TH" sz="2200" b="1" spc="-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r>
                        <a:rPr lang="th-TH" sz="2200" b="1" spc="-5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พัฒนาต่อยอดเชิงพาณิชย์/นำไปใช้ประโยชน์</a:t>
                      </a:r>
                      <a:endParaRPr lang="en-US" sz="2200" b="1" spc="-5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N/A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56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80" y="252000"/>
            <a:ext cx="12024000" cy="900000"/>
          </a:xfrm>
          <a:solidFill>
            <a:srgbClr val="052569"/>
          </a:solidFill>
        </p:spPr>
        <p:txBody>
          <a:bodyPr>
            <a:normAutofit/>
          </a:bodyPr>
          <a:lstStyle/>
          <a:p>
            <a:pPr marL="2152650" indent="-2152650" algn="l"/>
            <a:r>
              <a:rPr lang="th-TH" sz="4000" dirty="0"/>
              <a:t>ตัวชี้วัด/เป้าหมาย</a:t>
            </a:r>
            <a:r>
              <a:rPr lang="en-US" sz="4000" dirty="0"/>
              <a:t>: </a:t>
            </a:r>
            <a:r>
              <a:rPr lang="th-TH" sz="4000" dirty="0"/>
              <a:t>ยุทธศาสตร์ที่ </a:t>
            </a:r>
            <a:r>
              <a:rPr lang="en-US" sz="4000" dirty="0"/>
              <a:t>4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081" y="1296000"/>
          <a:ext cx="12048897" cy="204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6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ข้อมูลพื้นฐาน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(ปี 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ระยะ ...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1-5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(2560-2564)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6-10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(2566-2569)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11-15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(2570-2574)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16-20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(2576-2579)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0988" indent="-280988" algn="l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(1)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ปริมาณการซื้อขายยางในตลาดยาง </a:t>
                      </a:r>
                      <a:r>
                        <a:rPr lang="th-TH" sz="22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กยท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ตัน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1,500,000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0988" indent="-280988" algn="l"/>
                      <a:r>
                        <a:rPr lang="en-US" sz="2200" b="1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(2)</a:t>
                      </a:r>
                      <a:r>
                        <a:rPr lang="th-TH" sz="2200" b="1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มูลค่าการส่งออกผลิตภัณฑ์ยางพารา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250,000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300,000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450,000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600,000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800,000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634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80" y="252000"/>
            <a:ext cx="12024000" cy="900000"/>
          </a:xfrm>
          <a:solidFill>
            <a:srgbClr val="052569"/>
          </a:solidFill>
        </p:spPr>
        <p:txBody>
          <a:bodyPr>
            <a:normAutofit/>
          </a:bodyPr>
          <a:lstStyle/>
          <a:p>
            <a:pPr marL="2152650" indent="-2152650" algn="l"/>
            <a:r>
              <a:rPr lang="th-TH" sz="4000" dirty="0"/>
              <a:t>ตัวชี้วัด/เป้าหมาย</a:t>
            </a:r>
            <a:r>
              <a:rPr lang="en-US" sz="4000" dirty="0"/>
              <a:t>: </a:t>
            </a:r>
            <a:r>
              <a:rPr lang="th-TH" sz="4000" dirty="0"/>
              <a:t>ยุทธศาสตร์ที่ </a:t>
            </a:r>
            <a:r>
              <a:rPr lang="en-US" sz="4000" dirty="0"/>
              <a:t>5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081" y="1296000"/>
          <a:ext cx="12048897" cy="3901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2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3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3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8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ข้อมูลพื้นฐาน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(ปี 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ระยะ ...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1-5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(2560-2564)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6-10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(2566-2569)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11-15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(2570-2574)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16-20 ปี </a:t>
                      </a:r>
                    </a:p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(2576-2579)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0988" indent="-280988" algn="l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(1)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จำนวนห้องปฏิบัติการทดสอบและรับรองคุณภาพที่ได้มาตรฐานในระดับนานาชาติที่ตั้งขึ้นใหม่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แห่ง/ปี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N/A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0988" marR="0" lvl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(2)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มูลค่าเงินลงทุนทางตรงจากต่างประเทศในอุตสาหกรรมยางพารา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ล้านดอลลาร์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สรอ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22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2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0988" marR="0" lvl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(3) 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สัดส่วนการใช้ยางภายในประเทศ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0988" indent="-280988" algn="l"/>
                      <a:r>
                        <a:rPr lang="en-US" sz="2200" b="1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(4) </a:t>
                      </a:r>
                      <a:r>
                        <a:rPr lang="th-TH" sz="2200" b="1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สัดส่วนการใช้ยางในหน่วยงานภาครัฐต่อการใช้ยางภายในประเทศ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775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DA990FC-3ABA-4CB5-9933-60BF69091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977" y="145723"/>
            <a:ext cx="4216433" cy="421643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D6DA027-B4DD-4658-922E-62B0CC73B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15" y="647114"/>
            <a:ext cx="4102534" cy="32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60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1">
            <a:extLst>
              <a:ext uri="{FF2B5EF4-FFF2-40B4-BE49-F238E27FC236}">
                <a16:creationId xmlns:a16="http://schemas.microsoft.com/office/drawing/2014/main" id="{6B47CAB3-8CDC-4B6D-AFF8-613AA3600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49BB4F-96F0-43FA-BBE0-F87ED2B3B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20209"/>
            <a:ext cx="12192000" cy="2160103"/>
          </a:xfrm>
          <a:solidFill>
            <a:schemeClr val="bg1">
              <a:lumMod val="95000"/>
              <a:alpha val="75000"/>
            </a:schemeClr>
          </a:solidFill>
        </p:spPr>
        <p:txBody>
          <a:bodyPr anchor="ctr" anchorCtr="0">
            <a:noAutofit/>
          </a:bodyPr>
          <a:lstStyle/>
          <a:p>
            <a:pPr algn="ctr"/>
            <a:r>
              <a:rPr lang="th-TH" sz="4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ฝ่ายยุทธศาสตร์องค์กร</a:t>
            </a:r>
            <a:br>
              <a:rPr lang="th-TH" sz="4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a typeface="Tahoma" pitchFamily="34" charset="0"/>
              </a:rPr>
              <a:t>โทร 02-433-2222 ต่อ 342</a:t>
            </a:r>
            <a:b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Email: plan.raot@gmail.com</a:t>
            </a:r>
            <a:endParaRPr lang="th-TH" sz="48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127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>
            <a:extLst>
              <a:ext uri="{FF2B5EF4-FFF2-40B4-BE49-F238E27FC236}">
                <a16:creationId xmlns:a16="http://schemas.microsoft.com/office/drawing/2014/main" id="{8774932E-41FF-42D3-BD32-68B1C7FE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166688"/>
            <a:ext cx="11609387" cy="900112"/>
          </a:xfrm>
          <a:solidFill>
            <a:srgbClr val="052569"/>
          </a:solidFill>
        </p:spPr>
        <p:txBody>
          <a:bodyPr/>
          <a:lstStyle/>
          <a:p>
            <a:pPr eaLnBrk="1" hangingPunct="1"/>
            <a:r>
              <a:rPr lang="th-TH" altLang="th-TH" sz="44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แนวทางในการจัดทำยุทธศาสตร์ยางพาราฯ</a:t>
            </a:r>
            <a:endParaRPr lang="en-US" altLang="th-TH" sz="44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843" name="Slide Number Placeholder 8">
            <a:extLst>
              <a:ext uri="{FF2B5EF4-FFF2-40B4-BE49-F238E27FC236}">
                <a16:creationId xmlns:a16="http://schemas.microsoft.com/office/drawing/2014/main" id="{8B771801-603E-4A9E-BD60-73BCC62B7C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25BA6AB6-2E27-47B8-8416-40A3B75F1587}" type="slidenum">
              <a:rPr lang="en-US" altLang="th-TH" sz="1600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3</a:t>
            </a:fld>
            <a:endParaRPr lang="en-US" altLang="th-TH" sz="1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5844" name="Group 16">
            <a:extLst>
              <a:ext uri="{FF2B5EF4-FFF2-40B4-BE49-F238E27FC236}">
                <a16:creationId xmlns:a16="http://schemas.microsoft.com/office/drawing/2014/main" id="{2CF2FDB5-102C-4078-AB0D-A052DF04A22A}"/>
              </a:ext>
            </a:extLst>
          </p:cNvPr>
          <p:cNvGrpSpPr>
            <a:grpSpLocks/>
          </p:cNvGrpSpPr>
          <p:nvPr/>
        </p:nvGrpSpPr>
        <p:grpSpPr bwMode="auto">
          <a:xfrm>
            <a:off x="290513" y="1558925"/>
            <a:ext cx="11609387" cy="4249738"/>
            <a:chOff x="289977" y="1558343"/>
            <a:chExt cx="11610474" cy="424955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6182515-BF7D-458B-B419-28DD9DA02CE1}"/>
                </a:ext>
              </a:extLst>
            </p:cNvPr>
            <p:cNvSpPr/>
            <p:nvPr/>
          </p:nvSpPr>
          <p:spPr>
            <a:xfrm>
              <a:off x="289977" y="1558343"/>
              <a:ext cx="3062574" cy="1558856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แผนยุทธศาสตร์ชาติ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ระยะ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20 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ปี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DB58AF33-358B-4EEF-B0B2-374B0C35CDE3}"/>
                </a:ext>
              </a:extLst>
            </p:cNvPr>
            <p:cNvSpPr/>
            <p:nvPr/>
          </p:nvSpPr>
          <p:spPr>
            <a:xfrm>
              <a:off x="4563927" y="1558343"/>
              <a:ext cx="3062574" cy="1558856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ยุทธศาสตร์เกษตรและสหกรณ์ ระยะ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20 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ปี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3A5C806-4206-401E-A63F-27BD886F4F11}"/>
                </a:ext>
              </a:extLst>
            </p:cNvPr>
            <p:cNvSpPr/>
            <p:nvPr/>
          </p:nvSpPr>
          <p:spPr>
            <a:xfrm>
              <a:off x="8837877" y="1558343"/>
              <a:ext cx="3062574" cy="1558856"/>
            </a:xfrm>
            <a:prstGeom prst="roundRect">
              <a:avLst/>
            </a:prstGeom>
            <a:solidFill>
              <a:srgbClr val="99CCFF"/>
            </a:solidFill>
            <a:ln w="15875">
              <a:solidFill>
                <a:srgbClr val="72727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ยุทธศาสตร์ยางพารา 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ระยะ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20 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ปี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5CDD958F-EBA2-493A-A9C5-E55B3D0137FC}"/>
                </a:ext>
              </a:extLst>
            </p:cNvPr>
            <p:cNvSpPr/>
            <p:nvPr/>
          </p:nvSpPr>
          <p:spPr>
            <a:xfrm>
              <a:off x="3655792" y="2106007"/>
              <a:ext cx="604894" cy="463529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A74BF056-0586-4DB8-A126-9EA6A9CCA05E}"/>
                </a:ext>
              </a:extLst>
            </p:cNvPr>
            <p:cNvSpPr/>
            <p:nvPr/>
          </p:nvSpPr>
          <p:spPr>
            <a:xfrm>
              <a:off x="7929742" y="2106007"/>
              <a:ext cx="604894" cy="463529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82DEA35B-B8C1-459A-A488-2D7748A9D6A4}"/>
                </a:ext>
              </a:extLst>
            </p:cNvPr>
            <p:cNvSpPr/>
            <p:nvPr/>
          </p:nvSpPr>
          <p:spPr>
            <a:xfrm>
              <a:off x="289977" y="4249037"/>
              <a:ext cx="3062574" cy="1558856"/>
            </a:xfrm>
            <a:prstGeom prst="roundRect">
              <a:avLst/>
            </a:prstGeom>
            <a:solidFill>
              <a:srgbClr val="99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แผนพัฒนาเศรษฐกิจและสังคมแห่งชาติ ฉบับที่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EDD5B0A8-DAA5-4897-A762-55D20F607907}"/>
                </a:ext>
              </a:extLst>
            </p:cNvPr>
            <p:cNvSpPr/>
            <p:nvPr/>
          </p:nvSpPr>
          <p:spPr>
            <a:xfrm>
              <a:off x="4563927" y="4249037"/>
              <a:ext cx="3062574" cy="1558856"/>
            </a:xfrm>
            <a:prstGeom prst="roundRect">
              <a:avLst/>
            </a:prstGeom>
            <a:solidFill>
              <a:srgbClr val="99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แผนพัฒนาการเกษตรในช่วงแผนฯ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12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55821632-5E3E-45BF-98C0-CA858DFBBA97}"/>
                </a:ext>
              </a:extLst>
            </p:cNvPr>
            <p:cNvSpPr/>
            <p:nvPr/>
          </p:nvSpPr>
          <p:spPr>
            <a:xfrm>
              <a:off x="8837877" y="4249037"/>
              <a:ext cx="3062574" cy="1558856"/>
            </a:xfrm>
            <a:prstGeom prst="roundRect">
              <a:avLst/>
            </a:prstGeom>
            <a:solidFill>
              <a:srgbClr val="00B050"/>
            </a:solidFill>
            <a:ln w="635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ยุทธศาสตร์ยางพารา 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ระยะ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1-5 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ปี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9CC76F21-A655-4A64-B0D1-1B4797127C23}"/>
                </a:ext>
              </a:extLst>
            </p:cNvPr>
            <p:cNvSpPr/>
            <p:nvPr/>
          </p:nvSpPr>
          <p:spPr>
            <a:xfrm>
              <a:off x="3655792" y="4796700"/>
              <a:ext cx="604894" cy="463529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A3C20814-0A21-4B69-B8EE-88870225AFB3}"/>
                </a:ext>
              </a:extLst>
            </p:cNvPr>
            <p:cNvSpPr/>
            <p:nvPr/>
          </p:nvSpPr>
          <p:spPr>
            <a:xfrm>
              <a:off x="7929742" y="4796700"/>
              <a:ext cx="604894" cy="463529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Left-Right Arrow 30">
              <a:extLst>
                <a:ext uri="{FF2B5EF4-FFF2-40B4-BE49-F238E27FC236}">
                  <a16:creationId xmlns:a16="http://schemas.microsoft.com/office/drawing/2014/main" id="{5B881FC0-37B3-424D-84EB-10DFE106BACA}"/>
                </a:ext>
              </a:extLst>
            </p:cNvPr>
            <p:cNvSpPr/>
            <p:nvPr/>
          </p:nvSpPr>
          <p:spPr>
            <a:xfrm rot="5400000">
              <a:off x="1487908" y="3419573"/>
              <a:ext cx="731806" cy="45724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Left-Right Arrow 31">
              <a:extLst>
                <a:ext uri="{FF2B5EF4-FFF2-40B4-BE49-F238E27FC236}">
                  <a16:creationId xmlns:a16="http://schemas.microsoft.com/office/drawing/2014/main" id="{B82F022D-86F0-430D-81B8-9F713329EA25}"/>
                </a:ext>
              </a:extLst>
            </p:cNvPr>
            <p:cNvSpPr/>
            <p:nvPr/>
          </p:nvSpPr>
          <p:spPr>
            <a:xfrm rot="5400000">
              <a:off x="5729312" y="3488626"/>
              <a:ext cx="731805" cy="45565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Left-Right Arrow 32">
              <a:extLst>
                <a:ext uri="{FF2B5EF4-FFF2-40B4-BE49-F238E27FC236}">
                  <a16:creationId xmlns:a16="http://schemas.microsoft.com/office/drawing/2014/main" id="{6D53F153-BB09-43FC-A30D-A1DCDC2AB945}"/>
                </a:ext>
              </a:extLst>
            </p:cNvPr>
            <p:cNvSpPr/>
            <p:nvPr/>
          </p:nvSpPr>
          <p:spPr>
            <a:xfrm rot="5400000">
              <a:off x="10004055" y="3454497"/>
              <a:ext cx="731806" cy="45724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552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4FEE2BC8-90A7-4C0D-ADB7-6ACCBFE4FA0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2F319209-2CEA-4803-8E2D-AE2207B24EFD}" type="slidenum">
              <a:rPr lang="en-US" altLang="th-TH" sz="1600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4</a:t>
            </a:fld>
            <a:endParaRPr lang="en-US" altLang="th-TH" sz="1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891" name="Title 3">
            <a:extLst>
              <a:ext uri="{FF2B5EF4-FFF2-40B4-BE49-F238E27FC236}">
                <a16:creationId xmlns:a16="http://schemas.microsoft.com/office/drawing/2014/main" id="{7C2A5AA7-2C98-4687-A493-84C5BF7B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123825"/>
            <a:ext cx="11609387" cy="900113"/>
          </a:xfrm>
          <a:solidFill>
            <a:srgbClr val="052569"/>
          </a:solidFill>
        </p:spPr>
        <p:txBody>
          <a:bodyPr/>
          <a:lstStyle/>
          <a:p>
            <a:pPr eaLnBrk="1" hangingPunct="1"/>
            <a:r>
              <a:rPr lang="th-TH" altLang="th-TH" sz="4400" b="1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ปัญหาและความท้าทาย</a:t>
            </a:r>
            <a:endParaRPr lang="en-US" altLang="th-TH" sz="44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7892" name="Group 2">
            <a:extLst>
              <a:ext uri="{FF2B5EF4-FFF2-40B4-BE49-F238E27FC236}">
                <a16:creationId xmlns:a16="http://schemas.microsoft.com/office/drawing/2014/main" id="{B8226394-4C8C-48EE-88D8-D564E606FD80}"/>
              </a:ext>
            </a:extLst>
          </p:cNvPr>
          <p:cNvGrpSpPr>
            <a:grpSpLocks/>
          </p:cNvGrpSpPr>
          <p:nvPr/>
        </p:nvGrpSpPr>
        <p:grpSpPr bwMode="auto">
          <a:xfrm>
            <a:off x="3579813" y="1384300"/>
            <a:ext cx="5030787" cy="5029200"/>
            <a:chOff x="3579614" y="1384243"/>
            <a:chExt cx="5031126" cy="5029826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AFA036B-5756-4F7F-A07E-7DD337287783}"/>
                </a:ext>
              </a:extLst>
            </p:cNvPr>
            <p:cNvSpPr/>
            <p:nvPr/>
          </p:nvSpPr>
          <p:spPr>
            <a:xfrm>
              <a:off x="3579614" y="1384243"/>
              <a:ext cx="2459203" cy="2459344"/>
            </a:xfrm>
            <a:custGeom>
              <a:avLst/>
              <a:gdLst>
                <a:gd name="connsiteX0" fmla="*/ 0 w 2458414"/>
                <a:gd name="connsiteY0" fmla="*/ 2458414 h 2458414"/>
                <a:gd name="connsiteX1" fmla="*/ 2458414 w 2458414"/>
                <a:gd name="connsiteY1" fmla="*/ 0 h 2458414"/>
                <a:gd name="connsiteX2" fmla="*/ 2458414 w 2458414"/>
                <a:gd name="connsiteY2" fmla="*/ 2458414 h 2458414"/>
                <a:gd name="connsiteX3" fmla="*/ 0 w 2458414"/>
                <a:gd name="connsiteY3" fmla="*/ 2458414 h 245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414" h="2458414">
                  <a:moveTo>
                    <a:pt x="0" y="2458414"/>
                  </a:moveTo>
                  <a:cubicBezTo>
                    <a:pt x="0" y="1100669"/>
                    <a:pt x="1100669" y="0"/>
                    <a:pt x="2458414" y="0"/>
                  </a:cubicBezTo>
                  <a:lnTo>
                    <a:pt x="2458414" y="2458414"/>
                  </a:lnTo>
                  <a:lnTo>
                    <a:pt x="0" y="2458414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02933" tIns="902933" rIns="182880" bIns="18288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โครงสร้างการใช้และการส่งออก</a:t>
              </a:r>
              <a:endPara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807E148-2EFA-48AD-B465-D33163570FB6}"/>
                </a:ext>
              </a:extLst>
            </p:cNvPr>
            <p:cNvSpPr/>
            <p:nvPr/>
          </p:nvSpPr>
          <p:spPr>
            <a:xfrm>
              <a:off x="6151537" y="1384243"/>
              <a:ext cx="2459203" cy="2459344"/>
            </a:xfrm>
            <a:custGeom>
              <a:avLst/>
              <a:gdLst>
                <a:gd name="connsiteX0" fmla="*/ 0 w 2458414"/>
                <a:gd name="connsiteY0" fmla="*/ 2458414 h 2458414"/>
                <a:gd name="connsiteX1" fmla="*/ 2458414 w 2458414"/>
                <a:gd name="connsiteY1" fmla="*/ 0 h 2458414"/>
                <a:gd name="connsiteX2" fmla="*/ 2458414 w 2458414"/>
                <a:gd name="connsiteY2" fmla="*/ 2458414 h 2458414"/>
                <a:gd name="connsiteX3" fmla="*/ 0 w 2458414"/>
                <a:gd name="connsiteY3" fmla="*/ 2458414 h 245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414" h="2458414">
                  <a:moveTo>
                    <a:pt x="0" y="0"/>
                  </a:moveTo>
                  <a:cubicBezTo>
                    <a:pt x="1357745" y="0"/>
                    <a:pt x="2458414" y="1100669"/>
                    <a:pt x="2458414" y="2458414"/>
                  </a:cubicBezTo>
                  <a:lnTo>
                    <a:pt x="0" y="245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7584" tIns="947637" rIns="947638" bIns="227584" spcCol="1270" anchor="ctr"/>
            <a:lstStyle/>
            <a:p>
              <a:pPr algn="ctr" defTabSz="1422400" fontAlgn="auto">
                <a:spcAft>
                  <a:spcPts val="0"/>
                </a:spcAft>
                <a:defRPr/>
              </a:pPr>
              <a:r>
                <a:rPr lang="th-TH" sz="32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ต้นทุนในการผลิตสูง</a:t>
              </a:r>
              <a:endPara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F123D32-5EFE-4348-82B9-11C9211C824E}"/>
                </a:ext>
              </a:extLst>
            </p:cNvPr>
            <p:cNvSpPr/>
            <p:nvPr/>
          </p:nvSpPr>
          <p:spPr>
            <a:xfrm rot="21600000">
              <a:off x="6151537" y="3956313"/>
              <a:ext cx="2459203" cy="2457756"/>
            </a:xfrm>
            <a:custGeom>
              <a:avLst/>
              <a:gdLst>
                <a:gd name="connsiteX0" fmla="*/ 0 w 2458414"/>
                <a:gd name="connsiteY0" fmla="*/ 2458414 h 2458414"/>
                <a:gd name="connsiteX1" fmla="*/ 2458414 w 2458414"/>
                <a:gd name="connsiteY1" fmla="*/ 0 h 2458414"/>
                <a:gd name="connsiteX2" fmla="*/ 2458414 w 2458414"/>
                <a:gd name="connsiteY2" fmla="*/ 2458414 h 2458414"/>
                <a:gd name="connsiteX3" fmla="*/ 0 w 2458414"/>
                <a:gd name="connsiteY3" fmla="*/ 2458414 h 245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414" h="2458414">
                  <a:moveTo>
                    <a:pt x="2458414" y="0"/>
                  </a:moveTo>
                  <a:cubicBezTo>
                    <a:pt x="2458414" y="1357745"/>
                    <a:pt x="1357745" y="2458414"/>
                    <a:pt x="0" y="2458414"/>
                  </a:cubicBezTo>
                  <a:lnTo>
                    <a:pt x="0" y="0"/>
                  </a:lnTo>
                  <a:lnTo>
                    <a:pt x="2458414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7584" tIns="227584" rIns="947638" bIns="947637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ขาดแคลนแรงงานในสวนยาง</a:t>
              </a:r>
              <a:endPara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5BE9438-CEA5-42AF-9C42-18BA6AC25623}"/>
                </a:ext>
              </a:extLst>
            </p:cNvPr>
            <p:cNvSpPr/>
            <p:nvPr/>
          </p:nvSpPr>
          <p:spPr>
            <a:xfrm rot="21600000">
              <a:off x="3579614" y="3956313"/>
              <a:ext cx="2459203" cy="2457756"/>
            </a:xfrm>
            <a:custGeom>
              <a:avLst/>
              <a:gdLst>
                <a:gd name="connsiteX0" fmla="*/ 0 w 2458414"/>
                <a:gd name="connsiteY0" fmla="*/ 2458414 h 2458414"/>
                <a:gd name="connsiteX1" fmla="*/ 2458414 w 2458414"/>
                <a:gd name="connsiteY1" fmla="*/ 0 h 2458414"/>
                <a:gd name="connsiteX2" fmla="*/ 2458414 w 2458414"/>
                <a:gd name="connsiteY2" fmla="*/ 2458414 h 2458414"/>
                <a:gd name="connsiteX3" fmla="*/ 0 w 2458414"/>
                <a:gd name="connsiteY3" fmla="*/ 2458414 h 245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414" h="2458414">
                  <a:moveTo>
                    <a:pt x="2458414" y="2458414"/>
                  </a:moveTo>
                  <a:cubicBezTo>
                    <a:pt x="1100669" y="2458414"/>
                    <a:pt x="0" y="1357745"/>
                    <a:pt x="0" y="0"/>
                  </a:cubicBezTo>
                  <a:lnTo>
                    <a:pt x="2458414" y="0"/>
                  </a:lnTo>
                  <a:lnTo>
                    <a:pt x="2458414" y="2458414"/>
                  </a:lnTo>
                  <a:close/>
                </a:path>
              </a:pathLst>
            </a:custGeom>
            <a:solidFill>
              <a:srgbClr val="E86A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47638" tIns="227584" rIns="227584" bIns="947636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การกีดกันทางการค้า</a:t>
              </a:r>
              <a:endPara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Circular Arrow 13">
              <a:extLst>
                <a:ext uri="{FF2B5EF4-FFF2-40B4-BE49-F238E27FC236}">
                  <a16:creationId xmlns:a16="http://schemas.microsoft.com/office/drawing/2014/main" id="{258F8203-7136-4347-AC71-184F94631E41}"/>
                </a:ext>
              </a:extLst>
            </p:cNvPr>
            <p:cNvSpPr/>
            <p:nvPr/>
          </p:nvSpPr>
          <p:spPr>
            <a:xfrm>
              <a:off x="5670492" y="3387917"/>
              <a:ext cx="849370" cy="738280"/>
            </a:xfrm>
            <a:prstGeom prst="circular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ircular Arrow 14">
              <a:extLst>
                <a:ext uri="{FF2B5EF4-FFF2-40B4-BE49-F238E27FC236}">
                  <a16:creationId xmlns:a16="http://schemas.microsoft.com/office/drawing/2014/main" id="{EE4B39D0-FEA8-44C0-BCE8-DE11A79E5743}"/>
                </a:ext>
              </a:extLst>
            </p:cNvPr>
            <p:cNvSpPr/>
            <p:nvPr/>
          </p:nvSpPr>
          <p:spPr>
            <a:xfrm rot="10800000">
              <a:off x="5670492" y="3672116"/>
              <a:ext cx="849370" cy="738279"/>
            </a:xfrm>
            <a:prstGeom prst="circular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8173452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77" y="124153"/>
            <a:ext cx="11610475" cy="900000"/>
          </a:xfrm>
          <a:solidFill>
            <a:srgbClr val="052569"/>
          </a:solidFill>
        </p:spPr>
        <p:txBody>
          <a:bodyPr>
            <a:noAutofit/>
          </a:bodyPr>
          <a:lstStyle/>
          <a:p>
            <a:r>
              <a:rPr lang="th-TH" sz="4400" dirty="0"/>
              <a:t>กรอบแนวคิดในการกำหนดยุทธศาสตร์ยางพาราฯ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521A723-412D-444B-97DA-7F31755B0FAA}"/>
              </a:ext>
            </a:extLst>
          </p:cNvPr>
          <p:cNvGrpSpPr/>
          <p:nvPr/>
        </p:nvGrpSpPr>
        <p:grpSpPr>
          <a:xfrm>
            <a:off x="289977" y="1303202"/>
            <a:ext cx="11610475" cy="3996783"/>
            <a:chOff x="289977" y="1303202"/>
            <a:chExt cx="11610475" cy="399678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BFAFC34-3C37-472A-87BF-3BD6A2DDAF3B}"/>
                </a:ext>
              </a:extLst>
            </p:cNvPr>
            <p:cNvSpPr/>
            <p:nvPr/>
          </p:nvSpPr>
          <p:spPr>
            <a:xfrm>
              <a:off x="3782388" y="1665313"/>
              <a:ext cx="1800000" cy="1193617"/>
            </a:xfrm>
            <a:custGeom>
              <a:avLst/>
              <a:gdLst>
                <a:gd name="connsiteX0" fmla="*/ 0 w 1193617"/>
                <a:gd name="connsiteY0" fmla="*/ 198940 h 1193617"/>
                <a:gd name="connsiteX1" fmla="*/ 198940 w 1193617"/>
                <a:gd name="connsiteY1" fmla="*/ 0 h 1193617"/>
                <a:gd name="connsiteX2" fmla="*/ 994677 w 1193617"/>
                <a:gd name="connsiteY2" fmla="*/ 0 h 1193617"/>
                <a:gd name="connsiteX3" fmla="*/ 1193617 w 1193617"/>
                <a:gd name="connsiteY3" fmla="*/ 198940 h 1193617"/>
                <a:gd name="connsiteX4" fmla="*/ 1193617 w 1193617"/>
                <a:gd name="connsiteY4" fmla="*/ 994677 h 1193617"/>
                <a:gd name="connsiteX5" fmla="*/ 994677 w 1193617"/>
                <a:gd name="connsiteY5" fmla="*/ 1193617 h 1193617"/>
                <a:gd name="connsiteX6" fmla="*/ 198940 w 1193617"/>
                <a:gd name="connsiteY6" fmla="*/ 1193617 h 1193617"/>
                <a:gd name="connsiteX7" fmla="*/ 0 w 1193617"/>
                <a:gd name="connsiteY7" fmla="*/ 994677 h 1193617"/>
                <a:gd name="connsiteX8" fmla="*/ 0 w 1193617"/>
                <a:gd name="connsiteY8" fmla="*/ 198940 h 119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3617" h="1193617">
                  <a:moveTo>
                    <a:pt x="0" y="198940"/>
                  </a:moveTo>
                  <a:cubicBezTo>
                    <a:pt x="0" y="89068"/>
                    <a:pt x="89068" y="0"/>
                    <a:pt x="198940" y="0"/>
                  </a:cubicBezTo>
                  <a:lnTo>
                    <a:pt x="994677" y="0"/>
                  </a:lnTo>
                  <a:cubicBezTo>
                    <a:pt x="1104549" y="0"/>
                    <a:pt x="1193617" y="89068"/>
                    <a:pt x="1193617" y="198940"/>
                  </a:cubicBezTo>
                  <a:lnTo>
                    <a:pt x="1193617" y="994677"/>
                  </a:lnTo>
                  <a:cubicBezTo>
                    <a:pt x="1193617" y="1104549"/>
                    <a:pt x="1104549" y="1193617"/>
                    <a:pt x="994677" y="1193617"/>
                  </a:cubicBezTo>
                  <a:lnTo>
                    <a:pt x="198940" y="1193617"/>
                  </a:lnTo>
                  <a:cubicBezTo>
                    <a:pt x="89068" y="1193617"/>
                    <a:pt x="0" y="1104549"/>
                    <a:pt x="0" y="994677"/>
                  </a:cubicBezTo>
                  <a:lnTo>
                    <a:pt x="0" y="19894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448" tIns="101448" rIns="101448" bIns="101448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บริหารจัดการด้าน</a:t>
              </a:r>
              <a:r>
                <a:rPr lang="th-TH" sz="28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อุปสงค์</a:t>
              </a:r>
              <a:endParaRPr lang="en-US" sz="28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D97809-6A7E-49B3-BBF5-490CF5FDF04E}"/>
                </a:ext>
              </a:extLst>
            </p:cNvPr>
            <p:cNvSpPr/>
            <p:nvPr/>
          </p:nvSpPr>
          <p:spPr>
            <a:xfrm>
              <a:off x="4337848" y="2955852"/>
              <a:ext cx="692297" cy="692297"/>
            </a:xfrm>
            <a:custGeom>
              <a:avLst/>
              <a:gdLst>
                <a:gd name="connsiteX0" fmla="*/ 91764 w 692297"/>
                <a:gd name="connsiteY0" fmla="*/ 264734 h 692297"/>
                <a:gd name="connsiteX1" fmla="*/ 264734 w 692297"/>
                <a:gd name="connsiteY1" fmla="*/ 264734 h 692297"/>
                <a:gd name="connsiteX2" fmla="*/ 264734 w 692297"/>
                <a:gd name="connsiteY2" fmla="*/ 91764 h 692297"/>
                <a:gd name="connsiteX3" fmla="*/ 427563 w 692297"/>
                <a:gd name="connsiteY3" fmla="*/ 91764 h 692297"/>
                <a:gd name="connsiteX4" fmla="*/ 427563 w 692297"/>
                <a:gd name="connsiteY4" fmla="*/ 264734 h 692297"/>
                <a:gd name="connsiteX5" fmla="*/ 600533 w 692297"/>
                <a:gd name="connsiteY5" fmla="*/ 264734 h 692297"/>
                <a:gd name="connsiteX6" fmla="*/ 600533 w 692297"/>
                <a:gd name="connsiteY6" fmla="*/ 427563 h 692297"/>
                <a:gd name="connsiteX7" fmla="*/ 427563 w 692297"/>
                <a:gd name="connsiteY7" fmla="*/ 427563 h 692297"/>
                <a:gd name="connsiteX8" fmla="*/ 427563 w 692297"/>
                <a:gd name="connsiteY8" fmla="*/ 600533 h 692297"/>
                <a:gd name="connsiteX9" fmla="*/ 264734 w 692297"/>
                <a:gd name="connsiteY9" fmla="*/ 600533 h 692297"/>
                <a:gd name="connsiteX10" fmla="*/ 264734 w 692297"/>
                <a:gd name="connsiteY10" fmla="*/ 427563 h 692297"/>
                <a:gd name="connsiteX11" fmla="*/ 91764 w 692297"/>
                <a:gd name="connsiteY11" fmla="*/ 427563 h 692297"/>
                <a:gd name="connsiteX12" fmla="*/ 91764 w 692297"/>
                <a:gd name="connsiteY12" fmla="*/ 264734 h 6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2297" h="692297">
                  <a:moveTo>
                    <a:pt x="91764" y="264734"/>
                  </a:moveTo>
                  <a:lnTo>
                    <a:pt x="264734" y="264734"/>
                  </a:lnTo>
                  <a:lnTo>
                    <a:pt x="264734" y="91764"/>
                  </a:lnTo>
                  <a:lnTo>
                    <a:pt x="427563" y="91764"/>
                  </a:lnTo>
                  <a:lnTo>
                    <a:pt x="427563" y="264734"/>
                  </a:lnTo>
                  <a:lnTo>
                    <a:pt x="600533" y="264734"/>
                  </a:lnTo>
                  <a:lnTo>
                    <a:pt x="600533" y="427563"/>
                  </a:lnTo>
                  <a:lnTo>
                    <a:pt x="427563" y="427563"/>
                  </a:lnTo>
                  <a:lnTo>
                    <a:pt x="427563" y="600533"/>
                  </a:lnTo>
                  <a:lnTo>
                    <a:pt x="264734" y="600533"/>
                  </a:lnTo>
                  <a:lnTo>
                    <a:pt x="264734" y="427563"/>
                  </a:lnTo>
                  <a:lnTo>
                    <a:pt x="91764" y="427563"/>
                  </a:lnTo>
                  <a:lnTo>
                    <a:pt x="91764" y="264734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764" tIns="264734" rIns="91764" bIns="26473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35E948D-66A8-4E84-9DEB-9B98119E4AA7}"/>
                </a:ext>
              </a:extLst>
            </p:cNvPr>
            <p:cNvSpPr/>
            <p:nvPr/>
          </p:nvSpPr>
          <p:spPr>
            <a:xfrm>
              <a:off x="3782388" y="3745071"/>
              <a:ext cx="1800000" cy="1193617"/>
            </a:xfrm>
            <a:custGeom>
              <a:avLst/>
              <a:gdLst>
                <a:gd name="connsiteX0" fmla="*/ 0 w 1193617"/>
                <a:gd name="connsiteY0" fmla="*/ 198940 h 1193617"/>
                <a:gd name="connsiteX1" fmla="*/ 198940 w 1193617"/>
                <a:gd name="connsiteY1" fmla="*/ 0 h 1193617"/>
                <a:gd name="connsiteX2" fmla="*/ 994677 w 1193617"/>
                <a:gd name="connsiteY2" fmla="*/ 0 h 1193617"/>
                <a:gd name="connsiteX3" fmla="*/ 1193617 w 1193617"/>
                <a:gd name="connsiteY3" fmla="*/ 198940 h 1193617"/>
                <a:gd name="connsiteX4" fmla="*/ 1193617 w 1193617"/>
                <a:gd name="connsiteY4" fmla="*/ 994677 h 1193617"/>
                <a:gd name="connsiteX5" fmla="*/ 994677 w 1193617"/>
                <a:gd name="connsiteY5" fmla="*/ 1193617 h 1193617"/>
                <a:gd name="connsiteX6" fmla="*/ 198940 w 1193617"/>
                <a:gd name="connsiteY6" fmla="*/ 1193617 h 1193617"/>
                <a:gd name="connsiteX7" fmla="*/ 0 w 1193617"/>
                <a:gd name="connsiteY7" fmla="*/ 994677 h 1193617"/>
                <a:gd name="connsiteX8" fmla="*/ 0 w 1193617"/>
                <a:gd name="connsiteY8" fmla="*/ 198940 h 119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3617" h="1193617">
                  <a:moveTo>
                    <a:pt x="0" y="198940"/>
                  </a:moveTo>
                  <a:cubicBezTo>
                    <a:pt x="0" y="89068"/>
                    <a:pt x="89068" y="0"/>
                    <a:pt x="198940" y="0"/>
                  </a:cubicBezTo>
                  <a:lnTo>
                    <a:pt x="994677" y="0"/>
                  </a:lnTo>
                  <a:cubicBezTo>
                    <a:pt x="1104549" y="0"/>
                    <a:pt x="1193617" y="89068"/>
                    <a:pt x="1193617" y="198940"/>
                  </a:cubicBezTo>
                  <a:lnTo>
                    <a:pt x="1193617" y="994677"/>
                  </a:lnTo>
                  <a:cubicBezTo>
                    <a:pt x="1193617" y="1104549"/>
                    <a:pt x="1104549" y="1193617"/>
                    <a:pt x="994677" y="1193617"/>
                  </a:cubicBezTo>
                  <a:lnTo>
                    <a:pt x="198940" y="1193617"/>
                  </a:lnTo>
                  <a:cubicBezTo>
                    <a:pt x="89068" y="1193617"/>
                    <a:pt x="0" y="1104549"/>
                    <a:pt x="0" y="994677"/>
                  </a:cubicBezTo>
                  <a:lnTo>
                    <a:pt x="0" y="19894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448" tIns="101448" rIns="101448" bIns="101448" numCol="1" spcCol="1270" anchor="ctr" anchorCtr="0">
              <a:noAutofit/>
            </a:bodyPr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บริหารจัดการด้านอุปทาน</a:t>
              </a:r>
              <a:endParaRPr lang="en-US" sz="28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0408F3A-DF50-41E2-B523-994ED1B172DA}"/>
                </a:ext>
              </a:extLst>
            </p:cNvPr>
            <p:cNvSpPr/>
            <p:nvPr/>
          </p:nvSpPr>
          <p:spPr>
            <a:xfrm>
              <a:off x="5669398" y="3079988"/>
              <a:ext cx="379570" cy="444025"/>
            </a:xfrm>
            <a:custGeom>
              <a:avLst/>
              <a:gdLst>
                <a:gd name="connsiteX0" fmla="*/ 0 w 379570"/>
                <a:gd name="connsiteY0" fmla="*/ 88805 h 444025"/>
                <a:gd name="connsiteX1" fmla="*/ 189785 w 379570"/>
                <a:gd name="connsiteY1" fmla="*/ 88805 h 444025"/>
                <a:gd name="connsiteX2" fmla="*/ 189785 w 379570"/>
                <a:gd name="connsiteY2" fmla="*/ 0 h 444025"/>
                <a:gd name="connsiteX3" fmla="*/ 379570 w 379570"/>
                <a:gd name="connsiteY3" fmla="*/ 222013 h 444025"/>
                <a:gd name="connsiteX4" fmla="*/ 189785 w 379570"/>
                <a:gd name="connsiteY4" fmla="*/ 444025 h 444025"/>
                <a:gd name="connsiteX5" fmla="*/ 189785 w 379570"/>
                <a:gd name="connsiteY5" fmla="*/ 355220 h 444025"/>
                <a:gd name="connsiteX6" fmla="*/ 0 w 379570"/>
                <a:gd name="connsiteY6" fmla="*/ 355220 h 444025"/>
                <a:gd name="connsiteX7" fmla="*/ 0 w 379570"/>
                <a:gd name="connsiteY7" fmla="*/ 88805 h 44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570" h="444025">
                  <a:moveTo>
                    <a:pt x="0" y="88805"/>
                  </a:moveTo>
                  <a:lnTo>
                    <a:pt x="189785" y="88805"/>
                  </a:lnTo>
                  <a:lnTo>
                    <a:pt x="189785" y="0"/>
                  </a:lnTo>
                  <a:lnTo>
                    <a:pt x="379570" y="222013"/>
                  </a:lnTo>
                  <a:lnTo>
                    <a:pt x="189785" y="444025"/>
                  </a:lnTo>
                  <a:lnTo>
                    <a:pt x="189785" y="355220"/>
                  </a:lnTo>
                  <a:lnTo>
                    <a:pt x="0" y="355220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8805" rIns="113871" bIns="8880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869C16-0B4A-477B-9BE3-C76AE6C9E502}"/>
                </a:ext>
              </a:extLst>
            </p:cNvPr>
            <p:cNvSpPr/>
            <p:nvPr/>
          </p:nvSpPr>
          <p:spPr>
            <a:xfrm>
              <a:off x="6221641" y="2222000"/>
              <a:ext cx="2160000" cy="2160000"/>
            </a:xfrm>
            <a:custGeom>
              <a:avLst/>
              <a:gdLst>
                <a:gd name="connsiteX0" fmla="*/ 0 w 2387234"/>
                <a:gd name="connsiteY0" fmla="*/ 1193617 h 2387234"/>
                <a:gd name="connsiteX1" fmla="*/ 1193617 w 2387234"/>
                <a:gd name="connsiteY1" fmla="*/ 0 h 2387234"/>
                <a:gd name="connsiteX2" fmla="*/ 2387234 w 2387234"/>
                <a:gd name="connsiteY2" fmla="*/ 1193617 h 2387234"/>
                <a:gd name="connsiteX3" fmla="*/ 1193617 w 2387234"/>
                <a:gd name="connsiteY3" fmla="*/ 2387234 h 2387234"/>
                <a:gd name="connsiteX4" fmla="*/ 0 w 2387234"/>
                <a:gd name="connsiteY4" fmla="*/ 1193617 h 23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7234" h="2387234">
                  <a:moveTo>
                    <a:pt x="0" y="1193617"/>
                  </a:moveTo>
                  <a:cubicBezTo>
                    <a:pt x="0" y="534401"/>
                    <a:pt x="534401" y="0"/>
                    <a:pt x="1193617" y="0"/>
                  </a:cubicBezTo>
                  <a:cubicBezTo>
                    <a:pt x="1852833" y="0"/>
                    <a:pt x="2387234" y="534401"/>
                    <a:pt x="2387234" y="1193617"/>
                  </a:cubicBezTo>
                  <a:cubicBezTo>
                    <a:pt x="2387234" y="1852833"/>
                    <a:pt x="1852833" y="2387234"/>
                    <a:pt x="1193617" y="2387234"/>
                  </a:cubicBezTo>
                  <a:cubicBezTo>
                    <a:pt x="534401" y="2387234"/>
                    <a:pt x="0" y="1852833"/>
                    <a:pt x="0" y="1193617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6912" tIns="416912" rIns="416912" bIns="416912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ปรับเปลี่ยนโครงสร้างการใช้และการส่งออก</a:t>
              </a:r>
              <a:endParaRPr lang="en-US" sz="28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1C4B2E-E940-4969-9DE2-FE36E861B2DA}"/>
                </a:ext>
              </a:extLst>
            </p:cNvPr>
            <p:cNvSpPr/>
            <p:nvPr/>
          </p:nvSpPr>
          <p:spPr>
            <a:xfrm>
              <a:off x="8655055" y="3079988"/>
              <a:ext cx="379570" cy="444025"/>
            </a:xfrm>
            <a:custGeom>
              <a:avLst/>
              <a:gdLst>
                <a:gd name="connsiteX0" fmla="*/ 0 w 379570"/>
                <a:gd name="connsiteY0" fmla="*/ 88805 h 444025"/>
                <a:gd name="connsiteX1" fmla="*/ 189785 w 379570"/>
                <a:gd name="connsiteY1" fmla="*/ 88805 h 444025"/>
                <a:gd name="connsiteX2" fmla="*/ 189785 w 379570"/>
                <a:gd name="connsiteY2" fmla="*/ 0 h 444025"/>
                <a:gd name="connsiteX3" fmla="*/ 379570 w 379570"/>
                <a:gd name="connsiteY3" fmla="*/ 222013 h 444025"/>
                <a:gd name="connsiteX4" fmla="*/ 189785 w 379570"/>
                <a:gd name="connsiteY4" fmla="*/ 444025 h 444025"/>
                <a:gd name="connsiteX5" fmla="*/ 189785 w 379570"/>
                <a:gd name="connsiteY5" fmla="*/ 355220 h 444025"/>
                <a:gd name="connsiteX6" fmla="*/ 0 w 379570"/>
                <a:gd name="connsiteY6" fmla="*/ 355220 h 444025"/>
                <a:gd name="connsiteX7" fmla="*/ 0 w 379570"/>
                <a:gd name="connsiteY7" fmla="*/ 88805 h 44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570" h="444025">
                  <a:moveTo>
                    <a:pt x="0" y="88805"/>
                  </a:moveTo>
                  <a:lnTo>
                    <a:pt x="189785" y="88805"/>
                  </a:lnTo>
                  <a:lnTo>
                    <a:pt x="189785" y="0"/>
                  </a:lnTo>
                  <a:lnTo>
                    <a:pt x="379570" y="222013"/>
                  </a:lnTo>
                  <a:lnTo>
                    <a:pt x="189785" y="444025"/>
                  </a:lnTo>
                  <a:lnTo>
                    <a:pt x="189785" y="355220"/>
                  </a:lnTo>
                  <a:lnTo>
                    <a:pt x="0" y="355220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8805" rIns="113871" bIns="8880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0BC1245-3600-4F35-97E8-0CC9E6CF7332}"/>
                </a:ext>
              </a:extLst>
            </p:cNvPr>
            <p:cNvSpPr/>
            <p:nvPr/>
          </p:nvSpPr>
          <p:spPr>
            <a:xfrm>
              <a:off x="9098488" y="1665313"/>
              <a:ext cx="2801964" cy="1533600"/>
            </a:xfrm>
            <a:custGeom>
              <a:avLst/>
              <a:gdLst>
                <a:gd name="connsiteX0" fmla="*/ 0 w 1193617"/>
                <a:gd name="connsiteY0" fmla="*/ 198940 h 1193617"/>
                <a:gd name="connsiteX1" fmla="*/ 198940 w 1193617"/>
                <a:gd name="connsiteY1" fmla="*/ 0 h 1193617"/>
                <a:gd name="connsiteX2" fmla="*/ 994677 w 1193617"/>
                <a:gd name="connsiteY2" fmla="*/ 0 h 1193617"/>
                <a:gd name="connsiteX3" fmla="*/ 1193617 w 1193617"/>
                <a:gd name="connsiteY3" fmla="*/ 198940 h 1193617"/>
                <a:gd name="connsiteX4" fmla="*/ 1193617 w 1193617"/>
                <a:gd name="connsiteY4" fmla="*/ 994677 h 1193617"/>
                <a:gd name="connsiteX5" fmla="*/ 994677 w 1193617"/>
                <a:gd name="connsiteY5" fmla="*/ 1193617 h 1193617"/>
                <a:gd name="connsiteX6" fmla="*/ 198940 w 1193617"/>
                <a:gd name="connsiteY6" fmla="*/ 1193617 h 1193617"/>
                <a:gd name="connsiteX7" fmla="*/ 0 w 1193617"/>
                <a:gd name="connsiteY7" fmla="*/ 994677 h 1193617"/>
                <a:gd name="connsiteX8" fmla="*/ 0 w 1193617"/>
                <a:gd name="connsiteY8" fmla="*/ 198940 h 119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3617" h="1193617">
                  <a:moveTo>
                    <a:pt x="0" y="198940"/>
                  </a:moveTo>
                  <a:cubicBezTo>
                    <a:pt x="0" y="89068"/>
                    <a:pt x="89068" y="0"/>
                    <a:pt x="198940" y="0"/>
                  </a:cubicBezTo>
                  <a:lnTo>
                    <a:pt x="994677" y="0"/>
                  </a:lnTo>
                  <a:cubicBezTo>
                    <a:pt x="1104549" y="0"/>
                    <a:pt x="1193617" y="89068"/>
                    <a:pt x="1193617" y="198940"/>
                  </a:cubicBezTo>
                  <a:lnTo>
                    <a:pt x="1193617" y="994677"/>
                  </a:lnTo>
                  <a:cubicBezTo>
                    <a:pt x="1193617" y="1104549"/>
                    <a:pt x="1104549" y="1193617"/>
                    <a:pt x="994677" y="1193617"/>
                  </a:cubicBezTo>
                  <a:lnTo>
                    <a:pt x="198940" y="1193617"/>
                  </a:lnTo>
                  <a:cubicBezTo>
                    <a:pt x="89068" y="1193617"/>
                    <a:pt x="0" y="1104549"/>
                    <a:pt x="0" y="994677"/>
                  </a:cubicBezTo>
                  <a:lnTo>
                    <a:pt x="0" y="19894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448" tIns="101448" rIns="101448" bIns="101448" numCol="1" spcCol="1270" anchor="ctr" anchorCtr="0">
              <a:noAutofit/>
            </a:bodyPr>
            <a:lstStyle/>
            <a:p>
              <a:pPr lvl="0" algn="ctr" defTabSz="1511300">
                <a:spcBef>
                  <a:spcPct val="0"/>
                </a:spcBef>
              </a:pP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ลดผลกระทบจากปัญหาราคายางพาราตกต่ำ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E9B9820-5E13-4EC3-B289-B92CD31120F2}"/>
                </a:ext>
              </a:extLst>
            </p:cNvPr>
            <p:cNvSpPr/>
            <p:nvPr/>
          </p:nvSpPr>
          <p:spPr>
            <a:xfrm>
              <a:off x="9098488" y="3404217"/>
              <a:ext cx="2801964" cy="1534472"/>
            </a:xfrm>
            <a:custGeom>
              <a:avLst/>
              <a:gdLst>
                <a:gd name="connsiteX0" fmla="*/ 0 w 1193617"/>
                <a:gd name="connsiteY0" fmla="*/ 198940 h 1193617"/>
                <a:gd name="connsiteX1" fmla="*/ 198940 w 1193617"/>
                <a:gd name="connsiteY1" fmla="*/ 0 h 1193617"/>
                <a:gd name="connsiteX2" fmla="*/ 994677 w 1193617"/>
                <a:gd name="connsiteY2" fmla="*/ 0 h 1193617"/>
                <a:gd name="connsiteX3" fmla="*/ 1193617 w 1193617"/>
                <a:gd name="connsiteY3" fmla="*/ 198940 h 1193617"/>
                <a:gd name="connsiteX4" fmla="*/ 1193617 w 1193617"/>
                <a:gd name="connsiteY4" fmla="*/ 994677 h 1193617"/>
                <a:gd name="connsiteX5" fmla="*/ 994677 w 1193617"/>
                <a:gd name="connsiteY5" fmla="*/ 1193617 h 1193617"/>
                <a:gd name="connsiteX6" fmla="*/ 198940 w 1193617"/>
                <a:gd name="connsiteY6" fmla="*/ 1193617 h 1193617"/>
                <a:gd name="connsiteX7" fmla="*/ 0 w 1193617"/>
                <a:gd name="connsiteY7" fmla="*/ 994677 h 1193617"/>
                <a:gd name="connsiteX8" fmla="*/ 0 w 1193617"/>
                <a:gd name="connsiteY8" fmla="*/ 198940 h 119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3617" h="1193617">
                  <a:moveTo>
                    <a:pt x="0" y="198940"/>
                  </a:moveTo>
                  <a:cubicBezTo>
                    <a:pt x="0" y="89068"/>
                    <a:pt x="89068" y="0"/>
                    <a:pt x="198940" y="0"/>
                  </a:cubicBezTo>
                  <a:lnTo>
                    <a:pt x="994677" y="0"/>
                  </a:lnTo>
                  <a:cubicBezTo>
                    <a:pt x="1104549" y="0"/>
                    <a:pt x="1193617" y="89068"/>
                    <a:pt x="1193617" y="198940"/>
                  </a:cubicBezTo>
                  <a:lnTo>
                    <a:pt x="1193617" y="994677"/>
                  </a:lnTo>
                  <a:cubicBezTo>
                    <a:pt x="1193617" y="1104549"/>
                    <a:pt x="1104549" y="1193617"/>
                    <a:pt x="994677" y="1193617"/>
                  </a:cubicBezTo>
                  <a:lnTo>
                    <a:pt x="198940" y="1193617"/>
                  </a:lnTo>
                  <a:cubicBezTo>
                    <a:pt x="89068" y="1193617"/>
                    <a:pt x="0" y="1104549"/>
                    <a:pt x="0" y="994677"/>
                  </a:cubicBezTo>
                  <a:lnTo>
                    <a:pt x="0" y="19894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448" tIns="101448" rIns="101448" bIns="101448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เพิ่มรายได้ให้กับผู้มีส่วนได้ส่วนเสียใน</a:t>
              </a:r>
              <a:r>
                <a:rPr lang="th-TH" sz="2800" b="1" dirty="0" err="1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อุต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ฯ ยางพารา</a:t>
              </a:r>
              <a:endParaRPr lang="en-US" sz="28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6C33837A-3081-4828-B451-538F71096641}"/>
                </a:ext>
              </a:extLst>
            </p:cNvPr>
            <p:cNvSpPr/>
            <p:nvPr/>
          </p:nvSpPr>
          <p:spPr>
            <a:xfrm>
              <a:off x="3200400" y="1303203"/>
              <a:ext cx="308574" cy="1916213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Right Brace 37">
              <a:extLst>
                <a:ext uri="{FF2B5EF4-FFF2-40B4-BE49-F238E27FC236}">
                  <a16:creationId xmlns:a16="http://schemas.microsoft.com/office/drawing/2014/main" id="{3B63A0CA-FA4B-49B4-B2D4-160F8D6AD5A1}"/>
                </a:ext>
              </a:extLst>
            </p:cNvPr>
            <p:cNvSpPr/>
            <p:nvPr/>
          </p:nvSpPr>
          <p:spPr>
            <a:xfrm>
              <a:off x="3200400" y="3383772"/>
              <a:ext cx="308574" cy="1916213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D2638C38-0375-4C98-9DDE-BCEDBCA3383F}"/>
                </a:ext>
              </a:extLst>
            </p:cNvPr>
            <p:cNvSpPr/>
            <p:nvPr/>
          </p:nvSpPr>
          <p:spPr>
            <a:xfrm>
              <a:off x="289977" y="1303202"/>
              <a:ext cx="2910423" cy="1916213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66700" lvl="1" indent="-2667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เพิ่มปริมาณการใช้ยางภายในประเทศ</a:t>
              </a:r>
            </a:p>
            <a:p>
              <a:pPr marL="266700" lvl="1" indent="-2667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เพิ่มมูลค่าการส่งออกผลิตภัณฑ์ยางพารา</a:t>
              </a: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ABFCC372-A94D-484D-AFF5-358B658632DD}"/>
                </a:ext>
              </a:extLst>
            </p:cNvPr>
            <p:cNvSpPr/>
            <p:nvPr/>
          </p:nvSpPr>
          <p:spPr>
            <a:xfrm>
              <a:off x="289977" y="3404217"/>
              <a:ext cx="2910423" cy="1895768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66700" lvl="1" indent="-2667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ลดพื้นที่การปลูกยางพารา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66700" lvl="1" indent="-2667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800" spc="-4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เพิ่มประสิทธิภาพการผลิต </a:t>
              </a:r>
              <a:r>
                <a:rPr lang="en-US" sz="2800" spc="-4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&amp; </a:t>
              </a:r>
              <a:r>
                <a:rPr lang="th-TH" sz="2800" spc="-4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พัฒนาคุณภาพและมาตรฐาน</a:t>
              </a:r>
            </a:p>
          </p:txBody>
        </p:sp>
      </p:grp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7227FBF9-067B-41DA-969E-8E2B76190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082705"/>
              </p:ext>
            </p:extLst>
          </p:nvPr>
        </p:nvGraphicFramePr>
        <p:xfrm>
          <a:off x="289976" y="5571066"/>
          <a:ext cx="1161047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256">
                  <a:extLst>
                    <a:ext uri="{9D8B030D-6E8A-4147-A177-3AD203B41FA5}">
                      <a16:colId xmlns:a16="http://schemas.microsoft.com/office/drawing/2014/main" val="1377759926"/>
                    </a:ext>
                  </a:extLst>
                </a:gridCol>
                <a:gridCol w="1995023">
                  <a:extLst>
                    <a:ext uri="{9D8B030D-6E8A-4147-A177-3AD203B41FA5}">
                      <a16:colId xmlns:a16="http://schemas.microsoft.com/office/drawing/2014/main" val="793163559"/>
                    </a:ext>
                  </a:extLst>
                </a:gridCol>
                <a:gridCol w="1658639">
                  <a:extLst>
                    <a:ext uri="{9D8B030D-6E8A-4147-A177-3AD203B41FA5}">
                      <a16:colId xmlns:a16="http://schemas.microsoft.com/office/drawing/2014/main" val="2892948571"/>
                    </a:ext>
                  </a:extLst>
                </a:gridCol>
                <a:gridCol w="2434317">
                  <a:extLst>
                    <a:ext uri="{9D8B030D-6E8A-4147-A177-3AD203B41FA5}">
                      <a16:colId xmlns:a16="http://schemas.microsoft.com/office/drawing/2014/main" val="373237721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3577081116"/>
                    </a:ext>
                  </a:extLst>
                </a:gridCol>
                <a:gridCol w="1155031">
                  <a:extLst>
                    <a:ext uri="{9D8B030D-6E8A-4147-A177-3AD203B41FA5}">
                      <a16:colId xmlns:a16="http://schemas.microsoft.com/office/drawing/2014/main" val="4090287383"/>
                    </a:ext>
                  </a:extLst>
                </a:gridCol>
                <a:gridCol w="1793926">
                  <a:extLst>
                    <a:ext uri="{9D8B030D-6E8A-4147-A177-3AD203B41FA5}">
                      <a16:colId xmlns:a16="http://schemas.microsoft.com/office/drawing/2014/main" val="4129536543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พัฒนารากฐานของอุตสาหกรรมยางพาราให้เข้มแข็ง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201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เกษตรกรฯ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สถาบันเกษตรกรฯ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ผู้ประกอบการ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เทคโนโลยี/นวัตกรรม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ตลาดยาง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กฎหมาย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โครงสร้างพื้นฐาน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246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725" y="180870"/>
            <a:ext cx="11610475" cy="900000"/>
          </a:xfrm>
          <a:solidFill>
            <a:srgbClr val="052569"/>
          </a:solidFill>
        </p:spPr>
        <p:txBody>
          <a:bodyPr>
            <a:noAutofit/>
          </a:bodyPr>
          <a:lstStyle/>
          <a:p>
            <a:r>
              <a:rPr lang="th-TH" sz="4400" dirty="0"/>
              <a:t>เป้าหมายในการขับเคลื่อนยุทธศาสตร์ฯ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D9511A-6EBE-4F1B-A54A-1435E89C6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329"/>
              </p:ext>
            </p:extLst>
          </p:nvPr>
        </p:nvGraphicFramePr>
        <p:xfrm>
          <a:off x="276724" y="1333107"/>
          <a:ext cx="11610477" cy="533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0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3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24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ข้อมูลพื้นฐาน</a:t>
                      </a:r>
                    </a:p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(ปี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1-5 ปี </a:t>
                      </a:r>
                    </a:p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(2560-2564)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6-10 ปี </a:t>
                      </a:r>
                    </a:p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(2566-2569)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11-15 ปี </a:t>
                      </a:r>
                    </a:p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(2570-2574)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16-20 ปี </a:t>
                      </a:r>
                    </a:p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(2576-2579)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773">
                <a:tc rowSpan="2">
                  <a:txBody>
                    <a:bodyPr/>
                    <a:lstStyle/>
                    <a:p>
                      <a:pPr marL="280988" marR="0" indent="-2809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spc="-5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</a:t>
                      </a:r>
                      <a:r>
                        <a:rPr lang="th-TH" sz="2400" b="1" spc="-5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อุปทาน</a:t>
                      </a:r>
                      <a:endParaRPr lang="en-US" sz="2400" b="1" spc="-5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80988" indent="-280988" algn="ctr"/>
                      <a:endParaRPr lang="en-US" sz="2400" b="1" spc="-5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988" indent="-280988" algn="l"/>
                      <a:r>
                        <a:rPr lang="en-US" sz="2400" b="1" spc="-5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(1)</a:t>
                      </a:r>
                      <a:r>
                        <a:rPr lang="th-TH" sz="2400" b="1" spc="-5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จำนวนพื้นที่ปลูกยาง</a:t>
                      </a:r>
                      <a:endParaRPr lang="en-US" sz="2400" b="1" spc="-5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ล้านไร่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pPr algn="l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(2)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ปริมาณผลผลิตยาง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กิโลกรัม/ไร่/ปี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733">
                <a:tc rowSpan="2">
                  <a:txBody>
                    <a:bodyPr/>
                    <a:lstStyle/>
                    <a:p>
                      <a:pPr marL="280988" indent="-280988" algn="ctr"/>
                      <a:r>
                        <a:rPr lang="th-TH" sz="2400" b="1" spc="-5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</a:t>
                      </a:r>
                      <a:r>
                        <a:rPr lang="th-TH" sz="2400" b="1" spc="-5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อุปสงค์</a:t>
                      </a:r>
                      <a:endParaRPr lang="en-US" sz="2400" b="1" spc="-5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vert="vert270">
                    <a:lnT>
                      <a:noFill/>
                    </a:lnT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(3)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สัดส่วนการใช้ยางภายในประเทศ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>
                      <a:noFill/>
                    </a:lnT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13.6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18.0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22.5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28.0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35.0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267">
                <a:tc vMerge="1">
                  <a:txBody>
                    <a:bodyPr/>
                    <a:lstStyle/>
                    <a:p>
                      <a:pPr marL="355600" indent="-355600" algn="l"/>
                      <a:endParaRPr lang="th-TH" sz="2400" b="1" spc="-2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5600" indent="-355600" algn="l"/>
                      <a:r>
                        <a:rPr lang="en-US" sz="2400" b="1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(4)</a:t>
                      </a:r>
                      <a:r>
                        <a:rPr lang="th-TH" sz="2400" b="1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มูลค่าการส่งออกผลิตภัณฑ์ยางพารา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250,000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300,000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450,000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600,000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800,000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6866">
                <a:tc>
                  <a:txBody>
                    <a:bodyPr/>
                    <a:lstStyle/>
                    <a:p>
                      <a:pPr marL="355600" indent="-355600" algn="ctr"/>
                      <a:r>
                        <a:rPr lang="th-TH" sz="2400" b="1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ด้านฐานราก</a:t>
                      </a: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355600" algn="l"/>
                      <a:r>
                        <a:rPr lang="en-US" sz="2400" b="1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(5) </a:t>
                      </a:r>
                      <a:r>
                        <a:rPr lang="th-TH" sz="2400" b="1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รายได้จากการทำสวนยาง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บาท/ไร่/ปี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14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1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77" y="166358"/>
            <a:ext cx="11610475" cy="806473"/>
          </a:xfrm>
          <a:solidFill>
            <a:srgbClr val="052569"/>
          </a:solidFill>
        </p:spPr>
        <p:txBody>
          <a:bodyPr>
            <a:noAutofit/>
          </a:bodyPr>
          <a:lstStyle/>
          <a:p>
            <a:r>
              <a:rPr lang="th-TH" sz="4400" dirty="0"/>
              <a:t>วิสัยทัศน์</a:t>
            </a:r>
            <a:r>
              <a:rPr lang="en-US" sz="4400" dirty="0"/>
              <a:t> &amp; </a:t>
            </a:r>
            <a:r>
              <a:rPr lang="th-TH" sz="4800" dirty="0" err="1"/>
              <a:t>พันธ</a:t>
            </a:r>
            <a:r>
              <a:rPr lang="th-TH" sz="4800" dirty="0"/>
              <a:t>กิจ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35402" y="1134549"/>
            <a:ext cx="10265050" cy="1108639"/>
          </a:xfr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tIns="0" bIns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6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a typeface="Tahoma" pitchFamily="34" charset="0"/>
              </a:rPr>
              <a:t>“ประเทศผู้ผลิตยางคุณภาพดี เกษตรกรมีรายได้มั่นคง”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4674" y="3193366"/>
            <a:ext cx="11601078" cy="3448981"/>
            <a:chOff x="294674" y="2782496"/>
            <a:chExt cx="11601078" cy="3859851"/>
          </a:xfrm>
        </p:grpSpPr>
        <p:sp>
          <p:nvSpPr>
            <p:cNvPr id="9" name="Freeform 8"/>
            <p:cNvSpPr/>
            <p:nvPr/>
          </p:nvSpPr>
          <p:spPr>
            <a:xfrm>
              <a:off x="294674" y="2782496"/>
              <a:ext cx="1413042" cy="3859851"/>
            </a:xfrm>
            <a:custGeom>
              <a:avLst/>
              <a:gdLst>
                <a:gd name="connsiteX0" fmla="*/ 0 w 1413042"/>
                <a:gd name="connsiteY0" fmla="*/ 141304 h 3859851"/>
                <a:gd name="connsiteX1" fmla="*/ 141304 w 1413042"/>
                <a:gd name="connsiteY1" fmla="*/ 0 h 3859851"/>
                <a:gd name="connsiteX2" fmla="*/ 1271738 w 1413042"/>
                <a:gd name="connsiteY2" fmla="*/ 0 h 3859851"/>
                <a:gd name="connsiteX3" fmla="*/ 1413042 w 1413042"/>
                <a:gd name="connsiteY3" fmla="*/ 141304 h 3859851"/>
                <a:gd name="connsiteX4" fmla="*/ 1413042 w 1413042"/>
                <a:gd name="connsiteY4" fmla="*/ 3718547 h 3859851"/>
                <a:gd name="connsiteX5" fmla="*/ 1271738 w 1413042"/>
                <a:gd name="connsiteY5" fmla="*/ 3859851 h 3859851"/>
                <a:gd name="connsiteX6" fmla="*/ 141304 w 1413042"/>
                <a:gd name="connsiteY6" fmla="*/ 3859851 h 3859851"/>
                <a:gd name="connsiteX7" fmla="*/ 0 w 1413042"/>
                <a:gd name="connsiteY7" fmla="*/ 3718547 h 3859851"/>
                <a:gd name="connsiteX8" fmla="*/ 0 w 1413042"/>
                <a:gd name="connsiteY8" fmla="*/ 141304 h 385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042" h="3859851">
                  <a:moveTo>
                    <a:pt x="0" y="141304"/>
                  </a:moveTo>
                  <a:cubicBezTo>
                    <a:pt x="0" y="63264"/>
                    <a:pt x="63264" y="0"/>
                    <a:pt x="141304" y="0"/>
                  </a:cubicBezTo>
                  <a:lnTo>
                    <a:pt x="1271738" y="0"/>
                  </a:lnTo>
                  <a:cubicBezTo>
                    <a:pt x="1349778" y="0"/>
                    <a:pt x="1413042" y="63264"/>
                    <a:pt x="1413042" y="141304"/>
                  </a:cubicBezTo>
                  <a:lnTo>
                    <a:pt x="1413042" y="3718547"/>
                  </a:lnTo>
                  <a:cubicBezTo>
                    <a:pt x="1413042" y="3796587"/>
                    <a:pt x="1349778" y="3859851"/>
                    <a:pt x="1271738" y="3859851"/>
                  </a:cubicBezTo>
                  <a:lnTo>
                    <a:pt x="141304" y="3859851"/>
                  </a:lnTo>
                  <a:cubicBezTo>
                    <a:pt x="63264" y="3859851"/>
                    <a:pt x="0" y="3796587"/>
                    <a:pt x="0" y="3718547"/>
                  </a:cubicBezTo>
                  <a:lnTo>
                    <a:pt x="0" y="141304"/>
                  </a:ln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180000" rIns="180000" bIns="1800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200" b="1" kern="1200" dirty="0">
                  <a:solidFill>
                    <a:schemeClr val="tx1"/>
                  </a:solidFill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  <a:t>พัฒนาเกษตรกรฯ/สถาบันเกษตรกรฯ ให้มีความเข้มแข็ง และมีรายได้ที่มั่นคง</a:t>
              </a:r>
              <a:endParaRPr lang="en-US" sz="22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50108" y="2782496"/>
              <a:ext cx="1413042" cy="3859851"/>
            </a:xfrm>
            <a:custGeom>
              <a:avLst/>
              <a:gdLst>
                <a:gd name="connsiteX0" fmla="*/ 0 w 1413042"/>
                <a:gd name="connsiteY0" fmla="*/ 141304 h 3859851"/>
                <a:gd name="connsiteX1" fmla="*/ 141304 w 1413042"/>
                <a:gd name="connsiteY1" fmla="*/ 0 h 3859851"/>
                <a:gd name="connsiteX2" fmla="*/ 1271738 w 1413042"/>
                <a:gd name="connsiteY2" fmla="*/ 0 h 3859851"/>
                <a:gd name="connsiteX3" fmla="*/ 1413042 w 1413042"/>
                <a:gd name="connsiteY3" fmla="*/ 141304 h 3859851"/>
                <a:gd name="connsiteX4" fmla="*/ 1413042 w 1413042"/>
                <a:gd name="connsiteY4" fmla="*/ 3718547 h 3859851"/>
                <a:gd name="connsiteX5" fmla="*/ 1271738 w 1413042"/>
                <a:gd name="connsiteY5" fmla="*/ 3859851 h 3859851"/>
                <a:gd name="connsiteX6" fmla="*/ 141304 w 1413042"/>
                <a:gd name="connsiteY6" fmla="*/ 3859851 h 3859851"/>
                <a:gd name="connsiteX7" fmla="*/ 0 w 1413042"/>
                <a:gd name="connsiteY7" fmla="*/ 3718547 h 3859851"/>
                <a:gd name="connsiteX8" fmla="*/ 0 w 1413042"/>
                <a:gd name="connsiteY8" fmla="*/ 141304 h 385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042" h="3859851">
                  <a:moveTo>
                    <a:pt x="0" y="141304"/>
                  </a:moveTo>
                  <a:cubicBezTo>
                    <a:pt x="0" y="63264"/>
                    <a:pt x="63264" y="0"/>
                    <a:pt x="141304" y="0"/>
                  </a:cubicBezTo>
                  <a:lnTo>
                    <a:pt x="1271738" y="0"/>
                  </a:lnTo>
                  <a:cubicBezTo>
                    <a:pt x="1349778" y="0"/>
                    <a:pt x="1413042" y="63264"/>
                    <a:pt x="1413042" y="141304"/>
                  </a:cubicBezTo>
                  <a:lnTo>
                    <a:pt x="1413042" y="3718547"/>
                  </a:lnTo>
                  <a:cubicBezTo>
                    <a:pt x="1413042" y="3796587"/>
                    <a:pt x="1349778" y="3859851"/>
                    <a:pt x="1271738" y="3859851"/>
                  </a:cubicBezTo>
                  <a:lnTo>
                    <a:pt x="141304" y="3859851"/>
                  </a:lnTo>
                  <a:cubicBezTo>
                    <a:pt x="63264" y="3859851"/>
                    <a:pt x="0" y="3796587"/>
                    <a:pt x="0" y="3718547"/>
                  </a:cubicBezTo>
                  <a:lnTo>
                    <a:pt x="0" y="141304"/>
                  </a:ln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180000" rIns="180000" bIns="180000" numCol="1" spcCol="1270" anchor="t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200" b="1" dirty="0">
                  <a:solidFill>
                    <a:schemeClr val="tx1"/>
                  </a:solidFill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  <a:t>ส่งเสริมการผลิตยาง และผลิตภัณฑ์ยางพาราให้มีคุณภาพได้มาตรฐานระดับสากล</a:t>
              </a:r>
              <a:endParaRPr lang="en-US" sz="22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05541" y="2782496"/>
              <a:ext cx="1413042" cy="3859851"/>
            </a:xfrm>
            <a:custGeom>
              <a:avLst/>
              <a:gdLst>
                <a:gd name="connsiteX0" fmla="*/ 0 w 1413042"/>
                <a:gd name="connsiteY0" fmla="*/ 141304 h 3859851"/>
                <a:gd name="connsiteX1" fmla="*/ 141304 w 1413042"/>
                <a:gd name="connsiteY1" fmla="*/ 0 h 3859851"/>
                <a:gd name="connsiteX2" fmla="*/ 1271738 w 1413042"/>
                <a:gd name="connsiteY2" fmla="*/ 0 h 3859851"/>
                <a:gd name="connsiteX3" fmla="*/ 1413042 w 1413042"/>
                <a:gd name="connsiteY3" fmla="*/ 141304 h 3859851"/>
                <a:gd name="connsiteX4" fmla="*/ 1413042 w 1413042"/>
                <a:gd name="connsiteY4" fmla="*/ 3718547 h 3859851"/>
                <a:gd name="connsiteX5" fmla="*/ 1271738 w 1413042"/>
                <a:gd name="connsiteY5" fmla="*/ 3859851 h 3859851"/>
                <a:gd name="connsiteX6" fmla="*/ 141304 w 1413042"/>
                <a:gd name="connsiteY6" fmla="*/ 3859851 h 3859851"/>
                <a:gd name="connsiteX7" fmla="*/ 0 w 1413042"/>
                <a:gd name="connsiteY7" fmla="*/ 3718547 h 3859851"/>
                <a:gd name="connsiteX8" fmla="*/ 0 w 1413042"/>
                <a:gd name="connsiteY8" fmla="*/ 141304 h 385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042" h="3859851">
                  <a:moveTo>
                    <a:pt x="0" y="141304"/>
                  </a:moveTo>
                  <a:cubicBezTo>
                    <a:pt x="0" y="63264"/>
                    <a:pt x="63264" y="0"/>
                    <a:pt x="141304" y="0"/>
                  </a:cubicBezTo>
                  <a:lnTo>
                    <a:pt x="1271738" y="0"/>
                  </a:lnTo>
                  <a:cubicBezTo>
                    <a:pt x="1349778" y="0"/>
                    <a:pt x="1413042" y="63264"/>
                    <a:pt x="1413042" y="141304"/>
                  </a:cubicBezTo>
                  <a:lnTo>
                    <a:pt x="1413042" y="3718547"/>
                  </a:lnTo>
                  <a:cubicBezTo>
                    <a:pt x="1413042" y="3796587"/>
                    <a:pt x="1349778" y="3859851"/>
                    <a:pt x="1271738" y="3859851"/>
                  </a:cubicBezTo>
                  <a:lnTo>
                    <a:pt x="141304" y="3859851"/>
                  </a:lnTo>
                  <a:cubicBezTo>
                    <a:pt x="63264" y="3859851"/>
                    <a:pt x="0" y="3796587"/>
                    <a:pt x="0" y="3718547"/>
                  </a:cubicBezTo>
                  <a:lnTo>
                    <a:pt x="0" y="141304"/>
                  </a:ln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180000" rIns="180000" bIns="1800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2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ส่งเสริมการวิจัยและพัฒนาเทคโนโลยีและนวัตกรรม เพื่อสร้างมูลค่าเพิ่มให้กับสินค้า</a:t>
              </a:r>
              <a:endParaRPr lang="en-US" sz="22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60975" y="2782496"/>
              <a:ext cx="1413042" cy="3859851"/>
            </a:xfrm>
            <a:custGeom>
              <a:avLst/>
              <a:gdLst>
                <a:gd name="connsiteX0" fmla="*/ 0 w 1413042"/>
                <a:gd name="connsiteY0" fmla="*/ 141304 h 3859851"/>
                <a:gd name="connsiteX1" fmla="*/ 141304 w 1413042"/>
                <a:gd name="connsiteY1" fmla="*/ 0 h 3859851"/>
                <a:gd name="connsiteX2" fmla="*/ 1271738 w 1413042"/>
                <a:gd name="connsiteY2" fmla="*/ 0 h 3859851"/>
                <a:gd name="connsiteX3" fmla="*/ 1413042 w 1413042"/>
                <a:gd name="connsiteY3" fmla="*/ 141304 h 3859851"/>
                <a:gd name="connsiteX4" fmla="*/ 1413042 w 1413042"/>
                <a:gd name="connsiteY4" fmla="*/ 3718547 h 3859851"/>
                <a:gd name="connsiteX5" fmla="*/ 1271738 w 1413042"/>
                <a:gd name="connsiteY5" fmla="*/ 3859851 h 3859851"/>
                <a:gd name="connsiteX6" fmla="*/ 141304 w 1413042"/>
                <a:gd name="connsiteY6" fmla="*/ 3859851 h 3859851"/>
                <a:gd name="connsiteX7" fmla="*/ 0 w 1413042"/>
                <a:gd name="connsiteY7" fmla="*/ 3718547 h 3859851"/>
                <a:gd name="connsiteX8" fmla="*/ 0 w 1413042"/>
                <a:gd name="connsiteY8" fmla="*/ 141304 h 385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042" h="3859851">
                  <a:moveTo>
                    <a:pt x="0" y="141304"/>
                  </a:moveTo>
                  <a:cubicBezTo>
                    <a:pt x="0" y="63264"/>
                    <a:pt x="63264" y="0"/>
                    <a:pt x="141304" y="0"/>
                  </a:cubicBezTo>
                  <a:lnTo>
                    <a:pt x="1271738" y="0"/>
                  </a:lnTo>
                  <a:cubicBezTo>
                    <a:pt x="1349778" y="0"/>
                    <a:pt x="1413042" y="63264"/>
                    <a:pt x="1413042" y="141304"/>
                  </a:cubicBezTo>
                  <a:lnTo>
                    <a:pt x="1413042" y="3718547"/>
                  </a:lnTo>
                  <a:cubicBezTo>
                    <a:pt x="1413042" y="3796587"/>
                    <a:pt x="1349778" y="3859851"/>
                    <a:pt x="1271738" y="3859851"/>
                  </a:cubicBezTo>
                  <a:lnTo>
                    <a:pt x="141304" y="3859851"/>
                  </a:lnTo>
                  <a:cubicBezTo>
                    <a:pt x="63264" y="3859851"/>
                    <a:pt x="0" y="3796587"/>
                    <a:pt x="0" y="3718547"/>
                  </a:cubicBezTo>
                  <a:lnTo>
                    <a:pt x="0" y="141304"/>
                  </a:ln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180000" rIns="180000" bIns="1800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200" b="1" spc="-2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ส่งเสริมการดำเนินธุรกิจแปรรูปยาง/ไม้ยางพารา และเพิ่มขีดความสามารถในการแข่งขันของผู้ประกอบการ</a:t>
              </a:r>
              <a:endParaRPr lang="en-US" sz="2200" b="1" kern="1200" spc="-2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16409" y="2782496"/>
              <a:ext cx="1413042" cy="3859851"/>
            </a:xfrm>
            <a:custGeom>
              <a:avLst/>
              <a:gdLst>
                <a:gd name="connsiteX0" fmla="*/ 0 w 1413042"/>
                <a:gd name="connsiteY0" fmla="*/ 141304 h 3859851"/>
                <a:gd name="connsiteX1" fmla="*/ 141304 w 1413042"/>
                <a:gd name="connsiteY1" fmla="*/ 0 h 3859851"/>
                <a:gd name="connsiteX2" fmla="*/ 1271738 w 1413042"/>
                <a:gd name="connsiteY2" fmla="*/ 0 h 3859851"/>
                <a:gd name="connsiteX3" fmla="*/ 1413042 w 1413042"/>
                <a:gd name="connsiteY3" fmla="*/ 141304 h 3859851"/>
                <a:gd name="connsiteX4" fmla="*/ 1413042 w 1413042"/>
                <a:gd name="connsiteY4" fmla="*/ 3718547 h 3859851"/>
                <a:gd name="connsiteX5" fmla="*/ 1271738 w 1413042"/>
                <a:gd name="connsiteY5" fmla="*/ 3859851 h 3859851"/>
                <a:gd name="connsiteX6" fmla="*/ 141304 w 1413042"/>
                <a:gd name="connsiteY6" fmla="*/ 3859851 h 3859851"/>
                <a:gd name="connsiteX7" fmla="*/ 0 w 1413042"/>
                <a:gd name="connsiteY7" fmla="*/ 3718547 h 3859851"/>
                <a:gd name="connsiteX8" fmla="*/ 0 w 1413042"/>
                <a:gd name="connsiteY8" fmla="*/ 141304 h 385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042" h="3859851">
                  <a:moveTo>
                    <a:pt x="0" y="141304"/>
                  </a:moveTo>
                  <a:cubicBezTo>
                    <a:pt x="0" y="63264"/>
                    <a:pt x="63264" y="0"/>
                    <a:pt x="141304" y="0"/>
                  </a:cubicBezTo>
                  <a:lnTo>
                    <a:pt x="1271738" y="0"/>
                  </a:lnTo>
                  <a:cubicBezTo>
                    <a:pt x="1349778" y="0"/>
                    <a:pt x="1413042" y="63264"/>
                    <a:pt x="1413042" y="141304"/>
                  </a:cubicBezTo>
                  <a:lnTo>
                    <a:pt x="1413042" y="3718547"/>
                  </a:lnTo>
                  <a:cubicBezTo>
                    <a:pt x="1413042" y="3796587"/>
                    <a:pt x="1349778" y="3859851"/>
                    <a:pt x="1271738" y="3859851"/>
                  </a:cubicBezTo>
                  <a:lnTo>
                    <a:pt x="141304" y="3859851"/>
                  </a:lnTo>
                  <a:cubicBezTo>
                    <a:pt x="63264" y="3859851"/>
                    <a:pt x="0" y="3796587"/>
                    <a:pt x="0" y="3718547"/>
                  </a:cubicBezTo>
                  <a:lnTo>
                    <a:pt x="0" y="141304"/>
                  </a:ln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180000" rIns="180000" bIns="1800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2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พัฒนาระบบตลาด และช่องทางการจัดจำหน่ายยาง และผลิตภัณฑ์ยางพารา</a:t>
              </a:r>
              <a:endParaRPr lang="en-US" sz="22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571842" y="2782496"/>
              <a:ext cx="1413042" cy="3859851"/>
            </a:xfrm>
            <a:custGeom>
              <a:avLst/>
              <a:gdLst>
                <a:gd name="connsiteX0" fmla="*/ 0 w 1413042"/>
                <a:gd name="connsiteY0" fmla="*/ 141304 h 3859851"/>
                <a:gd name="connsiteX1" fmla="*/ 141304 w 1413042"/>
                <a:gd name="connsiteY1" fmla="*/ 0 h 3859851"/>
                <a:gd name="connsiteX2" fmla="*/ 1271738 w 1413042"/>
                <a:gd name="connsiteY2" fmla="*/ 0 h 3859851"/>
                <a:gd name="connsiteX3" fmla="*/ 1413042 w 1413042"/>
                <a:gd name="connsiteY3" fmla="*/ 141304 h 3859851"/>
                <a:gd name="connsiteX4" fmla="*/ 1413042 w 1413042"/>
                <a:gd name="connsiteY4" fmla="*/ 3718547 h 3859851"/>
                <a:gd name="connsiteX5" fmla="*/ 1271738 w 1413042"/>
                <a:gd name="connsiteY5" fmla="*/ 3859851 h 3859851"/>
                <a:gd name="connsiteX6" fmla="*/ 141304 w 1413042"/>
                <a:gd name="connsiteY6" fmla="*/ 3859851 h 3859851"/>
                <a:gd name="connsiteX7" fmla="*/ 0 w 1413042"/>
                <a:gd name="connsiteY7" fmla="*/ 3718547 h 3859851"/>
                <a:gd name="connsiteX8" fmla="*/ 0 w 1413042"/>
                <a:gd name="connsiteY8" fmla="*/ 141304 h 385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042" h="3859851">
                  <a:moveTo>
                    <a:pt x="0" y="141304"/>
                  </a:moveTo>
                  <a:cubicBezTo>
                    <a:pt x="0" y="63264"/>
                    <a:pt x="63264" y="0"/>
                    <a:pt x="141304" y="0"/>
                  </a:cubicBezTo>
                  <a:lnTo>
                    <a:pt x="1271738" y="0"/>
                  </a:lnTo>
                  <a:cubicBezTo>
                    <a:pt x="1349778" y="0"/>
                    <a:pt x="1413042" y="63264"/>
                    <a:pt x="1413042" y="141304"/>
                  </a:cubicBezTo>
                  <a:lnTo>
                    <a:pt x="1413042" y="3718547"/>
                  </a:lnTo>
                  <a:cubicBezTo>
                    <a:pt x="1413042" y="3796587"/>
                    <a:pt x="1349778" y="3859851"/>
                    <a:pt x="1271738" y="3859851"/>
                  </a:cubicBezTo>
                  <a:lnTo>
                    <a:pt x="141304" y="3859851"/>
                  </a:lnTo>
                  <a:cubicBezTo>
                    <a:pt x="63264" y="3859851"/>
                    <a:pt x="0" y="3796587"/>
                    <a:pt x="0" y="3718547"/>
                  </a:cubicBezTo>
                  <a:lnTo>
                    <a:pt x="0" y="141304"/>
                  </a:ln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180000" rIns="180000" bIns="1800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2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ส่งเสริมการใช้ยางภายใน ประเทศ</a:t>
              </a:r>
              <a:endParaRPr lang="en-US" sz="22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9027276" y="2782496"/>
              <a:ext cx="1413042" cy="3859851"/>
            </a:xfrm>
            <a:custGeom>
              <a:avLst/>
              <a:gdLst>
                <a:gd name="connsiteX0" fmla="*/ 0 w 1413042"/>
                <a:gd name="connsiteY0" fmla="*/ 141304 h 3859851"/>
                <a:gd name="connsiteX1" fmla="*/ 141304 w 1413042"/>
                <a:gd name="connsiteY1" fmla="*/ 0 h 3859851"/>
                <a:gd name="connsiteX2" fmla="*/ 1271738 w 1413042"/>
                <a:gd name="connsiteY2" fmla="*/ 0 h 3859851"/>
                <a:gd name="connsiteX3" fmla="*/ 1413042 w 1413042"/>
                <a:gd name="connsiteY3" fmla="*/ 141304 h 3859851"/>
                <a:gd name="connsiteX4" fmla="*/ 1413042 w 1413042"/>
                <a:gd name="connsiteY4" fmla="*/ 3718547 h 3859851"/>
                <a:gd name="connsiteX5" fmla="*/ 1271738 w 1413042"/>
                <a:gd name="connsiteY5" fmla="*/ 3859851 h 3859851"/>
                <a:gd name="connsiteX6" fmla="*/ 141304 w 1413042"/>
                <a:gd name="connsiteY6" fmla="*/ 3859851 h 3859851"/>
                <a:gd name="connsiteX7" fmla="*/ 0 w 1413042"/>
                <a:gd name="connsiteY7" fmla="*/ 3718547 h 3859851"/>
                <a:gd name="connsiteX8" fmla="*/ 0 w 1413042"/>
                <a:gd name="connsiteY8" fmla="*/ 141304 h 385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042" h="3859851">
                  <a:moveTo>
                    <a:pt x="0" y="141304"/>
                  </a:moveTo>
                  <a:cubicBezTo>
                    <a:pt x="0" y="63264"/>
                    <a:pt x="63264" y="0"/>
                    <a:pt x="141304" y="0"/>
                  </a:cubicBezTo>
                  <a:lnTo>
                    <a:pt x="1271738" y="0"/>
                  </a:lnTo>
                  <a:cubicBezTo>
                    <a:pt x="1349778" y="0"/>
                    <a:pt x="1413042" y="63264"/>
                    <a:pt x="1413042" y="141304"/>
                  </a:cubicBezTo>
                  <a:lnTo>
                    <a:pt x="1413042" y="3718547"/>
                  </a:lnTo>
                  <a:cubicBezTo>
                    <a:pt x="1413042" y="3796587"/>
                    <a:pt x="1349778" y="3859851"/>
                    <a:pt x="1271738" y="3859851"/>
                  </a:cubicBezTo>
                  <a:lnTo>
                    <a:pt x="141304" y="3859851"/>
                  </a:lnTo>
                  <a:cubicBezTo>
                    <a:pt x="63264" y="3859851"/>
                    <a:pt x="0" y="3796587"/>
                    <a:pt x="0" y="3718547"/>
                  </a:cubicBezTo>
                  <a:lnTo>
                    <a:pt x="0" y="141304"/>
                  </a:ln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180000" rIns="180000" bIns="1800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2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ปรับปรุงข้อมูลสารสนเทศที่เกี่ยวข้องกับยางพาราทั้งระบบให้มีความเป็นเอกภาพ</a:t>
              </a:r>
              <a:endParaRPr lang="en-US" sz="22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482710" y="2782496"/>
              <a:ext cx="1413042" cy="3859851"/>
            </a:xfrm>
            <a:custGeom>
              <a:avLst/>
              <a:gdLst>
                <a:gd name="connsiteX0" fmla="*/ 0 w 1413042"/>
                <a:gd name="connsiteY0" fmla="*/ 141304 h 3859851"/>
                <a:gd name="connsiteX1" fmla="*/ 141304 w 1413042"/>
                <a:gd name="connsiteY1" fmla="*/ 0 h 3859851"/>
                <a:gd name="connsiteX2" fmla="*/ 1271738 w 1413042"/>
                <a:gd name="connsiteY2" fmla="*/ 0 h 3859851"/>
                <a:gd name="connsiteX3" fmla="*/ 1413042 w 1413042"/>
                <a:gd name="connsiteY3" fmla="*/ 141304 h 3859851"/>
                <a:gd name="connsiteX4" fmla="*/ 1413042 w 1413042"/>
                <a:gd name="connsiteY4" fmla="*/ 3718547 h 3859851"/>
                <a:gd name="connsiteX5" fmla="*/ 1271738 w 1413042"/>
                <a:gd name="connsiteY5" fmla="*/ 3859851 h 3859851"/>
                <a:gd name="connsiteX6" fmla="*/ 141304 w 1413042"/>
                <a:gd name="connsiteY6" fmla="*/ 3859851 h 3859851"/>
                <a:gd name="connsiteX7" fmla="*/ 0 w 1413042"/>
                <a:gd name="connsiteY7" fmla="*/ 3718547 h 3859851"/>
                <a:gd name="connsiteX8" fmla="*/ 0 w 1413042"/>
                <a:gd name="connsiteY8" fmla="*/ 141304 h 385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042" h="3859851">
                  <a:moveTo>
                    <a:pt x="0" y="141304"/>
                  </a:moveTo>
                  <a:cubicBezTo>
                    <a:pt x="0" y="63264"/>
                    <a:pt x="63264" y="0"/>
                    <a:pt x="141304" y="0"/>
                  </a:cubicBezTo>
                  <a:lnTo>
                    <a:pt x="1271738" y="0"/>
                  </a:lnTo>
                  <a:cubicBezTo>
                    <a:pt x="1349778" y="0"/>
                    <a:pt x="1413042" y="63264"/>
                    <a:pt x="1413042" y="141304"/>
                  </a:cubicBezTo>
                  <a:lnTo>
                    <a:pt x="1413042" y="3718547"/>
                  </a:lnTo>
                  <a:cubicBezTo>
                    <a:pt x="1413042" y="3796587"/>
                    <a:pt x="1349778" y="3859851"/>
                    <a:pt x="1271738" y="3859851"/>
                  </a:cubicBezTo>
                  <a:lnTo>
                    <a:pt x="141304" y="3859851"/>
                  </a:lnTo>
                  <a:cubicBezTo>
                    <a:pt x="63264" y="3859851"/>
                    <a:pt x="0" y="3796587"/>
                    <a:pt x="0" y="3718547"/>
                  </a:cubicBezTo>
                  <a:lnTo>
                    <a:pt x="0" y="141304"/>
                  </a:ln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180000" rIns="180000" bIns="1800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2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ปรับปรุงแก้ไขกฎระเบียบ/กฎหมาย และพัฒนาโครงสร้างพื้นฐานให้เอื้อต่อการพัฒนาอุตสาหกรรมยางพารา</a:t>
              </a:r>
              <a:endParaRPr lang="en-US" sz="22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Left-Right Arrow 24"/>
            <p:cNvSpPr/>
            <p:nvPr/>
          </p:nvSpPr>
          <p:spPr>
            <a:xfrm>
              <a:off x="754394" y="5996327"/>
              <a:ext cx="10681637" cy="578977"/>
            </a:xfrm>
            <a:prstGeom prst="leftRightArrow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Flowchart: Extract 2"/>
          <p:cNvSpPr/>
          <p:nvPr/>
        </p:nvSpPr>
        <p:spPr>
          <a:xfrm>
            <a:off x="289976" y="2404909"/>
            <a:ext cx="11610475" cy="662165"/>
          </a:xfrm>
          <a:prstGeom prst="flowChartExtract">
            <a:avLst/>
          </a:prstGeom>
          <a:solidFill>
            <a:srgbClr val="00B050">
              <a:alpha val="90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0" rtlCol="0" anchor="ctr"/>
          <a:lstStyle/>
          <a:p>
            <a:pPr algn="ctr"/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289976" y="1134550"/>
            <a:ext cx="1345425" cy="110863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60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a typeface="Tahoma" pitchFamily="34" charset="0"/>
              </a:rPr>
              <a:t>วิสัยทัศน์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9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60927" y="1394423"/>
            <a:ext cx="11929470" cy="5141348"/>
            <a:chOff x="160927" y="1362339"/>
            <a:chExt cx="11929470" cy="5141348"/>
          </a:xfrm>
        </p:grpSpPr>
        <p:sp>
          <p:nvSpPr>
            <p:cNvPr id="29" name="Freeform 28"/>
            <p:cNvSpPr/>
            <p:nvPr/>
          </p:nvSpPr>
          <p:spPr>
            <a:xfrm>
              <a:off x="2097080" y="4572083"/>
              <a:ext cx="2249898" cy="1931604"/>
            </a:xfrm>
            <a:custGeom>
              <a:avLst/>
              <a:gdLst>
                <a:gd name="connsiteX0" fmla="*/ 0 w 2249898"/>
                <a:gd name="connsiteY0" fmla="*/ 965802 h 1931604"/>
                <a:gd name="connsiteX1" fmla="*/ 482901 w 2249898"/>
                <a:gd name="connsiteY1" fmla="*/ 0 h 1931604"/>
                <a:gd name="connsiteX2" fmla="*/ 1766997 w 2249898"/>
                <a:gd name="connsiteY2" fmla="*/ 0 h 1931604"/>
                <a:gd name="connsiteX3" fmla="*/ 2249898 w 2249898"/>
                <a:gd name="connsiteY3" fmla="*/ 965802 h 1931604"/>
                <a:gd name="connsiteX4" fmla="*/ 1766997 w 2249898"/>
                <a:gd name="connsiteY4" fmla="*/ 1931604 h 1931604"/>
                <a:gd name="connsiteX5" fmla="*/ 482901 w 2249898"/>
                <a:gd name="connsiteY5" fmla="*/ 1931604 h 1931604"/>
                <a:gd name="connsiteX6" fmla="*/ 0 w 2249898"/>
                <a:gd name="connsiteY6" fmla="*/ 965802 h 193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9898" h="1931604">
                  <a:moveTo>
                    <a:pt x="0" y="965802"/>
                  </a:moveTo>
                  <a:lnTo>
                    <a:pt x="482901" y="0"/>
                  </a:lnTo>
                  <a:lnTo>
                    <a:pt x="1766997" y="0"/>
                  </a:lnTo>
                  <a:lnTo>
                    <a:pt x="2249898" y="965802"/>
                  </a:lnTo>
                  <a:lnTo>
                    <a:pt x="1766997" y="1931604"/>
                  </a:lnTo>
                  <a:lnTo>
                    <a:pt x="482901" y="1931604"/>
                  </a:lnTo>
                  <a:lnTo>
                    <a:pt x="0" y="965802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459" tIns="329642" rIns="348458" bIns="32964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</a:t>
              </a:r>
              <a:r>
                <a:rPr lang="en-US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การเพิ่มประสิทธิภาพ และการยกระดับคุณภาพและมาตรฐาน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Hexagon 29"/>
            <p:cNvSpPr/>
            <p:nvPr/>
          </p:nvSpPr>
          <p:spPr>
            <a:xfrm>
              <a:off x="2150762" y="5435830"/>
              <a:ext cx="262448" cy="22621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Hexagon 30"/>
            <p:cNvSpPr/>
            <p:nvPr/>
          </p:nvSpPr>
          <p:spPr>
            <a:xfrm>
              <a:off x="160927" y="3504225"/>
              <a:ext cx="2249898" cy="193160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000" r="-7000"/>
              </a:stretch>
            </a:blip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Hexagon 31"/>
            <p:cNvSpPr/>
            <p:nvPr/>
          </p:nvSpPr>
          <p:spPr>
            <a:xfrm>
              <a:off x="1702214" y="5179276"/>
              <a:ext cx="262448" cy="22621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4033233" y="3498055"/>
              <a:ext cx="2249898" cy="1931604"/>
            </a:xfrm>
            <a:custGeom>
              <a:avLst/>
              <a:gdLst>
                <a:gd name="connsiteX0" fmla="*/ 0 w 2249898"/>
                <a:gd name="connsiteY0" fmla="*/ 965802 h 1931604"/>
                <a:gd name="connsiteX1" fmla="*/ 482901 w 2249898"/>
                <a:gd name="connsiteY1" fmla="*/ 0 h 1931604"/>
                <a:gd name="connsiteX2" fmla="*/ 1766997 w 2249898"/>
                <a:gd name="connsiteY2" fmla="*/ 0 h 1931604"/>
                <a:gd name="connsiteX3" fmla="*/ 2249898 w 2249898"/>
                <a:gd name="connsiteY3" fmla="*/ 965802 h 1931604"/>
                <a:gd name="connsiteX4" fmla="*/ 1766997 w 2249898"/>
                <a:gd name="connsiteY4" fmla="*/ 1931604 h 1931604"/>
                <a:gd name="connsiteX5" fmla="*/ 482901 w 2249898"/>
                <a:gd name="connsiteY5" fmla="*/ 1931604 h 1931604"/>
                <a:gd name="connsiteX6" fmla="*/ 0 w 2249898"/>
                <a:gd name="connsiteY6" fmla="*/ 965802 h 193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9898" h="1931604">
                  <a:moveTo>
                    <a:pt x="0" y="965802"/>
                  </a:moveTo>
                  <a:lnTo>
                    <a:pt x="482901" y="0"/>
                  </a:lnTo>
                  <a:lnTo>
                    <a:pt x="1766997" y="0"/>
                  </a:lnTo>
                  <a:lnTo>
                    <a:pt x="2249898" y="965802"/>
                  </a:lnTo>
                  <a:lnTo>
                    <a:pt x="1766997" y="1931604"/>
                  </a:lnTo>
                  <a:lnTo>
                    <a:pt x="482901" y="1931604"/>
                  </a:lnTo>
                  <a:lnTo>
                    <a:pt x="0" y="965802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459" tIns="329642" rIns="348458" bIns="32964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</a:t>
              </a:r>
              <a:r>
                <a:rPr lang="en-US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การวิจัยและพัฒนาเทคโนโลยีและนวัตกรรม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Hexagon 33"/>
            <p:cNvSpPr/>
            <p:nvPr/>
          </p:nvSpPr>
          <p:spPr>
            <a:xfrm>
              <a:off x="5581678" y="5168994"/>
              <a:ext cx="262448" cy="22621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Hexagon 34"/>
            <p:cNvSpPr/>
            <p:nvPr/>
          </p:nvSpPr>
          <p:spPr>
            <a:xfrm>
              <a:off x="5968193" y="4567970"/>
              <a:ext cx="2249898" cy="193160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Hexagon 35"/>
            <p:cNvSpPr/>
            <p:nvPr/>
          </p:nvSpPr>
          <p:spPr>
            <a:xfrm>
              <a:off x="6023069" y="5427604"/>
              <a:ext cx="262448" cy="22621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2097080" y="2436367"/>
              <a:ext cx="2249898" cy="1931604"/>
            </a:xfrm>
            <a:custGeom>
              <a:avLst/>
              <a:gdLst>
                <a:gd name="connsiteX0" fmla="*/ 0 w 2249898"/>
                <a:gd name="connsiteY0" fmla="*/ 965802 h 1931604"/>
                <a:gd name="connsiteX1" fmla="*/ 482901 w 2249898"/>
                <a:gd name="connsiteY1" fmla="*/ 0 h 1931604"/>
                <a:gd name="connsiteX2" fmla="*/ 1766997 w 2249898"/>
                <a:gd name="connsiteY2" fmla="*/ 0 h 1931604"/>
                <a:gd name="connsiteX3" fmla="*/ 2249898 w 2249898"/>
                <a:gd name="connsiteY3" fmla="*/ 965802 h 1931604"/>
                <a:gd name="connsiteX4" fmla="*/ 1766997 w 2249898"/>
                <a:gd name="connsiteY4" fmla="*/ 1931604 h 1931604"/>
                <a:gd name="connsiteX5" fmla="*/ 482901 w 2249898"/>
                <a:gd name="connsiteY5" fmla="*/ 1931604 h 1931604"/>
                <a:gd name="connsiteX6" fmla="*/ 0 w 2249898"/>
                <a:gd name="connsiteY6" fmla="*/ 965802 h 193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9898" h="1931604">
                  <a:moveTo>
                    <a:pt x="0" y="965802"/>
                  </a:moveTo>
                  <a:lnTo>
                    <a:pt x="482901" y="0"/>
                  </a:lnTo>
                  <a:lnTo>
                    <a:pt x="1766997" y="0"/>
                  </a:lnTo>
                  <a:lnTo>
                    <a:pt x="2249898" y="965802"/>
                  </a:lnTo>
                  <a:lnTo>
                    <a:pt x="1766997" y="1931604"/>
                  </a:lnTo>
                  <a:lnTo>
                    <a:pt x="482901" y="1931604"/>
                  </a:lnTo>
                  <a:lnTo>
                    <a:pt x="0" y="965802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459" tIns="329642" rIns="348458" bIns="32964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 2" panose="05020102010507070707" pitchFamily="18" charset="2"/>
                </a:rPr>
                <a:t></a:t>
              </a:r>
              <a:r>
                <a:rPr lang="en-US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การสร้างความเข้มแข็งให้กับเกษตรกรฯ และสถาบันเกษตรกรฯ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Hexagon 37"/>
            <p:cNvSpPr/>
            <p:nvPr/>
          </p:nvSpPr>
          <p:spPr>
            <a:xfrm>
              <a:off x="3638367" y="2472871"/>
              <a:ext cx="262448" cy="22621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Hexagon 38"/>
            <p:cNvSpPr/>
            <p:nvPr/>
          </p:nvSpPr>
          <p:spPr>
            <a:xfrm>
              <a:off x="4033233" y="1362339"/>
              <a:ext cx="2249898" cy="193160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Hexagon 39"/>
            <p:cNvSpPr/>
            <p:nvPr/>
          </p:nvSpPr>
          <p:spPr>
            <a:xfrm>
              <a:off x="4096459" y="2218374"/>
              <a:ext cx="262448" cy="22621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reeform 40"/>
            <p:cNvSpPr/>
            <p:nvPr/>
          </p:nvSpPr>
          <p:spPr>
            <a:xfrm>
              <a:off x="5968193" y="2432254"/>
              <a:ext cx="2249898" cy="1931604"/>
            </a:xfrm>
            <a:custGeom>
              <a:avLst/>
              <a:gdLst>
                <a:gd name="connsiteX0" fmla="*/ 0 w 2249898"/>
                <a:gd name="connsiteY0" fmla="*/ 965802 h 1931604"/>
                <a:gd name="connsiteX1" fmla="*/ 482901 w 2249898"/>
                <a:gd name="connsiteY1" fmla="*/ 0 h 1931604"/>
                <a:gd name="connsiteX2" fmla="*/ 1766997 w 2249898"/>
                <a:gd name="connsiteY2" fmla="*/ 0 h 1931604"/>
                <a:gd name="connsiteX3" fmla="*/ 2249898 w 2249898"/>
                <a:gd name="connsiteY3" fmla="*/ 965802 h 1931604"/>
                <a:gd name="connsiteX4" fmla="*/ 1766997 w 2249898"/>
                <a:gd name="connsiteY4" fmla="*/ 1931604 h 1931604"/>
                <a:gd name="connsiteX5" fmla="*/ 482901 w 2249898"/>
                <a:gd name="connsiteY5" fmla="*/ 1931604 h 1931604"/>
                <a:gd name="connsiteX6" fmla="*/ 0 w 2249898"/>
                <a:gd name="connsiteY6" fmla="*/ 965802 h 193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9898" h="1931604">
                  <a:moveTo>
                    <a:pt x="0" y="965802"/>
                  </a:moveTo>
                  <a:lnTo>
                    <a:pt x="482901" y="0"/>
                  </a:lnTo>
                  <a:lnTo>
                    <a:pt x="1766997" y="0"/>
                  </a:lnTo>
                  <a:lnTo>
                    <a:pt x="2249898" y="965802"/>
                  </a:lnTo>
                  <a:lnTo>
                    <a:pt x="1766997" y="1931604"/>
                  </a:lnTo>
                  <a:lnTo>
                    <a:pt x="482901" y="1931604"/>
                  </a:lnTo>
                  <a:lnTo>
                    <a:pt x="0" y="965802"/>
                  </a:lnTo>
                  <a:close/>
                </a:path>
              </a:pathLst>
            </a:custGeom>
            <a:solidFill>
              <a:srgbClr val="7030A0">
                <a:alpha val="5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459" tIns="329642" rIns="348458" bIns="32964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</a:t>
              </a:r>
              <a:r>
                <a:rPr lang="en-US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การพัฒนาตลาด และช่องทางการจัดจำหน่าย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Hexagon 41"/>
            <p:cNvSpPr/>
            <p:nvPr/>
          </p:nvSpPr>
          <p:spPr>
            <a:xfrm>
              <a:off x="7915083" y="3288288"/>
              <a:ext cx="262448" cy="22621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Hexagon 42"/>
            <p:cNvSpPr/>
            <p:nvPr/>
          </p:nvSpPr>
          <p:spPr>
            <a:xfrm>
              <a:off x="7904346" y="3518107"/>
              <a:ext cx="2249898" cy="193160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Hexagon 43"/>
            <p:cNvSpPr/>
            <p:nvPr/>
          </p:nvSpPr>
          <p:spPr>
            <a:xfrm>
              <a:off x="8343351" y="3553068"/>
              <a:ext cx="262448" cy="22621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Freeform 44"/>
            <p:cNvSpPr/>
            <p:nvPr/>
          </p:nvSpPr>
          <p:spPr>
            <a:xfrm>
              <a:off x="7904346" y="1382905"/>
              <a:ext cx="2249898" cy="1931604"/>
            </a:xfrm>
            <a:custGeom>
              <a:avLst/>
              <a:gdLst>
                <a:gd name="connsiteX0" fmla="*/ 0 w 2249898"/>
                <a:gd name="connsiteY0" fmla="*/ 965802 h 1931604"/>
                <a:gd name="connsiteX1" fmla="*/ 482901 w 2249898"/>
                <a:gd name="connsiteY1" fmla="*/ 0 h 1931604"/>
                <a:gd name="connsiteX2" fmla="*/ 1766997 w 2249898"/>
                <a:gd name="connsiteY2" fmla="*/ 0 h 1931604"/>
                <a:gd name="connsiteX3" fmla="*/ 2249898 w 2249898"/>
                <a:gd name="connsiteY3" fmla="*/ 965802 h 1931604"/>
                <a:gd name="connsiteX4" fmla="*/ 1766997 w 2249898"/>
                <a:gd name="connsiteY4" fmla="*/ 1931604 h 1931604"/>
                <a:gd name="connsiteX5" fmla="*/ 482901 w 2249898"/>
                <a:gd name="connsiteY5" fmla="*/ 1931604 h 1931604"/>
                <a:gd name="connsiteX6" fmla="*/ 0 w 2249898"/>
                <a:gd name="connsiteY6" fmla="*/ 965802 h 193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9898" h="1931604">
                  <a:moveTo>
                    <a:pt x="0" y="965802"/>
                  </a:moveTo>
                  <a:lnTo>
                    <a:pt x="482901" y="0"/>
                  </a:lnTo>
                  <a:lnTo>
                    <a:pt x="1766997" y="0"/>
                  </a:lnTo>
                  <a:lnTo>
                    <a:pt x="2249898" y="965802"/>
                  </a:lnTo>
                  <a:lnTo>
                    <a:pt x="1766997" y="1931604"/>
                  </a:lnTo>
                  <a:lnTo>
                    <a:pt x="482901" y="1931604"/>
                  </a:lnTo>
                  <a:lnTo>
                    <a:pt x="0" y="965802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459" tIns="329642" rIns="348458" bIns="32964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</a:t>
              </a:r>
              <a:r>
                <a:rPr lang="en-US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การพัฒนาปัจจัยสนับสนุน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Hexagon 45"/>
            <p:cNvSpPr/>
            <p:nvPr/>
          </p:nvSpPr>
          <p:spPr>
            <a:xfrm>
              <a:off x="9851236" y="2248708"/>
              <a:ext cx="262448" cy="22621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Hexagon 46"/>
            <p:cNvSpPr/>
            <p:nvPr/>
          </p:nvSpPr>
          <p:spPr>
            <a:xfrm>
              <a:off x="9840499" y="2460531"/>
              <a:ext cx="2249898" cy="193160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8000" r="-18000"/>
              </a:stretch>
            </a:blip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Hexagon 47"/>
            <p:cNvSpPr/>
            <p:nvPr/>
          </p:nvSpPr>
          <p:spPr>
            <a:xfrm>
              <a:off x="10289047" y="2503719"/>
              <a:ext cx="262448" cy="22621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0928" y="186007"/>
            <a:ext cx="11929471" cy="900000"/>
          </a:xfrm>
          <a:solidFill>
            <a:srgbClr val="052569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th-TH" sz="4400" dirty="0"/>
              <a:t>ประเด็นยุทธศาสตร์</a:t>
            </a:r>
          </a:p>
        </p:txBody>
      </p:sp>
    </p:spTree>
    <p:extLst>
      <p:ext uri="{BB962C8B-B14F-4D97-AF65-F5344CB8AC3E}">
        <p14:creationId xmlns:p14="http://schemas.microsoft.com/office/powerpoint/2010/main" val="181969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80" y="252000"/>
            <a:ext cx="12024000" cy="900000"/>
          </a:xfrm>
          <a:solidFill>
            <a:srgbClr val="052569"/>
          </a:solidFill>
        </p:spPr>
        <p:txBody>
          <a:bodyPr>
            <a:normAutofit/>
          </a:bodyPr>
          <a:lstStyle/>
          <a:p>
            <a:pPr marL="2152650" indent="-2152650" algn="l"/>
            <a:r>
              <a:rPr lang="th-TH" sz="4000" dirty="0"/>
              <a:t>ยุทธศาสตร์ที่ </a:t>
            </a:r>
            <a:r>
              <a:rPr lang="en-US" sz="4000" dirty="0"/>
              <a:t>1: </a:t>
            </a:r>
            <a:r>
              <a:rPr lang="th-TH" sz="4000" dirty="0"/>
              <a:t>การสร้างความเข้มแข็งให้กับเกษตรกรฯ และสถาบันเกษตรกรฯ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32491" y="1268171"/>
            <a:ext cx="8487178" cy="5556739"/>
            <a:chOff x="180833" y="1267267"/>
            <a:chExt cx="8487178" cy="5432018"/>
          </a:xfrm>
        </p:grpSpPr>
        <p:sp>
          <p:nvSpPr>
            <p:cNvPr id="5" name="Freeform 4"/>
            <p:cNvSpPr/>
            <p:nvPr/>
          </p:nvSpPr>
          <p:spPr>
            <a:xfrm rot="3682278">
              <a:off x="1300538" y="5096110"/>
              <a:ext cx="1011638" cy="633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684"/>
                  </a:moveTo>
                  <a:lnTo>
                    <a:pt x="1011638" y="3168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 rot="1312204">
              <a:off x="1856108" y="4367522"/>
              <a:ext cx="723433" cy="633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684"/>
                  </a:moveTo>
                  <a:lnTo>
                    <a:pt x="723433" y="3168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 rot="20287796">
              <a:off x="1856108" y="3535662"/>
              <a:ext cx="723433" cy="633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684"/>
                  </a:moveTo>
                  <a:lnTo>
                    <a:pt x="723433" y="3168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 rot="17917722">
              <a:off x="1300538" y="2807074"/>
              <a:ext cx="1011638" cy="633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684"/>
                  </a:moveTo>
                  <a:lnTo>
                    <a:pt x="1011638" y="3168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/>
            <p:cNvSpPr/>
            <p:nvPr/>
          </p:nvSpPr>
          <p:spPr>
            <a:xfrm>
              <a:off x="180833" y="2982508"/>
              <a:ext cx="2001537" cy="2001537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735950" y="1267267"/>
              <a:ext cx="1200922" cy="1200922"/>
            </a:xfrm>
            <a:custGeom>
              <a:avLst/>
              <a:gdLst>
                <a:gd name="connsiteX0" fmla="*/ 0 w 1200922"/>
                <a:gd name="connsiteY0" fmla="*/ 600461 h 1200922"/>
                <a:gd name="connsiteX1" fmla="*/ 600461 w 1200922"/>
                <a:gd name="connsiteY1" fmla="*/ 0 h 1200922"/>
                <a:gd name="connsiteX2" fmla="*/ 1200922 w 1200922"/>
                <a:gd name="connsiteY2" fmla="*/ 600461 h 1200922"/>
                <a:gd name="connsiteX3" fmla="*/ 600461 w 1200922"/>
                <a:gd name="connsiteY3" fmla="*/ 1200922 h 1200922"/>
                <a:gd name="connsiteX4" fmla="*/ 0 w 1200922"/>
                <a:gd name="connsiteY4" fmla="*/ 600461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922" h="1200922">
                  <a:moveTo>
                    <a:pt x="0" y="600461"/>
                  </a:moveTo>
                  <a:cubicBezTo>
                    <a:pt x="0" y="268836"/>
                    <a:pt x="268836" y="0"/>
                    <a:pt x="600461" y="0"/>
                  </a:cubicBezTo>
                  <a:cubicBezTo>
                    <a:pt x="932086" y="0"/>
                    <a:pt x="1200922" y="268836"/>
                    <a:pt x="1200922" y="600461"/>
                  </a:cubicBezTo>
                  <a:cubicBezTo>
                    <a:pt x="1200922" y="932086"/>
                    <a:pt x="932086" y="1200922"/>
                    <a:pt x="600461" y="1200922"/>
                  </a:cubicBezTo>
                  <a:cubicBezTo>
                    <a:pt x="268836" y="1200922"/>
                    <a:pt x="0" y="932086"/>
                    <a:pt x="0" y="600461"/>
                  </a:cubicBezTo>
                  <a:close/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76411"/>
                <a:satOff val="15284"/>
                <a:lumOff val="3530"/>
                <a:alphaOff val="0"/>
              </a:schemeClr>
            </a:fillRef>
            <a:effectRef idx="0">
              <a:schemeClr val="accent5">
                <a:hueOff val="76411"/>
                <a:satOff val="15284"/>
                <a:lumOff val="35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111" tIns="191111" rIns="191111" bIns="19111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เพิ่มรายได้/ </a:t>
              </a:r>
              <a:r>
                <a:rPr lang="en-US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Farmer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56965" y="1267267"/>
              <a:ext cx="5611046" cy="1200922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4625" lvl="1" indent="-174625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พัฒนาทักษะด้านการบริหารจัดการสวนยาง และทักษะด้านการทำธุรกิจ</a:t>
              </a:r>
            </a:p>
            <a:p>
              <a:pPr marL="174625" lvl="1" indent="-174625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ส่งเสริมให้เกษตรกรฯ ทำเกษตรโดยใช้พื้นที่ให้เกิดประโยชน์สูงสุด </a:t>
              </a:r>
            </a:p>
            <a:p>
              <a:pPr marL="174625" lvl="1" indent="-174625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 “กองทุนรักษาเสถียรภาพรายได้ของเกษตรกร”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510294" y="2608471"/>
              <a:ext cx="1200922" cy="1200922"/>
            </a:xfrm>
            <a:custGeom>
              <a:avLst/>
              <a:gdLst>
                <a:gd name="connsiteX0" fmla="*/ 0 w 1200922"/>
                <a:gd name="connsiteY0" fmla="*/ 600461 h 1200922"/>
                <a:gd name="connsiteX1" fmla="*/ 600461 w 1200922"/>
                <a:gd name="connsiteY1" fmla="*/ 0 h 1200922"/>
                <a:gd name="connsiteX2" fmla="*/ 1200922 w 1200922"/>
                <a:gd name="connsiteY2" fmla="*/ 600461 h 1200922"/>
                <a:gd name="connsiteX3" fmla="*/ 600461 w 1200922"/>
                <a:gd name="connsiteY3" fmla="*/ 1200922 h 1200922"/>
                <a:gd name="connsiteX4" fmla="*/ 0 w 1200922"/>
                <a:gd name="connsiteY4" fmla="*/ 600461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922" h="1200922">
                  <a:moveTo>
                    <a:pt x="0" y="600461"/>
                  </a:moveTo>
                  <a:cubicBezTo>
                    <a:pt x="0" y="268836"/>
                    <a:pt x="268836" y="0"/>
                    <a:pt x="600461" y="0"/>
                  </a:cubicBezTo>
                  <a:cubicBezTo>
                    <a:pt x="932086" y="0"/>
                    <a:pt x="1200922" y="268836"/>
                    <a:pt x="1200922" y="600461"/>
                  </a:cubicBezTo>
                  <a:cubicBezTo>
                    <a:pt x="1200922" y="932086"/>
                    <a:pt x="932086" y="1200922"/>
                    <a:pt x="600461" y="1200922"/>
                  </a:cubicBezTo>
                  <a:cubicBezTo>
                    <a:pt x="268836" y="1200922"/>
                    <a:pt x="0" y="932086"/>
                    <a:pt x="0" y="600461"/>
                  </a:cubicBezTo>
                  <a:close/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52821"/>
                <a:satOff val="30568"/>
                <a:lumOff val="7059"/>
                <a:alphaOff val="0"/>
              </a:schemeClr>
            </a:fillRef>
            <a:effectRef idx="0">
              <a:schemeClr val="accent5">
                <a:hueOff val="152821"/>
                <a:satOff val="30568"/>
                <a:lumOff val="7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111" tIns="191111" rIns="191111" bIns="19111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รวมกลุ่มจัดตั้งสถาบันฯ</a:t>
              </a:r>
              <a:endParaRPr lang="en-US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31309" y="2608471"/>
              <a:ext cx="4836702" cy="1200922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80975" lvl="1" indent="-180975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รวมกลุ่มจัดตั้งเป็น “สถาบันเกษตรกรฯ”</a:t>
              </a:r>
            </a:p>
            <a:p>
              <a:pPr marL="180975" lvl="1" indent="-180975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พัฒนาสถาบันเกษตรกรฯ ต้นแบบ เพื่อเป็นแหล่งแลกเปลี่ยนเรียนรู้</a:t>
              </a:r>
            </a:p>
            <a:p>
              <a:pPr marL="180975" lvl="1" indent="-180975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สนับสนุนให้ผู้นำสถาบันเกษตรกรฯ มีส่วนร่วมในการกำหนดนโยบาย</a:t>
              </a:r>
            </a:p>
            <a:p>
              <a:pPr marL="180975" lvl="1" indent="-180975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ส่งเสริมการจัดการสวนยางในรูปแบบ “แปลงใหญ่”</a:t>
              </a:r>
              <a:endParaRPr lang="en-US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510294" y="4157159"/>
              <a:ext cx="1200922" cy="1200922"/>
            </a:xfrm>
            <a:custGeom>
              <a:avLst/>
              <a:gdLst>
                <a:gd name="connsiteX0" fmla="*/ 0 w 1200922"/>
                <a:gd name="connsiteY0" fmla="*/ 600461 h 1200922"/>
                <a:gd name="connsiteX1" fmla="*/ 600461 w 1200922"/>
                <a:gd name="connsiteY1" fmla="*/ 0 h 1200922"/>
                <a:gd name="connsiteX2" fmla="*/ 1200922 w 1200922"/>
                <a:gd name="connsiteY2" fmla="*/ 600461 h 1200922"/>
                <a:gd name="connsiteX3" fmla="*/ 600461 w 1200922"/>
                <a:gd name="connsiteY3" fmla="*/ 1200922 h 1200922"/>
                <a:gd name="connsiteX4" fmla="*/ 0 w 1200922"/>
                <a:gd name="connsiteY4" fmla="*/ 600461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922" h="1200922">
                  <a:moveTo>
                    <a:pt x="0" y="600461"/>
                  </a:moveTo>
                  <a:cubicBezTo>
                    <a:pt x="0" y="268836"/>
                    <a:pt x="268836" y="0"/>
                    <a:pt x="600461" y="0"/>
                  </a:cubicBezTo>
                  <a:cubicBezTo>
                    <a:pt x="932086" y="0"/>
                    <a:pt x="1200922" y="268836"/>
                    <a:pt x="1200922" y="600461"/>
                  </a:cubicBezTo>
                  <a:cubicBezTo>
                    <a:pt x="1200922" y="932086"/>
                    <a:pt x="932086" y="1200922"/>
                    <a:pt x="600461" y="1200922"/>
                  </a:cubicBezTo>
                  <a:cubicBezTo>
                    <a:pt x="268836" y="1200922"/>
                    <a:pt x="0" y="932086"/>
                    <a:pt x="0" y="600461"/>
                  </a:cubicBezTo>
                  <a:close/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29232"/>
                <a:satOff val="45853"/>
                <a:lumOff val="10589"/>
                <a:alphaOff val="0"/>
              </a:schemeClr>
            </a:fillRef>
            <a:effectRef idx="0">
              <a:schemeClr val="accent5">
                <a:hueOff val="229232"/>
                <a:satOff val="45853"/>
                <a:lumOff val="105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111" tIns="191111" rIns="191111" bIns="19111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ทำสถาบันฯ ให้เข้มแข็ง</a:t>
              </a:r>
              <a:endParaRPr lang="en-US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3831309" y="4157159"/>
              <a:ext cx="4836702" cy="1200922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80975" lvl="1" indent="-180975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ถ่ายทอดความรู้และพัฒนาทักษะ</a:t>
              </a:r>
            </a:p>
            <a:p>
              <a:pPr marL="180975" lvl="1" indent="-180975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พัฒนาระบบการบริหารงานภายใน </a:t>
              </a:r>
              <a:r>
                <a:rPr lang="en-US" sz="2000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+ </a:t>
              </a:r>
              <a:r>
                <a:rPr lang="th-TH" sz="2000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ระบบติดตามประเมินผล</a:t>
              </a:r>
            </a:p>
            <a:p>
              <a:pPr marL="180975" lvl="1" indent="-180975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จัดทำแผนธุรกิจ และประยุกต์ใช้เทคโนโลยี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ขยายขอบข่ายใน</a:t>
              </a:r>
              <a:r>
                <a:rPr lang="th-TH" sz="20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การทำ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ธุรกิจให้กว้างมากขึ้น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735950" y="5498363"/>
              <a:ext cx="1200922" cy="1200922"/>
            </a:xfrm>
            <a:custGeom>
              <a:avLst/>
              <a:gdLst>
                <a:gd name="connsiteX0" fmla="*/ 0 w 1200922"/>
                <a:gd name="connsiteY0" fmla="*/ 600461 h 1200922"/>
                <a:gd name="connsiteX1" fmla="*/ 600461 w 1200922"/>
                <a:gd name="connsiteY1" fmla="*/ 0 h 1200922"/>
                <a:gd name="connsiteX2" fmla="*/ 1200922 w 1200922"/>
                <a:gd name="connsiteY2" fmla="*/ 600461 h 1200922"/>
                <a:gd name="connsiteX3" fmla="*/ 600461 w 1200922"/>
                <a:gd name="connsiteY3" fmla="*/ 1200922 h 1200922"/>
                <a:gd name="connsiteX4" fmla="*/ 0 w 1200922"/>
                <a:gd name="connsiteY4" fmla="*/ 600461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922" h="1200922">
                  <a:moveTo>
                    <a:pt x="0" y="600461"/>
                  </a:moveTo>
                  <a:cubicBezTo>
                    <a:pt x="0" y="268836"/>
                    <a:pt x="268836" y="0"/>
                    <a:pt x="600461" y="0"/>
                  </a:cubicBezTo>
                  <a:cubicBezTo>
                    <a:pt x="932086" y="0"/>
                    <a:pt x="1200922" y="268836"/>
                    <a:pt x="1200922" y="600461"/>
                  </a:cubicBezTo>
                  <a:cubicBezTo>
                    <a:pt x="1200922" y="932086"/>
                    <a:pt x="932086" y="1200922"/>
                    <a:pt x="600461" y="1200922"/>
                  </a:cubicBezTo>
                  <a:cubicBezTo>
                    <a:pt x="268836" y="1200922"/>
                    <a:pt x="0" y="932086"/>
                    <a:pt x="0" y="600461"/>
                  </a:cubicBezTo>
                  <a:close/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05643"/>
                <a:satOff val="61137"/>
                <a:lumOff val="14118"/>
                <a:alphaOff val="0"/>
              </a:schemeClr>
            </a:fillRef>
            <a:effectRef idx="0">
              <a:schemeClr val="accent5">
                <a:hueOff val="305643"/>
                <a:satOff val="61137"/>
                <a:lumOff val="1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111" tIns="191111" rIns="191111" bIns="19111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สร้างเกษตรกรรุ่นใหม่</a:t>
              </a:r>
              <a:endParaRPr lang="en-US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056965" y="5498363"/>
              <a:ext cx="5611046" cy="1200922"/>
            </a:xfrm>
            <a:custGeom>
              <a:avLst/>
              <a:gdLst>
                <a:gd name="connsiteX0" fmla="*/ 0 w 1801384"/>
                <a:gd name="connsiteY0" fmla="*/ 0 h 1200922"/>
                <a:gd name="connsiteX1" fmla="*/ 1801384 w 1801384"/>
                <a:gd name="connsiteY1" fmla="*/ 0 h 1200922"/>
                <a:gd name="connsiteX2" fmla="*/ 1801384 w 1801384"/>
                <a:gd name="connsiteY2" fmla="*/ 1200922 h 1200922"/>
                <a:gd name="connsiteX3" fmla="*/ 0 w 1801384"/>
                <a:gd name="connsiteY3" fmla="*/ 1200922 h 1200922"/>
                <a:gd name="connsiteX4" fmla="*/ 0 w 1801384"/>
                <a:gd name="connsiteY4" fmla="*/ 0 h 120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384" h="1200922">
                  <a:moveTo>
                    <a:pt x="0" y="0"/>
                  </a:moveTo>
                  <a:lnTo>
                    <a:pt x="1801384" y="0"/>
                  </a:lnTo>
                  <a:lnTo>
                    <a:pt x="1801384" y="1200922"/>
                  </a:lnTo>
                  <a:lnTo>
                    <a:pt x="0" y="1200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80975" lvl="1" indent="-180975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พัฒนาทักษะด้านการบริหารจัดการสวนยาง และทักษะด้านการทำธุรกิจ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lvl="1" indent="-180975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ประยุกต์ใช้เทคโนโลยีสมัยใหม่ในการบริหารจัดการสวนยาง</a:t>
              </a:r>
            </a:p>
            <a:p>
              <a:pPr marL="180975" lvl="1" indent="-180975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เชื่อมโยงเกษตรกรรุ่นใหม่ 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+ 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ฝึกงานในสถานประกอบการจริง</a:t>
              </a:r>
              <a:endParaRPr lang="en-US" sz="20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5103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94C600"/>
      </a:accent2>
      <a:accent3>
        <a:srgbClr val="CFFF43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Wavefor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16345</TotalTime>
  <Words>3148</Words>
  <Application>Microsoft Office PowerPoint</Application>
  <PresentationFormat>แบบจอกว้าง</PresentationFormat>
  <Paragraphs>547</Paragraphs>
  <Slides>26</Slides>
  <Notes>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8" baseType="lpstr">
      <vt:lpstr>Angsana New</vt:lpstr>
      <vt:lpstr>Calibri</vt:lpstr>
      <vt:lpstr>Candara</vt:lpstr>
      <vt:lpstr>Cordia New</vt:lpstr>
      <vt:lpstr>KodchiangUPC</vt:lpstr>
      <vt:lpstr>Symbol</vt:lpstr>
      <vt:lpstr>Tahoma</vt:lpstr>
      <vt:lpstr>TH SarabunPSK</vt:lpstr>
      <vt:lpstr>Wingdings</vt:lpstr>
      <vt:lpstr>Wingdings 2</vt:lpstr>
      <vt:lpstr>Retrospect</vt:lpstr>
      <vt:lpstr>Waveform</vt:lpstr>
      <vt:lpstr>ยุทธศาสตร์ยางพาราระยะ 20 ปี  (พ.ศ. 2560-2579)</vt:lpstr>
      <vt:lpstr>ผังกระบวนการในการจัดทำยุทธศาสตร์ยางพาราฯ</vt:lpstr>
      <vt:lpstr>แนวทางในการจัดทำยุทธศาสตร์ยางพาราฯ</vt:lpstr>
      <vt:lpstr>ปัญหาและความท้าทาย</vt:lpstr>
      <vt:lpstr>กรอบแนวคิดในการกำหนดยุทธศาสตร์ยางพาราฯ</vt:lpstr>
      <vt:lpstr>เป้าหมายในการขับเคลื่อนยุทธศาสตร์ฯ</vt:lpstr>
      <vt:lpstr>วิสัยทัศน์ &amp; พันธกิจ</vt:lpstr>
      <vt:lpstr>ประเด็นยุทธศาสตร์</vt:lpstr>
      <vt:lpstr>ยุทธศาสตร์ที่ 1: การสร้างความเข้มแข็งให้กับเกษตรกรฯ และสถาบันเกษตรกรฯ</vt:lpstr>
      <vt:lpstr>ยุทธศาสตร์ที่ 2: การเพิ่มประสิทธิภาพ และการยกระดับคุณภาพและมาตรฐาน</vt:lpstr>
      <vt:lpstr>ยุทธศาสตร์ที่ 3: การวิจัยและพัฒนาเทคโนโลยีและนวัตกรรม</vt:lpstr>
      <vt:lpstr>ยุทธศาสตร์ที่ 4: การพัฒนาตลาด และช่องทางการจัดจำหน่าย</vt:lpstr>
      <vt:lpstr>ยุทธศาสตร์ที่ 5: การพัฒนาปัจจัยสนับสนุน</vt:lpstr>
      <vt:lpstr>กลไกในการขับเคลื่อนยุทธศาสตร์ยางพาราฯ</vt:lpstr>
      <vt:lpstr>ข้อมูลสนับสนุนการนำเสนอ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ตัวชี้วัด/เป้าหมาย: ยุทธศาสตร์ที่ 1</vt:lpstr>
      <vt:lpstr>ตัวชี้วัด/เป้าหมาย: ยุทธศาสตร์ที่ 2</vt:lpstr>
      <vt:lpstr>ตัวชี้วัด/เป้าหมาย: ยุทธศาสตร์ที่ 3</vt:lpstr>
      <vt:lpstr>ตัวชี้วัด/เป้าหมาย: ยุทธศาสตร์ที่ 4</vt:lpstr>
      <vt:lpstr>ตัวชี้วัด/เป้าหมาย: ยุทธศาสตร์ที่ 5</vt:lpstr>
      <vt:lpstr>งานนำเสนอ PowerPoint</vt:lpstr>
      <vt:lpstr>ฝ่ายยุทธศาสตร์องค์กร โทร 02-433-2222 ต่อ 342 Email: plan.raot@gmail.com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Wichian Kaeosombat</dc:creator>
  <cp:lastModifiedBy>Sodsai</cp:lastModifiedBy>
  <cp:revision>2439</cp:revision>
  <cp:lastPrinted>2017-12-14T07:07:00Z</cp:lastPrinted>
  <dcterms:created xsi:type="dcterms:W3CDTF">2015-04-12T14:50:00Z</dcterms:created>
  <dcterms:modified xsi:type="dcterms:W3CDTF">2017-12-26T21:22:56Z</dcterms:modified>
</cp:coreProperties>
</file>