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317" r:id="rId4"/>
    <p:sldId id="322" r:id="rId5"/>
    <p:sldId id="258" r:id="rId6"/>
    <p:sldId id="271" r:id="rId7"/>
    <p:sldId id="343" r:id="rId8"/>
    <p:sldId id="272" r:id="rId9"/>
    <p:sldId id="259" r:id="rId10"/>
    <p:sldId id="304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273" r:id="rId31"/>
    <p:sldId id="280" r:id="rId32"/>
    <p:sldId id="274" r:id="rId33"/>
    <p:sldId id="276" r:id="rId34"/>
    <p:sldId id="277" r:id="rId35"/>
    <p:sldId id="278" r:id="rId36"/>
    <p:sldId id="282" r:id="rId37"/>
    <p:sldId id="264" r:id="rId38"/>
    <p:sldId id="265" r:id="rId39"/>
    <p:sldId id="266" r:id="rId40"/>
    <p:sldId id="314" r:id="rId41"/>
    <p:sldId id="275" r:id="rId42"/>
    <p:sldId id="267" r:id="rId43"/>
    <p:sldId id="284" r:id="rId44"/>
    <p:sldId id="294" r:id="rId45"/>
    <p:sldId id="261" r:id="rId46"/>
    <p:sldId id="285" r:id="rId47"/>
    <p:sldId id="262" r:id="rId48"/>
    <p:sldId id="287" r:id="rId49"/>
    <p:sldId id="309" r:id="rId50"/>
    <p:sldId id="310" r:id="rId51"/>
    <p:sldId id="311" r:id="rId52"/>
    <p:sldId id="312" r:id="rId53"/>
    <p:sldId id="313" r:id="rId54"/>
    <p:sldId id="279" r:id="rId55"/>
    <p:sldId id="268" r:id="rId56"/>
    <p:sldId id="269" r:id="rId57"/>
    <p:sldId id="306" r:id="rId58"/>
    <p:sldId id="307" r:id="rId59"/>
    <p:sldId id="308" r:id="rId60"/>
    <p:sldId id="270" r:id="rId61"/>
    <p:sldId id="303" r:id="rId62"/>
    <p:sldId id="288" r:id="rId63"/>
    <p:sldId id="295" r:id="rId64"/>
    <p:sldId id="289" r:id="rId65"/>
    <p:sldId id="297" r:id="rId66"/>
    <p:sldId id="298" r:id="rId67"/>
    <p:sldId id="299" r:id="rId68"/>
    <p:sldId id="292" r:id="rId69"/>
    <p:sldId id="293" r:id="rId70"/>
    <p:sldId id="300" r:id="rId71"/>
    <p:sldId id="301" r:id="rId72"/>
    <p:sldId id="302" r:id="rId73"/>
    <p:sldId id="305" r:id="rId74"/>
  </p:sldIdLst>
  <p:sldSz cx="9144000" cy="6858000" type="screen4x3"/>
  <p:notesSz cx="6884988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8000"/>
    <a:srgbClr val="006600"/>
    <a:srgbClr val="CC3300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3156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060D8596-53F2-4F60-909F-C8E933CCBC9F}" type="slidenum">
              <a:rPr lang="th-TH" smtClean="0"/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3FFEB572-113C-4FED-824C-E4299EF7D61C}" type="datetimeFigureOut">
              <a:rPr lang="th-TH" smtClean="0"/>
              <a:pPr/>
              <a:t>20/04/58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8" tIns="48294" rIns="96588" bIns="48294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D1D8709C-040E-4B8D-BAE8-C7E86B1BC5C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dirty="0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08A9B71-8667-405C-8001-A8B225084AC2}" type="datetimeFigureOut">
              <a:rPr lang="th-TH" smtClean="0"/>
              <a:pPr/>
              <a:t>20/04/58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EFA6C0-8C0B-41BC-832D-2D7A31CA6499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506983"/>
            <a:ext cx="4272510" cy="285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480"/>
            <a:ext cx="9144001" cy="471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357290" y="286892"/>
            <a:ext cx="6643734" cy="1284720"/>
          </a:xfrm>
        </p:spPr>
        <p:txBody>
          <a:bodyPr/>
          <a:lstStyle/>
          <a:p>
            <a:r>
              <a:rPr lang="th-TH" sz="6600" b="1" dirty="0" smtClean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การผลิตเมล็ดพันธุ์ถั่วลิสง</a:t>
            </a:r>
            <a:endParaRPr lang="th-TH" sz="4800" b="1" dirty="0">
              <a:solidFill>
                <a:schemeClr val="accent1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4286248" y="4714884"/>
            <a:ext cx="4503285" cy="1928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นายสุเทพ เขาแก้ว</a:t>
            </a:r>
            <a:b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ศูนย์วิจัยพืชไร่ขอนแก่น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86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9576" y="980728"/>
            <a:ext cx="5711824" cy="4464496"/>
          </a:xfrm>
        </p:spPr>
        <p:txBody>
          <a:bodyPr/>
          <a:lstStyle/>
          <a:p>
            <a:r>
              <a:rPr lang="th-TH" sz="6000" b="1" dirty="0" smtClean="0"/>
              <a:t>พันธุ์ที่ผลิต</a:t>
            </a:r>
            <a:br>
              <a:rPr lang="th-TH" sz="6000" b="1" dirty="0" smtClean="0"/>
            </a:br>
            <a:r>
              <a:rPr lang="th-TH" b="1" dirty="0" smtClean="0"/>
              <a:t>ไทนาน</a:t>
            </a:r>
            <a:r>
              <a:rPr lang="en-US" b="1" dirty="0" smtClean="0"/>
              <a:t> </a:t>
            </a:r>
            <a:r>
              <a:rPr lang="en-US" sz="1600" b="1" dirty="0" smtClean="0"/>
              <a:t>9 </a:t>
            </a:r>
            <a:r>
              <a:rPr lang="th-TH" b="1" dirty="0" smtClean="0"/>
              <a:t>อายุเก็บเกี่ยว </a:t>
            </a:r>
            <a:r>
              <a:rPr lang="en-US" sz="1600" b="1" dirty="0" smtClean="0"/>
              <a:t>95-105</a:t>
            </a:r>
            <a:r>
              <a:rPr lang="th-TH" sz="1600" b="1" dirty="0" smtClean="0"/>
              <a:t> </a:t>
            </a:r>
            <a:r>
              <a:rPr lang="th-TH" b="1" dirty="0" smtClean="0"/>
              <a:t>วัน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th-TH" b="1" dirty="0" smtClean="0"/>
              <a:t>ขอนแก่น</a:t>
            </a:r>
            <a:r>
              <a:rPr lang="en-US" b="1" dirty="0" smtClean="0"/>
              <a:t> </a:t>
            </a:r>
            <a:r>
              <a:rPr lang="en-US" sz="1600" b="1" dirty="0" smtClean="0"/>
              <a:t>6 </a:t>
            </a:r>
            <a:r>
              <a:rPr lang="th-TH" b="1" dirty="0"/>
              <a:t>อายุเก็บเกี่ยว </a:t>
            </a:r>
            <a:r>
              <a:rPr lang="en-US" sz="1600" b="1" dirty="0" smtClean="0"/>
              <a:t>115-119</a:t>
            </a:r>
            <a:r>
              <a:rPr lang="th-TH" sz="1600" b="1" dirty="0" smtClean="0"/>
              <a:t> </a:t>
            </a:r>
            <a:r>
              <a:rPr lang="th-TH" b="1" dirty="0" smtClean="0"/>
              <a:t>วัน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th-TH" b="1" dirty="0" smtClean="0"/>
              <a:t>ขอนแก่น</a:t>
            </a:r>
            <a:r>
              <a:rPr lang="en-US" b="1" dirty="0" smtClean="0"/>
              <a:t> </a:t>
            </a:r>
            <a:r>
              <a:rPr lang="en-US" sz="1600" b="1" dirty="0" smtClean="0"/>
              <a:t>5 </a:t>
            </a:r>
            <a:r>
              <a:rPr lang="th-TH" b="1" dirty="0"/>
              <a:t>อายุเก็บเกี่ยว </a:t>
            </a:r>
            <a:r>
              <a:rPr lang="en-US" sz="1600" b="1" dirty="0" smtClean="0"/>
              <a:t>90-110</a:t>
            </a:r>
            <a:r>
              <a:rPr lang="th-TH" sz="1600" b="1" dirty="0" smtClean="0"/>
              <a:t> </a:t>
            </a:r>
            <a:r>
              <a:rPr lang="th-TH" b="1" dirty="0" smtClean="0"/>
              <a:t>วัน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th-TH" b="1" dirty="0" smtClean="0"/>
              <a:t>ขอนแก่น</a:t>
            </a:r>
            <a:r>
              <a:rPr lang="en-US" b="1" dirty="0" smtClean="0"/>
              <a:t> </a:t>
            </a:r>
            <a:r>
              <a:rPr lang="en-US" sz="1600" b="1" dirty="0" smtClean="0"/>
              <a:t>84-7</a:t>
            </a:r>
            <a:r>
              <a:rPr lang="th-TH" b="1" dirty="0" smtClean="0"/>
              <a:t> </a:t>
            </a:r>
            <a:r>
              <a:rPr lang="th-TH" b="1" dirty="0"/>
              <a:t>อายุเก็บเกี่ยว </a:t>
            </a:r>
            <a:r>
              <a:rPr lang="en-US" sz="1600" b="1" dirty="0" smtClean="0"/>
              <a:t>98-125 </a:t>
            </a:r>
            <a:r>
              <a:rPr lang="th-TH" b="1" dirty="0" smtClean="0"/>
              <a:t>วัน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sz="1600" b="1" dirty="0" smtClean="0"/>
              <a:t/>
            </a:r>
            <a:br>
              <a:rPr lang="th-TH" sz="1600" b="1" dirty="0" smtClean="0"/>
            </a:br>
            <a:r>
              <a:rPr lang="th-TH" b="1" dirty="0" smtClean="0"/>
              <a:t>ขอนแก่น</a:t>
            </a:r>
            <a:r>
              <a:rPr lang="en-US" b="1" dirty="0" smtClean="0"/>
              <a:t> </a:t>
            </a:r>
            <a:r>
              <a:rPr lang="en-US" sz="1600" b="1" dirty="0" smtClean="0"/>
              <a:t>84-8</a:t>
            </a:r>
            <a:r>
              <a:rPr lang="th-TH" sz="1600" b="1" dirty="0" smtClean="0"/>
              <a:t> </a:t>
            </a:r>
            <a:r>
              <a:rPr lang="th-TH" b="1" dirty="0"/>
              <a:t>อายุเก็บเกี่ยว </a:t>
            </a:r>
            <a:r>
              <a:rPr lang="en-US" sz="1600" b="1" dirty="0" smtClean="0"/>
              <a:t>95-110</a:t>
            </a:r>
            <a:r>
              <a:rPr lang="th-TH" sz="1600" b="1" dirty="0" smtClean="0"/>
              <a:t> </a:t>
            </a:r>
            <a:r>
              <a:rPr lang="th-TH" b="1" dirty="0" smtClean="0"/>
              <a:t>วัน</a:t>
            </a:r>
            <a:endParaRPr lang="th-TH" b="1" dirty="0"/>
          </a:p>
        </p:txBody>
      </p:sp>
    </p:spTree>
    <p:extLst>
      <p:ext uri="{BB962C8B-B14F-4D97-AF65-F5344CB8AC3E}">
        <p14:creationId xmlns="" xmlns:p14="http://schemas.microsoft.com/office/powerpoint/2010/main" val="26098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eanut-plate-blue-smaller-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856413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428596" y="3143248"/>
            <a:ext cx="8280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6600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ความแตกต่างระหว่างพันธุ์</a:t>
            </a:r>
          </a:p>
          <a:p>
            <a:pPr algn="ctr"/>
            <a:r>
              <a:rPr lang="th-TH" sz="6600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ดูได้ชัดที่สุดที่</a:t>
            </a:r>
            <a:r>
              <a:rPr lang="th-TH" sz="6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en-US" sz="6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 &amp;</a:t>
            </a:r>
            <a:r>
              <a:rPr lang="th-TH" sz="6600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 เมล็ด</a:t>
            </a:r>
            <a:endParaRPr lang="th-TH" sz="6600" b="1" dirty="0">
              <a:solidFill>
                <a:srgbClr val="008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/>
          <a:p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แบ่งกลุ่มตามการใช้ประโยชน์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8487" y="2214554"/>
            <a:ext cx="8721231" cy="3881446"/>
          </a:xfrm>
          <a:ln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inan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30"/>
            <a:ext cx="2409812" cy="2431328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29076" y="1000108"/>
            <a:ext cx="50435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 smtClean="0">
              <a:solidFill>
                <a:srgbClr val="3333FF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•"/>
            </a:pPr>
            <a:r>
              <a:rPr lang="th-TH" sz="40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th-TH" sz="40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4000" b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ค่อนข้างเล็ก มี 2 เมล็ด </a:t>
            </a:r>
          </a:p>
          <a:p>
            <a:r>
              <a:rPr lang="th-TH" sz="4000" b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         ผิว</a:t>
            </a:r>
            <a:r>
              <a:rPr lang="th-TH" sz="4000" b="1" dirty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เปลือกเรียบและบาง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4000" b="1" dirty="0">
                <a:solidFill>
                  <a:srgbClr val="99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อายุเก็บเกี่ยวฝักแห้ง</a:t>
            </a:r>
            <a:r>
              <a:rPr lang="th-TH" sz="4000" b="1" dirty="0">
                <a:solidFill>
                  <a:srgbClr val="99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95-110 วัน</a:t>
            </a:r>
            <a:endParaRPr lang="th-TH" sz="4000" b="1" dirty="0">
              <a:solidFill>
                <a:srgbClr val="99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100 เมล็ด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42 กรัม</a:t>
            </a: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ผลผลิตฝักแห้ง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260  กก./ไร่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71586" y="4800600"/>
            <a:ext cx="6858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น้ำหนักดี </a:t>
            </a: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เปอร์เซ็นต์กะเทาะสูง  </a:t>
            </a: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ปรับตัวได้ดี ปลูกได้ทุกสภาพแวดล้อม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85720" y="4800600"/>
            <a:ext cx="99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ข้อดี</a:t>
            </a:r>
            <a:endParaRPr lang="th-TH" sz="32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643438" y="260350"/>
            <a:ext cx="33698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พันธุ์ไทนาน 9</a:t>
            </a:r>
            <a:endParaRPr lang="th-TH" sz="5400" b="1" dirty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dia New" pitchFamily="34" charset="-34"/>
            </a:endParaRPr>
          </a:p>
        </p:txBody>
      </p:sp>
      <p:pic>
        <p:nvPicPr>
          <p:cNvPr id="4105" name="Picture 9" descr="Tainan-tree copy"/>
          <p:cNvPicPr>
            <a:picLocks noChangeAspect="1" noChangeArrowheads="1"/>
          </p:cNvPicPr>
          <p:nvPr/>
        </p:nvPicPr>
        <p:blipFill>
          <a:blip r:embed="rId3" cstate="print"/>
          <a:srcRect l="28748" t="32317" r="31007" b="20219"/>
          <a:stretch>
            <a:fillRect/>
          </a:stretch>
        </p:blipFill>
        <p:spPr bwMode="auto">
          <a:xfrm>
            <a:off x="0" y="0"/>
            <a:ext cx="3178175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8" name="Rectangle 8"/>
          <p:cNvSpPr>
            <a:spLocks noGrp="1" noChangeArrowheads="1"/>
          </p:cNvSpPr>
          <p:nvPr>
            <p:ph type="title"/>
          </p:nvPr>
        </p:nvSpPr>
        <p:spPr>
          <a:xfrm>
            <a:off x="2268538" y="428612"/>
            <a:ext cx="5184775" cy="1143000"/>
          </a:xfrm>
        </p:spPr>
        <p:txBody>
          <a:bodyPr/>
          <a:lstStyle/>
          <a:p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การดูฝัก 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&amp; </a:t>
            </a:r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เมล็ด</a:t>
            </a:r>
          </a:p>
        </p:txBody>
      </p:sp>
      <p:pic>
        <p:nvPicPr>
          <p:cNvPr id="51204" name="Picture 4" descr="IMG_00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825" y="3429000"/>
            <a:ext cx="3810000" cy="2857500"/>
          </a:xfrm>
          <a:prstGeom prst="rect">
            <a:avLst/>
          </a:prstGeom>
          <a:noFill/>
          <a:ln/>
        </p:spPr>
      </p:pic>
      <p:pic>
        <p:nvPicPr>
          <p:cNvPr id="51207" name="Picture 7" descr="IMG_00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2133600"/>
            <a:ext cx="3810000" cy="2857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571868" y="571480"/>
            <a:ext cx="5105400" cy="394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5000"/>
              </a:spcBef>
            </a:pPr>
            <a:r>
              <a:rPr lang="th-TH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15000"/>
              </a:spcBef>
            </a:pPr>
            <a:r>
              <a:rPr lang="th-TH" sz="4000" b="1" dirty="0" smtClean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 smtClean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โตกว่าพันธุ์ไทนาน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en-US" sz="40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40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40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	ลาย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ฝักชัด มี 2 เมล็ด</a:t>
            </a:r>
            <a:endParaRPr lang="th-TH" sz="4000" b="1" dirty="0">
              <a:solidFill>
                <a:srgbClr val="00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อายุเก็บเกี่ยวฝักแห้ง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90-110 วัน</a:t>
            </a: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100 เมล็ด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46 กรัม</a:t>
            </a:r>
          </a:p>
          <a:p>
            <a:pPr>
              <a:buFontTx/>
              <a:buChar char="•"/>
            </a:pP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ผลผลิตฝักแห้ง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27</a:t>
            </a:r>
            <a:r>
              <a:rPr lang="en-US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40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กก./ไร่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505200" y="5453085"/>
            <a:ext cx="542451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ปรับตัวได้ดี ปลูกได้ทุกสภาพแวดล้อม           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ปลิดฝักง่าย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505200" y="4857760"/>
            <a:ext cx="99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ข้อดี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357554" y="65071"/>
            <a:ext cx="4692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พันธุ์ขอนแก่น </a:t>
            </a:r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60-1</a:t>
            </a:r>
          </a:p>
        </p:txBody>
      </p:sp>
      <p:pic>
        <p:nvPicPr>
          <p:cNvPr id="49158" name="Picture 6" descr="kk60-1p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28" y="814388"/>
            <a:ext cx="3276600" cy="279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9" name="Picture 7" descr="kk60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1457"/>
            <a:ext cx="2895600" cy="233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k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789363"/>
            <a:ext cx="3276600" cy="2603500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71934" y="1323694"/>
            <a:ext cx="50768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th-TH" sz="3600" b="1" dirty="0" smtClean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โตก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ว่า ขอนแก่น 60-1 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     และ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ไทนาน 9</a:t>
            </a:r>
          </a:p>
          <a:p>
            <a:pPr>
              <a:buClr>
                <a:srgbClr val="3333FF"/>
              </a:buClr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ลายฝักชัด มี 2 เมล็ด 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เก็บเกี่ยว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90-110 วัน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น้ำหนัก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 เมล็ด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51 กรัม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ฝักแห้ง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300 กก./ไร่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ฤดูแล้งให้ผลผลิตสูง และเมล็ดโตกว่าในฤดูฝน  ปรับตัวได้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กว้าง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0" y="188913"/>
            <a:ext cx="397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 ขอนแก่น 5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00496" y="5857892"/>
            <a:ext cx="728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FF3300"/>
                </a:solidFill>
                <a:latin typeface="Cordia New" pitchFamily="34" charset="-34"/>
              </a:rPr>
              <a:t>ข้อดี</a:t>
            </a:r>
          </a:p>
        </p:txBody>
      </p:sp>
      <p:pic>
        <p:nvPicPr>
          <p:cNvPr id="9224" name="Picture 8" descr="khonkaen-5 copy"/>
          <p:cNvPicPr>
            <a:picLocks noChangeAspect="1" noChangeArrowheads="1"/>
          </p:cNvPicPr>
          <p:nvPr/>
        </p:nvPicPr>
        <p:blipFill>
          <a:blip r:embed="rId3" cstate="print"/>
          <a:srcRect l="7648" t="5278" r="10001" b="5762"/>
          <a:stretch>
            <a:fillRect/>
          </a:stretch>
        </p:blipFill>
        <p:spPr bwMode="auto">
          <a:xfrm>
            <a:off x="71406" y="142852"/>
            <a:ext cx="4059335" cy="3219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214810" y="1373188"/>
            <a:ext cx="489426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  ถั่วฝักสดและฝักแห้ง</a:t>
            </a:r>
            <a:endParaRPr lang="th-TH" sz="3600" b="1" dirty="0">
              <a:solidFill>
                <a:srgbClr val="CC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ฝัก </a:t>
            </a:r>
            <a:r>
              <a:rPr lang="th-TH" sz="3600" b="1" dirty="0" smtClean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ยาว ลายฝักชัด มี 3-4 เมล็ด</a:t>
            </a:r>
          </a:p>
          <a:p>
            <a:pP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เก็บเกี่ยว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ฝักสด  85-90 วัน </a:t>
            </a:r>
          </a:p>
          <a:p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       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ฝัก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แห้ง 95-100 วัน</a:t>
            </a:r>
          </a:p>
          <a:p>
            <a:pP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น้ำหนัก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 เมล็ด</a:t>
            </a:r>
            <a:r>
              <a:rPr lang="th-TH" sz="3600" b="1" dirty="0">
                <a:solidFill>
                  <a:schemeClr val="accent2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47 กรัม</a:t>
            </a:r>
          </a:p>
          <a:p>
            <a:pPr>
              <a:buFontTx/>
              <a:buChar char="•"/>
            </a:pP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ฝัก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สด   590  กก./ไร่</a:t>
            </a:r>
          </a:p>
          <a:p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  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ฝัก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แห้ง  270 กก./ไร่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214810" y="207947"/>
            <a:ext cx="397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 ขอนแก่น 4</a:t>
            </a:r>
          </a:p>
        </p:txBody>
      </p:sp>
      <p:pic>
        <p:nvPicPr>
          <p:cNvPr id="8198" name="Picture 6" descr="kk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714751"/>
            <a:ext cx="2928958" cy="2646199"/>
          </a:xfrm>
          <a:prstGeom prst="rect">
            <a:avLst/>
          </a:prstGeom>
          <a:noFill/>
        </p:spPr>
      </p:pic>
      <p:pic>
        <p:nvPicPr>
          <p:cNvPr id="8200" name="Picture 8" descr="khonkaen-4 tree copy"/>
          <p:cNvPicPr>
            <a:picLocks noChangeAspect="1" noChangeArrowheads="1"/>
          </p:cNvPicPr>
          <p:nvPr/>
        </p:nvPicPr>
        <p:blipFill>
          <a:blip r:embed="rId3" cstate="print"/>
          <a:srcRect l="24374" t="30000" r="25626" b="16667"/>
          <a:stretch>
            <a:fillRect/>
          </a:stretch>
        </p:blipFill>
        <p:spPr bwMode="auto">
          <a:xfrm>
            <a:off x="0" y="270474"/>
            <a:ext cx="4071934" cy="320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42"/>
            <a:ext cx="8229600" cy="1100158"/>
          </a:xfrm>
        </p:spPr>
        <p:txBody>
          <a:bodyPr/>
          <a:lstStyle/>
          <a:p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แบ่งกลุ่มตามการใช้ประโยชน์</a:t>
            </a:r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2420938"/>
            <a:ext cx="8643998" cy="3794144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391025" y="1412875"/>
            <a:ext cx="47529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 ถั่วฝักสด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ฝัก </a:t>
            </a:r>
            <a:r>
              <a:rPr lang="th-TH" sz="3600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ยาว ตรง ลายฝักชัด มี 3-4 เมล็ด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อายุเก็บเกี่ยวฝักสด 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85-95 วัน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100 เมล็ด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41 กรัม</a:t>
            </a:r>
          </a:p>
          <a:p>
            <a:pP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ผลผลิตฝักสด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570  กก./ไร่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211638" y="188913"/>
            <a:ext cx="42659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 ขอนแก่น 60-2</a:t>
            </a:r>
          </a:p>
        </p:txBody>
      </p:sp>
      <p:pic>
        <p:nvPicPr>
          <p:cNvPr id="6150" name="Picture 6" descr="kk60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2667000" cy="2319338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843463" y="4648200"/>
            <a:ext cx="34451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4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ต้องการสภาพแวดล้อมที่ดี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4735513" y="5257800"/>
            <a:ext cx="33778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4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จึงจะให้ฝักที่มีคุณภาพดี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927600" y="5867400"/>
            <a:ext cx="353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th-TH" sz="3400" b="1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อ่อนแอต่อโรคยอดไหม้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203575" y="4648200"/>
            <a:ext cx="161454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4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ข้อควรระวัง</a:t>
            </a:r>
          </a:p>
        </p:txBody>
      </p:sp>
      <p:pic>
        <p:nvPicPr>
          <p:cNvPr id="6159" name="Picture 15" descr="khonkaen 60-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4419600" cy="3217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358114" cy="1071570"/>
          </a:xfrm>
        </p:spPr>
        <p:txBody>
          <a:bodyPr/>
          <a:lstStyle/>
          <a:p>
            <a:r>
              <a:rPr lang="th-TH" sz="7200" b="1" dirty="0" smtClean="0"/>
              <a:t>สิ่งที่ต้องพิจารณาในการผลิต</a:t>
            </a:r>
            <a:endParaRPr lang="th-TH" sz="72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1472" y="1357298"/>
            <a:ext cx="583821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1. </a:t>
            </a:r>
            <a:r>
              <a:rPr lang="th-TH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พันธุ์ถั่วลิสง</a:t>
            </a:r>
            <a:endParaRPr lang="en-US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143116"/>
            <a:ext cx="8230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ngsanaUPC" pitchFamily="18" charset="-34"/>
                <a:cs typeface="AngsanaUPC" pitchFamily="18" charset="-34"/>
              </a:rPr>
              <a:t>- </a:t>
            </a:r>
            <a:r>
              <a:rPr lang="th-TH" sz="3200" dirty="0" smtClean="0">
                <a:latin typeface="AngsanaUPC" pitchFamily="18" charset="-34"/>
                <a:cs typeface="AngsanaUPC" pitchFamily="18" charset="-34"/>
              </a:rPr>
              <a:t>ผู้ผลิตเมล็ดพันธุ์ต้องมีความรู้เกี่ยวกับพันธุ์ โดยเฉพาะพันธุ์ที่จะทำการผลิต</a:t>
            </a:r>
            <a:endParaRPr lang="th-TH" sz="32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71472" y="2714620"/>
            <a:ext cx="583821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2. </a:t>
            </a:r>
            <a:r>
              <a:rPr lang="th-TH" sz="48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UPC" pitchFamily="18" charset="-34"/>
                <a:cs typeface="AngsanaUPC" pitchFamily="18" charset="-34"/>
              </a:rPr>
              <a:t>การเลือกพื้นที่</a:t>
            </a:r>
            <a:endParaRPr lang="en-US" sz="4800" b="1" dirty="0">
              <a:solidFill>
                <a:schemeClr val="accent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3500438"/>
            <a:ext cx="802174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th-TH" dirty="0" smtClean="0">
                <a:solidFill>
                  <a:srgbClr val="00B050"/>
                </a:solidFill>
              </a:rPr>
              <a:t> ดินร่วน </a:t>
            </a:r>
            <a:r>
              <a:rPr lang="th-TH" sz="3200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ดินร่วนทราย มีหน้าดินลึก ระบายน้ำดี ไม่แน่นหรือแข็งเมื่อแห้ง</a:t>
            </a:r>
          </a:p>
          <a:p>
            <a:pPr>
              <a:buFontTx/>
              <a:buChar char="-"/>
            </a:pPr>
            <a:r>
              <a:rPr lang="th-TH" sz="3200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AngsanaUPC" pitchFamily="18" charset="-34"/>
                <a:cs typeface="AngsanaUPC" pitchFamily="18" charset="-34"/>
              </a:rPr>
              <a:t>pH 5.5-6.5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  OM </a:t>
            </a:r>
            <a:r>
              <a:rPr lang="en-US" sz="3200" u="sng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&gt;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 1%   P &gt; 5 </a:t>
            </a:r>
            <a:r>
              <a:rPr lang="en-US" sz="3200" dirty="0" err="1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ppm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.  K  &gt; 50 </a:t>
            </a:r>
            <a:r>
              <a:rPr lang="en-US" sz="3200" dirty="0" err="1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ppm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.  Ca </a:t>
            </a:r>
            <a:r>
              <a:rPr lang="en-US" sz="3200" u="sng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&gt;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 120 </a:t>
            </a:r>
            <a:r>
              <a:rPr lang="en-US" sz="3200" dirty="0" err="1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ppm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อุณหภูมิเฉลี่ย </a:t>
            </a:r>
            <a:r>
              <a:rPr lang="en-US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30 </a:t>
            </a:r>
            <a:r>
              <a:rPr lang="th-TH" sz="3200" dirty="0" smtClean="0">
                <a:solidFill>
                  <a:srgbClr val="CC00CC"/>
                </a:solidFill>
                <a:latin typeface="AngsanaUPC" pitchFamily="18" charset="-34"/>
                <a:cs typeface="AngsanaUPC" pitchFamily="18" charset="-34"/>
              </a:rPr>
              <a:t>องศาเซลเซียส  </a:t>
            </a:r>
          </a:p>
          <a:p>
            <a:pPr>
              <a:buFontTx/>
              <a:buChar char="-"/>
            </a:pP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 ปริมาณน้ำฝนสม่ำเสมอ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1,000-1,500 </a:t>
            </a:r>
            <a:r>
              <a:rPr lang="th-TH" sz="3200" dirty="0" err="1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มม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./</a:t>
            </a: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ปี  หรือ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600 </a:t>
            </a: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ลบ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ม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/</a:t>
            </a: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ฤดูปลูก</a:t>
            </a:r>
            <a:endParaRPr lang="en-US" sz="3200" dirty="0" smtClean="0">
              <a:solidFill>
                <a:schemeClr val="tx2">
                  <a:lumMod val="75000"/>
                </a:schemeClr>
              </a:solidFill>
              <a:latin typeface="AngsanaUPC" pitchFamily="18" charset="-34"/>
              <a:cs typeface="AngsanaUPC" pitchFamily="18" charset="-34"/>
            </a:endParaRPr>
          </a:p>
          <a:p>
            <a:pPr>
              <a:buFontTx/>
              <a:buChar char="-"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dirty="0" smtClean="0">
                <a:solidFill>
                  <a:schemeClr val="tx2">
                    <a:lumMod val="75000"/>
                  </a:schemeClr>
                </a:solidFill>
                <a:latin typeface="AngsanaUPC" pitchFamily="18" charset="-34"/>
                <a:cs typeface="AngsanaUPC" pitchFamily="18" charset="-34"/>
              </a:rPr>
              <a:t>ปลูกพืชสลับหลังเก็บเกี่ยว เพื่อป้องกันพันธุ์ปน</a:t>
            </a:r>
          </a:p>
        </p:txBody>
      </p:sp>
    </p:spTree>
    <p:extLst>
      <p:ext uri="{BB962C8B-B14F-4D97-AF65-F5344CB8AC3E}">
        <p14:creationId xmlns="" xmlns:p14="http://schemas.microsoft.com/office/powerpoint/2010/main" val="2151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ac1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910013" cy="4419600"/>
          </a:xfrm>
          <a:prstGeom prst="rect">
            <a:avLst/>
          </a:prstGeom>
          <a:noFill/>
        </p:spPr>
      </p:pic>
      <p:pic>
        <p:nvPicPr>
          <p:cNvPr id="11267" name="Picture 3" descr="kac1-p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32" y="4356596"/>
            <a:ext cx="3082925" cy="2238375"/>
          </a:xfrm>
          <a:prstGeom prst="rect">
            <a:avLst/>
          </a:prstGeom>
          <a:noFill/>
        </p:spPr>
      </p:pic>
      <p:pic>
        <p:nvPicPr>
          <p:cNvPr id="11268" name="Picture 4" descr="kac1se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571876"/>
            <a:ext cx="1541463" cy="15668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724400" y="981075"/>
            <a:ext cx="4419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2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ถั่วฝักสด</a:t>
            </a:r>
            <a:r>
              <a:rPr lang="th-TH" sz="32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ฝัก</a:t>
            </a:r>
            <a:r>
              <a:rPr lang="th-TH" sz="32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   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ยาว  อวบ มี 2-3 เมล็ด    </a:t>
            </a:r>
          </a:p>
          <a:p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32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เปลือก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เรียบ 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เมล็ด</a:t>
            </a:r>
            <a:r>
              <a:rPr lang="th-TH" sz="32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สีแดง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 เมล็ด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40 กรัม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อายุเก็บเกี่ยวฝักสด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80-85 วัน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ผลผลิตฝักสด</a:t>
            </a: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390-550 กก./ไร่               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618038" y="4495800"/>
            <a:ext cx="1888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3600" b="1" dirty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ข้อควรระวัง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419600" y="5410200"/>
            <a:ext cx="31277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200" b="1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จึงจะให้ฝักมีคุณภาพ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800600" y="4953000"/>
            <a:ext cx="32576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200" b="1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ต้องการสภาพแวดล้อมที่ดี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876800" y="5867400"/>
            <a:ext cx="29706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2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อ่อนแอต่อโรคลำต้นเน่า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5148263" y="71414"/>
            <a:ext cx="32928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cs typeface="TH SarabunPSK" pitchFamily="34" charset="-34"/>
              </a:rPr>
              <a:t>พันธุ์ </a:t>
            </a:r>
            <a:r>
              <a:rPr lang="th-TH" sz="5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cs typeface="TH SarabunPSK" pitchFamily="34" charset="-34"/>
              </a:rPr>
              <a:t>กาฬสินธุ์ 1</a:t>
            </a:r>
            <a:endParaRPr lang="th-TH" sz="5400" b="1" dirty="0">
              <a:solidFill>
                <a:srgbClr val="CC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ac431po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381000"/>
            <a:ext cx="3979862" cy="3910013"/>
          </a:xfrm>
          <a:prstGeom prst="rect">
            <a:avLst/>
          </a:prstGeom>
          <a:noFill/>
        </p:spPr>
      </p:pic>
      <p:pic>
        <p:nvPicPr>
          <p:cNvPr id="12291" name="Picture 3" descr="kac431p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257675"/>
            <a:ext cx="2895600" cy="2524125"/>
          </a:xfrm>
          <a:prstGeom prst="rect">
            <a:avLst/>
          </a:prstGeom>
          <a:noFill/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267200" y="1071546"/>
            <a:ext cx="487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  ถั่วฝักสด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ฝัก 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ยาว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มี 3-4 เมล็ด    </a:t>
            </a:r>
          </a:p>
          <a:p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 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ลาย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ชัดลึก  เปลือกหนาแข็ง</a:t>
            </a:r>
            <a:endParaRPr lang="th-TH" sz="3600" b="1" dirty="0">
              <a:solidFill>
                <a:srgbClr val="CC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เมล็ด 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สีชมพูลายขีดสีม่วง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 เมล็ด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39 กรัม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อายุเก็บเกี่ยวฝักสด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100-110 วัน</a:t>
            </a:r>
          </a:p>
          <a:p>
            <a:pPr>
              <a:buClr>
                <a:srgbClr val="3333FF"/>
              </a:buCl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ผลผลิตฝักสด 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530-650  กก./ไร่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257801" y="5852244"/>
            <a:ext cx="360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เพียง จึงจะติดเมล็ดเต็ม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ฝัก          </a:t>
            </a:r>
            <a:endParaRPr lang="th-TH" sz="3600" b="1" dirty="0">
              <a:solidFill>
                <a:srgbClr val="3333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779838" y="5053731"/>
            <a:ext cx="1702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600" b="1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ข้อควรระวัง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105400" y="5318844"/>
            <a:ext cx="3445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ต้องการดินดีและมีน้ำพอ</a:t>
            </a: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5000628" y="142852"/>
            <a:ext cx="35830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 กาฬสินธุ์</a:t>
            </a:r>
            <a:r>
              <a:rPr lang="th-TH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355982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31686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pi35598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95800"/>
            <a:ext cx="3429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pi355982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95800"/>
            <a:ext cx="18113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500563" y="260350"/>
            <a:ext cx="434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5400" b="1" dirty="0">
                <a:solidFill>
                  <a:srgbClr val="CC00CC"/>
                </a:solidFill>
                <a:latin typeface="TH SarabunPSK" pitchFamily="34" charset="-34"/>
                <a:cs typeface="TH SarabunPSK" pitchFamily="34" charset="-34"/>
              </a:rPr>
              <a:t>พันธุ์ขอนแก่น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470525" y="29733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th-TH" sz="2400">
              <a:cs typeface="Angsana New" pitchFamily="18" charset="-34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4114800" y="1143001"/>
            <a:ext cx="4743480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600" b="1" dirty="0">
                <a:solidFill>
                  <a:srgbClr val="9900FF"/>
                </a:solidFill>
                <a:latin typeface="TH SarabunPSK" pitchFamily="34" charset="-34"/>
                <a:cs typeface="TH SarabunPSK" pitchFamily="34" charset="-34"/>
              </a:rPr>
              <a:t>ใช้ในรูป   ถั่วฝักสด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th-TH" sz="3600" b="1" dirty="0"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3600" b="1" dirty="0" smtClean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ยาว </a:t>
            </a: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ตรง มี 3-4 เมล็ด </a:t>
            </a:r>
            <a:endParaRPr lang="th-TH" sz="3600" b="1" dirty="0" smtClean="0">
              <a:solidFill>
                <a:srgbClr val="CC66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Clr>
                <a:schemeClr val="tx1"/>
              </a:buClr>
            </a:pPr>
            <a:r>
              <a:rPr lang="th-TH" sz="3600" b="1" dirty="0" smtClean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        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เปลือก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เรียบ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th-TH" sz="36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เมล็ด  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สีแดง</a:t>
            </a:r>
          </a:p>
          <a:p>
            <a:pPr>
              <a:buClr>
                <a:schemeClr val="tx1"/>
              </a:buCl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น้ำหนัก 100 เมล็ด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42 กรัม</a:t>
            </a:r>
            <a:endParaRPr lang="th-TH" sz="3600" b="1" dirty="0">
              <a:solidFill>
                <a:srgbClr val="80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อายุเก็บเกี่ยว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ฝักสด   80-85 วัน</a:t>
            </a:r>
          </a:p>
          <a:p>
            <a:r>
              <a:rPr lang="th-TH" sz="36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ผลผลิต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ฝักสด  </a:t>
            </a:r>
            <a:r>
              <a:rPr lang="en-US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236-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423  กก./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ไร่</a:t>
            </a:r>
          </a:p>
          <a:p>
            <a:endParaRPr lang="th-TH" sz="900" b="1" dirty="0">
              <a:solidFill>
                <a:srgbClr val="3333FF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ข้อ</a:t>
            </a:r>
            <a:r>
              <a:rPr lang="th-TH" sz="3600" b="1" dirty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ควรระวัง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อ่อนแอต่อโรคต้นเน่า</a:t>
            </a:r>
          </a:p>
          <a:p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      และโรคยอด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ไหม้</a:t>
            </a:r>
            <a:endParaRPr lang="th-TH" sz="3600" b="1" dirty="0">
              <a:solidFill>
                <a:srgbClr val="3333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แบ่งกลุ่มตามการใช้ประโยชน์</a:t>
            </a:r>
          </a:p>
        </p:txBody>
      </p:sp>
      <p:pic>
        <p:nvPicPr>
          <p:cNvPr id="593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9144000" cy="51133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48128" y="1857364"/>
            <a:ext cx="4724400" cy="207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ฝัก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ฝักและเมล็ดโต มี 2 เมล็ด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น้ำหนัก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100 เมล็ด </a:t>
            </a:r>
            <a:r>
              <a:rPr lang="th-TH" sz="3600" b="1" dirty="0" smtClean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76  กรัม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อายุเก็บเกี่ยว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110-120  วัน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380 กก./ไร่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667000" y="254000"/>
            <a:ext cx="42755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cs typeface="TH SarabunPSK" pitchFamily="34" charset="-34"/>
              </a:rPr>
              <a:t>พันธุ์ขอนแก่น 60-3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4429124" y="1071546"/>
            <a:ext cx="30348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 ถั่วฝักแห้ง</a:t>
            </a:r>
            <a:r>
              <a:rPr lang="th-TH" sz="40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25609" name="Picture 9" descr="kk63-14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200400" cy="2400300"/>
          </a:xfrm>
          <a:prstGeom prst="rect">
            <a:avLst/>
          </a:prstGeom>
          <a:noFill/>
        </p:spPr>
      </p:pic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3970338" y="4071942"/>
            <a:ext cx="1702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ข้อควรระวัง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419600" y="4702179"/>
            <a:ext cx="2496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เมล็ดมีการพักตัว</a:t>
            </a: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4411663" y="5235579"/>
            <a:ext cx="34772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ต้องการดินดี น้ำเพียงพอ</a:t>
            </a:r>
          </a:p>
        </p:txBody>
      </p:sp>
      <p:pic>
        <p:nvPicPr>
          <p:cNvPr id="25614" name="Picture 14" descr="kk60-3s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2004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095750" y="1928802"/>
            <a:ext cx="4724400" cy="26337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ฝัก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ผิวขาว ลายเส้นตื้น </a:t>
            </a:r>
          </a:p>
          <a:p>
            <a:pPr>
              <a:buClr>
                <a:schemeClr val="tx1"/>
              </a:buClr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        เมล็ดโต มี 2 เมล็ด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น้ำหนัก100 เมล็ด 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83  กรัม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อายุเก็บเกี่ยว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 105-120 วัน</a:t>
            </a:r>
          </a:p>
          <a:p>
            <a:pPr>
              <a:lnSpc>
                <a:spcPct val="85000"/>
              </a:lnSpc>
              <a:buFontTx/>
              <a:buChar char="•"/>
            </a:pP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ผลผลิตฝักแห้ง</a:t>
            </a: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 340-580 กก./ไร่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572000" y="333375"/>
            <a:ext cx="38539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dia New" pitchFamily="34" charset="-34"/>
              </a:rPr>
              <a:t>พันธุ์ขอนแก่น 6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714876" y="1214422"/>
            <a:ext cx="30348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th-TH" sz="4000" b="1" dirty="0">
                <a:solidFill>
                  <a:srgbClr val="006600"/>
                </a:solidFill>
                <a:latin typeface="TH SarabunPSK" pitchFamily="34" charset="-34"/>
                <a:cs typeface="TH SarabunPSK" pitchFamily="34" charset="-34"/>
              </a:rPr>
              <a:t>ใช้ในรูป  ถั่วฝักแห้ง</a:t>
            </a:r>
            <a:r>
              <a:rPr lang="th-TH" sz="4000" b="1" dirty="0">
                <a:solidFill>
                  <a:srgbClr val="CC66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571868" y="4648200"/>
            <a:ext cx="7457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ข้อดี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786314" y="4711495"/>
            <a:ext cx="30027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ต้านทานโรคยอดไหม้</a:t>
            </a:r>
          </a:p>
        </p:txBody>
      </p:sp>
      <p:pic>
        <p:nvPicPr>
          <p:cNvPr id="41995" name="Picture 11" descr="KK60-3vs14-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90538"/>
            <a:ext cx="3600450" cy="2794000"/>
          </a:xfrm>
          <a:prstGeom prst="rect">
            <a:avLst/>
          </a:prstGeom>
          <a:noFill/>
        </p:spPr>
      </p:pic>
      <p:pic>
        <p:nvPicPr>
          <p:cNvPr id="41996" name="Picture 12" descr="sdszv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644900"/>
            <a:ext cx="286861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563938" y="5184775"/>
            <a:ext cx="1702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600" b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ข้อควรระวัง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92725" y="5229225"/>
            <a:ext cx="2496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 dirty="0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เมล็ดมีการพักตัว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5221288" y="5805488"/>
            <a:ext cx="34772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h-TH" sz="3600" b="1">
                <a:solidFill>
                  <a:srgbClr val="3333FF"/>
                </a:solidFill>
                <a:latin typeface="TH SarabunPSK" pitchFamily="34" charset="-34"/>
                <a:cs typeface="TH SarabunPSK" pitchFamily="34" charset="-34"/>
              </a:rPr>
              <a:t> ต้องการดินดี น้ำเพียงพอ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eanut-plate-blue-smaller-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2133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การแยกพันธุ์ปนโดยลักษณะต้น</a:t>
            </a:r>
            <a:r>
              <a:rPr lang="en-US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 &amp;</a:t>
            </a:r>
            <a:r>
              <a:rPr lang="th-TH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ใบ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042988" y="3573463"/>
            <a:ext cx="76676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5400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สีต้น</a:t>
            </a:r>
            <a:r>
              <a:rPr lang="th-TH" sz="54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เขียวอมม่วง   </a:t>
            </a:r>
            <a:r>
              <a:rPr lang="th-TH" sz="5400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สข</a:t>
            </a:r>
            <a:r>
              <a:rPr lang="en-US" sz="54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.38 </a:t>
            </a:r>
            <a:r>
              <a:rPr lang="th-TH" sz="54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5400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ขก</a:t>
            </a:r>
            <a:r>
              <a:rPr lang="en-US" sz="54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.4  </a:t>
            </a:r>
            <a:endParaRPr lang="en-US" sz="54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54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แยกได้ตั้งแต่</a:t>
            </a:r>
            <a:r>
              <a:rPr lang="th-TH" sz="5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ระยะต้นเล็ก</a:t>
            </a:r>
            <a:endParaRPr lang="en-US" sz="5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eanut-plate-blue-smaller-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23850" y="1844675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การแยกพันธุ์ปนโดยลักษณะต้น</a:t>
            </a:r>
            <a:r>
              <a:rPr lang="en-US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&amp;</a:t>
            </a:r>
            <a:r>
              <a:rPr lang="th-TH" sz="54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ใบ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403350" y="2571744"/>
            <a:ext cx="727233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6000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สีและลักษณะใบ</a:t>
            </a:r>
          </a:p>
          <a:p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	</a:t>
            </a:r>
            <a:r>
              <a:rPr lang="th-TH" sz="6000" b="1" dirty="0" err="1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ขก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60-2  </a:t>
            </a:r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สีเขียวซีด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sz="6000" b="1" dirty="0" err="1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ขก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3   </a:t>
            </a:r>
            <a:r>
              <a:rPr lang="th-TH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ใบเล็กเขียวเข้ม</a:t>
            </a:r>
          </a:p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แยก</a:t>
            </a:r>
            <a:r>
              <a:rPr lang="th-TH" sz="6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ได้ตั้งแต่ระยะต้นเล็ก</a:t>
            </a:r>
            <a:endParaRPr lang="en-US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eanut-plate-blue-smaller-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971550" y="2060575"/>
            <a:ext cx="76327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66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การแยกพันธุ์ปนโดยทรงพุ่ม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195513" y="3716338"/>
            <a:ext cx="46101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6000" b="1" dirty="0" smtClean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ทรงพุ่มกว้างและแผ่</a:t>
            </a:r>
            <a:endParaRPr lang="th-TH" sz="60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6000" b="1" dirty="0" err="1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ขก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60-3 &amp; </a:t>
            </a:r>
            <a:r>
              <a:rPr lang="th-TH" sz="6000" b="1" dirty="0" err="1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ขก</a:t>
            </a:r>
            <a:r>
              <a:rPr lang="en-US" sz="60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6</a:t>
            </a:r>
            <a:endParaRPr lang="th-TH" sz="6000" b="1" dirty="0">
              <a:solidFill>
                <a:srgbClr val="000066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eanut-plate-blue-smaller-3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971550" y="1773238"/>
            <a:ext cx="69135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6600" b="1" dirty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ระยะในการแยกพันธุ์ปน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547813" y="2881313"/>
            <a:ext cx="64087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ระยะต้นเล็ก</a:t>
            </a:r>
          </a:p>
          <a:p>
            <a:r>
              <a:rPr lang="en-US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ระยะทรงพุ่มโตเต็มที่</a:t>
            </a:r>
          </a:p>
          <a:p>
            <a:r>
              <a:rPr lang="en-US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6000" b="1" dirty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ระยะเก็บเกี่ยว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ChangeArrowheads="1"/>
          </p:cNvSpPr>
          <p:nvPr/>
        </p:nvSpPr>
        <p:spPr bwMode="auto">
          <a:xfrm>
            <a:off x="990600" y="1447800"/>
            <a:ext cx="73152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- ฤดูแล้ง  เดือนธันวาคม – กุมภาพันธ์ (หลังนา)</a:t>
            </a:r>
          </a:p>
          <a:p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- ต้นฤดูฝน  เดือนเมษายน - พฤษภาคม </a:t>
            </a:r>
          </a:p>
          <a:p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4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40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ก่อนนาปี หรือก่อนปลูกพืชไร่อื่น)</a:t>
            </a:r>
            <a:r>
              <a:rPr lang="th-TH" sz="4000" b="1" dirty="0">
                <a:solidFill>
                  <a:srgbClr val="FF00FF"/>
                </a:solidFill>
                <a:latin typeface="TH SarabunPSK" pitchFamily="34" charset="-34"/>
                <a:cs typeface="TH SarabunPSK" pitchFamily="34" charset="-34"/>
              </a:rPr>
              <a:t> ไม่แนะนำ</a:t>
            </a:r>
          </a:p>
          <a:p>
            <a:pPr>
              <a:buFontTx/>
              <a:buChar char="-"/>
            </a:pPr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ปลายฤดูฝน  สิงหาคม – กันยายน  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(หลังปลูกพืชไร่อื่น )</a:t>
            </a:r>
          </a:p>
        </p:txBody>
      </p:sp>
      <p:sp>
        <p:nvSpPr>
          <p:cNvPr id="10245" name="สี่เหลี่ยมผืนผ้า 8"/>
          <p:cNvSpPr>
            <a:spLocks noChangeArrowheads="1"/>
          </p:cNvSpPr>
          <p:nvPr/>
        </p:nvSpPr>
        <p:spPr bwMode="auto">
          <a:xfrm>
            <a:off x="2743200" y="228600"/>
            <a:ext cx="3810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ฤดูปลูก</a:t>
            </a:r>
            <a:r>
              <a:rPr lang="th-TH" sz="6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ถั่วลิสง</a:t>
            </a:r>
            <a:endParaRPr lang="th-TH" sz="6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1472" y="1500174"/>
            <a:ext cx="8229600" cy="4176464"/>
          </a:xfrm>
        </p:spPr>
        <p:txBody>
          <a:bodyPr/>
          <a:lstStyle/>
          <a:p>
            <a:pPr algn="l"/>
            <a:r>
              <a:rPr lang="th-TH" b="1" dirty="0" smtClean="0"/>
              <a:t>การปลูกถั่วลิสงปลูกได้ตลอดปีทั้งแล้ง</a:t>
            </a:r>
            <a:r>
              <a:rPr lang="en-US" b="1" dirty="0" smtClean="0"/>
              <a:t>/</a:t>
            </a:r>
            <a:r>
              <a:rPr lang="th-TH" b="1" dirty="0" smtClean="0"/>
              <a:t>ฝน</a:t>
            </a:r>
            <a:br>
              <a:rPr lang="th-TH" b="1" dirty="0" smtClean="0"/>
            </a:br>
            <a:r>
              <a:rPr lang="th-TH" b="1" dirty="0"/>
              <a:t> </a:t>
            </a:r>
            <a:r>
              <a:rPr lang="th-TH" b="1" dirty="0" smtClean="0"/>
              <a:t>   ฤดูฝนปลูกเดือนเมย.</a:t>
            </a:r>
            <a:r>
              <a:rPr lang="en-US" b="1" dirty="0" smtClean="0"/>
              <a:t>-</a:t>
            </a:r>
            <a:r>
              <a:rPr lang="th-TH" b="1" dirty="0" smtClean="0"/>
              <a:t>พค. ขึ้นอยู่กับฝน</a:t>
            </a:r>
            <a:br>
              <a:rPr lang="th-TH" b="1" dirty="0" smtClean="0"/>
            </a:br>
            <a:r>
              <a:rPr lang="th-TH" b="1" dirty="0"/>
              <a:t> </a:t>
            </a:r>
            <a:r>
              <a:rPr lang="th-TH" b="1" dirty="0" smtClean="0"/>
              <a:t>   ฤดูแล้งหลังเก็บเกี่ยวข้าวเสร็จปลูกปลายเดือน ตุลาคมหลังเก็บเกี่ยวเสร็จเป็นต้นไป</a:t>
            </a:r>
            <a:br>
              <a:rPr lang="th-TH" b="1" dirty="0" smtClean="0"/>
            </a:br>
            <a:endParaRPr lang="th-TH" b="1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2911" y="357166"/>
            <a:ext cx="37862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6600" b="1" dirty="0" smtClean="0">
                <a:solidFill>
                  <a:srgbClr val="990000"/>
                </a:solidFill>
                <a:latin typeface="TH SarabunPSK" pitchFamily="34" charset="-34"/>
                <a:cs typeface="TH SarabunPSK" pitchFamily="34" charset="-34"/>
              </a:rPr>
              <a:t>การปลูกถั่วลิสง</a:t>
            </a:r>
            <a:endParaRPr lang="th-TH" sz="6600" b="1" dirty="0">
              <a:solidFill>
                <a:srgbClr val="99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5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2565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ระยะปลูกถั่วลิสง</a:t>
            </a:r>
            <a:br>
              <a:rPr lang="th-TH" sz="60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6000" dirty="0" smtClean="0">
                <a:latin typeface="AngsanaUPC" pitchFamily="18" charset="-34"/>
                <a:cs typeface="AngsanaUPC" pitchFamily="18" charset="-34"/>
              </a:rPr>
              <a:t/>
            </a:r>
            <a:br>
              <a:rPr lang="th-TH" sz="6000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ระยะห่างระหว่างแถว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 50 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เซนติเมตร</a:t>
            </a:r>
            <a:br>
              <a:rPr lang="th-TH" sz="60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ระยะห่างระหว่างหลุม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 20 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เซนติเมตร</a:t>
            </a:r>
            <a:br>
              <a:rPr lang="th-TH" sz="6000" b="1" dirty="0" smtClean="0">
                <a:latin typeface="AngsanaUPC" pitchFamily="18" charset="-34"/>
                <a:cs typeface="AngsanaUPC" pitchFamily="18" charset="-34"/>
              </a:rPr>
            </a:b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หลุมลึก 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5-8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 ซม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.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2-3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 เมล็ด</a:t>
            </a:r>
            <a:r>
              <a:rPr lang="en-US" sz="6000" b="1" dirty="0" smtClean="0">
                <a:latin typeface="AngsanaUPC" pitchFamily="18" charset="-34"/>
                <a:cs typeface="AngsanaUPC" pitchFamily="18" charset="-34"/>
              </a:rPr>
              <a:t>/</a:t>
            </a:r>
            <a:r>
              <a:rPr lang="th-TH" sz="6000" b="1" dirty="0" smtClean="0">
                <a:latin typeface="AngsanaUPC" pitchFamily="18" charset="-34"/>
                <a:cs typeface="AngsanaUPC" pitchFamily="18" charset="-34"/>
              </a:rPr>
              <a:t>หลุม</a:t>
            </a:r>
            <a:endParaRPr lang="th-TH" sz="6000" dirty="0"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04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1760240"/>
          </a:xfrm>
        </p:spPr>
        <p:txBody>
          <a:bodyPr/>
          <a:lstStyle/>
          <a:p>
            <a:r>
              <a:rPr lang="th-TH" sz="4800" b="1" dirty="0" smtClean="0"/>
              <a:t>วิธีการปลูก ปลูกด้วยเมล็ดที่มีความงอกมากกว่า</a:t>
            </a:r>
            <a:r>
              <a:rPr lang="en-US" sz="4800" b="1" dirty="0" smtClean="0"/>
              <a:t> </a:t>
            </a:r>
            <a:r>
              <a:rPr lang="en-US" b="1" dirty="0" smtClean="0"/>
              <a:t>70 %</a:t>
            </a:r>
            <a:r>
              <a:rPr lang="th-TH" b="1" dirty="0" smtClean="0"/>
              <a:t> </a:t>
            </a:r>
            <a:r>
              <a:rPr lang="th-TH" sz="4800" b="1" dirty="0" smtClean="0"/>
              <a:t>อัตรา</a:t>
            </a:r>
            <a:r>
              <a:rPr lang="en-US" b="1" dirty="0" smtClean="0"/>
              <a:t>13-15</a:t>
            </a:r>
            <a:r>
              <a:rPr lang="th-TH" sz="4800" b="1" dirty="0" smtClean="0"/>
              <a:t>กก</a:t>
            </a:r>
            <a:r>
              <a:rPr lang="en-US" sz="4800" b="1" dirty="0" smtClean="0"/>
              <a:t>./</a:t>
            </a:r>
            <a:r>
              <a:rPr lang="th-TH" sz="4800" b="1" dirty="0" smtClean="0"/>
              <a:t>ไร่</a:t>
            </a:r>
            <a:endParaRPr lang="th-TH" b="1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79576" y="5949280"/>
            <a:ext cx="5711824" cy="576064"/>
          </a:xfrm>
        </p:spPr>
        <p:txBody>
          <a:bodyPr>
            <a:normAutofit lnSpcReduction="10000"/>
          </a:bodyPr>
          <a:lstStyle/>
          <a:p>
            <a:r>
              <a:rPr lang="th-TH" sz="3200" b="1" dirty="0" smtClean="0"/>
              <a:t>ปลูกโดยใช้คนหยอดเมล็ด </a:t>
            </a:r>
            <a:r>
              <a:rPr lang="en-US" sz="2000" b="1" dirty="0" smtClean="0"/>
              <a:t>2-3</a:t>
            </a:r>
            <a:r>
              <a:rPr lang="en-US" b="1" dirty="0" smtClean="0"/>
              <a:t> </a:t>
            </a:r>
            <a:r>
              <a:rPr lang="th-TH" sz="3200" b="1" dirty="0" smtClean="0"/>
              <a:t>ต่อหลุม</a:t>
            </a:r>
            <a:endParaRPr lang="th-TH" sz="3200" b="1" dirty="0"/>
          </a:p>
        </p:txBody>
      </p:sp>
      <p:pic>
        <p:nvPicPr>
          <p:cNvPr id="11" name="ตัวแทนรูปภาพ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94" b="22794"/>
          <a:stretch>
            <a:fillRect/>
          </a:stretch>
        </p:blipFill>
        <p:spPr>
          <a:xfrm>
            <a:off x="1508125" y="1989138"/>
            <a:ext cx="6054725" cy="3672110"/>
          </a:xfrm>
        </p:spPr>
      </p:pic>
    </p:spTree>
    <p:extLst>
      <p:ext uri="{BB962C8B-B14F-4D97-AF65-F5344CB8AC3E}">
        <p14:creationId xmlns="" xmlns:p14="http://schemas.microsoft.com/office/powerpoint/2010/main" val="1940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 dirty="0" smtClean="0"/>
              <a:t>การปลูกฤดูฝนแปลงเกษตรกร</a:t>
            </a:r>
            <a:endParaRPr lang="th-TH" sz="48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h-TH" sz="3200" b="1" dirty="0" smtClean="0"/>
              <a:t>ไถแล้วหยอดเมล็ดตาม</a:t>
            </a:r>
            <a:endParaRPr lang="th-TH" sz="3200" b="1" dirty="0"/>
          </a:p>
        </p:txBody>
      </p:sp>
    </p:spTree>
    <p:extLst>
      <p:ext uri="{BB962C8B-B14F-4D97-AF65-F5344CB8AC3E}">
        <p14:creationId xmlns="" xmlns:p14="http://schemas.microsoft.com/office/powerpoint/2010/main" val="28832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b="1" dirty="0" smtClean="0"/>
              <a:t>หยอดเมล็ดตามร่อง</a:t>
            </a:r>
            <a:endParaRPr lang="th-TH" sz="36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h-TH" sz="3600" b="1" dirty="0" smtClean="0"/>
              <a:t>ไถรอบต่อมาก็กลบเมล็ด</a:t>
            </a:r>
            <a:endParaRPr lang="th-TH" sz="3600" b="1" dirty="0"/>
          </a:p>
        </p:txBody>
      </p:sp>
    </p:spTree>
    <p:extLst>
      <p:ext uri="{BB962C8B-B14F-4D97-AF65-F5344CB8AC3E}">
        <p14:creationId xmlns="" xmlns:p14="http://schemas.microsoft.com/office/powerpoint/2010/main" val="18907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คราดกลบเมล็ด</a:t>
            </a:r>
            <a:endParaRPr lang="th-TH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3528392" cy="3960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988840"/>
            <a:ext cx="3672409" cy="3960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328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739279"/>
          </a:xfrm>
        </p:spPr>
        <p:txBody>
          <a:bodyPr/>
          <a:lstStyle/>
          <a:p>
            <a:r>
              <a:rPr lang="th-TH" sz="5400" b="1" dirty="0"/>
              <a:t>หลังปลูกเสร็จอาจจะใช้สารเคมีกำจัดวัชพืช</a:t>
            </a:r>
            <a:endParaRPr lang="th-TH" sz="54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59632" y="2996952"/>
            <a:ext cx="6400800" cy="2227312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tx2">
                    <a:lumMod val="75000"/>
                  </a:schemeClr>
                </a:solidFill>
              </a:rPr>
              <a:t>สาร</a:t>
            </a:r>
            <a:r>
              <a:rPr lang="th-TH" sz="4000" b="1" dirty="0" smtClean="0">
                <a:solidFill>
                  <a:schemeClr val="tx2">
                    <a:lumMod val="75000"/>
                  </a:schemeClr>
                </a:solidFill>
              </a:rPr>
              <a:t>ควบคุมวัชพืชที่</a:t>
            </a:r>
            <a:r>
              <a:rPr lang="th-TH" sz="4000" b="1" dirty="0">
                <a:solidFill>
                  <a:schemeClr val="tx2">
                    <a:lumMod val="75000"/>
                  </a:schemeClr>
                </a:solidFill>
              </a:rPr>
              <a:t>ใช้</a:t>
            </a:r>
          </a:p>
          <a:p>
            <a:r>
              <a:rPr lang="th-TH" sz="4000" b="1" dirty="0">
                <a:solidFill>
                  <a:schemeClr val="tx2">
                    <a:lumMod val="75000"/>
                  </a:schemeClr>
                </a:solidFill>
              </a:rPr>
              <a:t>อะลาคลอร์ อัตรา</a:t>
            </a:r>
            <a:r>
              <a:rPr lang="th-TH" sz="4000" b="1" dirty="0" smtClean="0">
                <a:solidFill>
                  <a:schemeClr val="tx2">
                    <a:lumMod val="75000"/>
                  </a:schemeClr>
                </a:solidFill>
              </a:rPr>
              <a:t>ที่ใช้ให้</a:t>
            </a:r>
            <a:r>
              <a:rPr lang="th-TH" sz="4000" b="1" dirty="0">
                <a:solidFill>
                  <a:schemeClr val="tx2">
                    <a:lumMod val="75000"/>
                  </a:schemeClr>
                </a:solidFill>
              </a:rPr>
              <a:t>ดูฉลากข้างขวด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="" xmlns:p14="http://schemas.microsoft.com/office/powerpoint/2010/main" val="3000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การปลูกในฤดูแล้งแปลงเกษตรกร</a:t>
            </a:r>
            <a:endParaRPr lang="th-TH" b="1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3200" b="1" dirty="0" smtClean="0"/>
              <a:t>อำเภอซำสูง</a:t>
            </a:r>
            <a:endParaRPr lang="th-TH" sz="3200" b="1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h-TH" sz="3200" b="1" dirty="0" smtClean="0"/>
              <a:t>อำเภอน้ำพอง</a:t>
            </a:r>
            <a:endParaRPr lang="th-TH" sz="3200" b="1" dirty="0"/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269" y="2762672"/>
            <a:ext cx="3491880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ตัวแทนเนื้อหา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2" y="2492896"/>
            <a:ext cx="3600400" cy="3491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861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วีธีการปลูก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2"/>
          </p:nvPr>
        </p:nvSpPr>
        <p:spPr>
          <a:xfrm>
            <a:off x="251520" y="2132856"/>
            <a:ext cx="4038600" cy="4525963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 smtClean="0"/>
              <a:t>ยกร่อง</a:t>
            </a:r>
            <a:endParaRPr lang="th-TH" sz="3200" b="1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quarter" idx="13"/>
          </p:nvPr>
        </p:nvSpPr>
        <p:spPr>
          <a:xfrm>
            <a:off x="4716016" y="2132856"/>
            <a:ext cx="3528392" cy="4248472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 smtClean="0"/>
              <a:t>แบบแปลง</a:t>
            </a:r>
            <a:endParaRPr lang="th-TH" sz="3600" b="1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12976"/>
            <a:ext cx="331236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3212976"/>
            <a:ext cx="345638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006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1872208"/>
          </a:xfrm>
        </p:spPr>
        <p:txBody>
          <a:bodyPr/>
          <a:lstStyle/>
          <a:p>
            <a:r>
              <a:rPr lang="th-TH" b="1" dirty="0" smtClean="0"/>
              <a:t>การให้น้ำที่ศูนย์ฯ</a:t>
            </a:r>
            <a:endParaRPr lang="th-TH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5" y="1268760"/>
            <a:ext cx="338437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388843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5104"/>
            <a:ext cx="309634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094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919068" y="457200"/>
            <a:ext cx="6158132" cy="990600"/>
          </a:xfrm>
          <a:prstGeom prst="rect">
            <a:avLst/>
          </a:prstGeom>
          <a:solidFill>
            <a:srgbClr val="BBFDC8"/>
          </a:solidFill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>
                <a:solidFill>
                  <a:schemeClr val="accent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การเตรียมเมล็ดพันธุ์</a:t>
            </a: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1071538" y="1676400"/>
            <a:ext cx="7597775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44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  มาจากแหล่งที่เชื่อถือได้ และผ่านการรับรอง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th-TH" sz="4400" b="1" dirty="0">
                <a:solidFill>
                  <a:srgbClr val="000066"/>
                </a:solidFill>
                <a:latin typeface="TH SarabunPSK" pitchFamily="34" charset="-34"/>
                <a:cs typeface="TH SarabunPSK" pitchFamily="34" charset="-34"/>
              </a:rPr>
              <a:t>ของกรมวิชาการเกษตร</a:t>
            </a:r>
          </a:p>
          <a:p>
            <a:pPr>
              <a:buFont typeface="Wingdings" pitchFamily="2" charset="2"/>
              <a:buChar char="Ø"/>
            </a:pPr>
            <a:r>
              <a:rPr lang="th-TH" sz="4400" b="1" dirty="0">
                <a:solidFill>
                  <a:srgbClr val="800000"/>
                </a:solidFill>
                <a:latin typeface="TH SarabunPSK" pitchFamily="34" charset="-34"/>
                <a:cs typeface="TH SarabunPSK" pitchFamily="34" charset="-34"/>
              </a:rPr>
              <a:t>  ตรงตามพันธุ์ ความงอกไม่ต่ำ</a:t>
            </a:r>
            <a:r>
              <a:rPr lang="th-TH" sz="4400" b="1" dirty="0">
                <a:solidFill>
                  <a:srgbClr val="CC3300"/>
                </a:solidFill>
                <a:latin typeface="TH SarabunPSK" pitchFamily="34" charset="-34"/>
                <a:cs typeface="TH SarabunPSK" pitchFamily="34" charset="-34"/>
              </a:rPr>
              <a:t>กว่า </a:t>
            </a:r>
            <a:r>
              <a:rPr lang="en-US" sz="4400" b="1" dirty="0" smtClean="0">
                <a:solidFill>
                  <a:srgbClr val="CC3300"/>
                </a:solidFill>
                <a:latin typeface="TH SarabunPSK" pitchFamily="34" charset="-34"/>
                <a:cs typeface="TH SarabunPSK" pitchFamily="34" charset="-34"/>
              </a:rPr>
              <a:t>70</a:t>
            </a:r>
            <a:r>
              <a:rPr lang="en-US" sz="4400" b="1" dirty="0">
                <a:solidFill>
                  <a:srgbClr val="CC3300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endParaRPr lang="th-TH" sz="4400" b="1" dirty="0">
              <a:solidFill>
                <a:srgbClr val="CC3300"/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buFont typeface="Wingdings" pitchFamily="2" charset="2"/>
              <a:buChar char="Ø"/>
            </a:pPr>
            <a:r>
              <a:rPr lang="th-TH" sz="4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ความบริสุทธิ์สูง ความแข็งแรงสูง ไม่มี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    ร่องรอยการทำลายของโรคและแมลง</a:t>
            </a:r>
          </a:p>
          <a:p>
            <a:pPr>
              <a:buFont typeface="Wingdings" pitchFamily="2" charset="2"/>
              <a:buChar char="Ø"/>
            </a:pPr>
            <a:r>
              <a:rPr lang="th-TH" sz="4400" b="1" dirty="0"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  อัตราการใช้เมล็ดพันธุ์ </a:t>
            </a:r>
            <a:r>
              <a:rPr lang="en-US" sz="4400" b="1" dirty="0" smtClean="0"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20-25 </a:t>
            </a:r>
            <a:r>
              <a:rPr lang="th-TH" sz="4400" b="1" dirty="0" smtClean="0"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กก.</a:t>
            </a:r>
            <a:r>
              <a:rPr lang="th-TH" sz="4400" b="1" dirty="0">
                <a:solidFill>
                  <a:srgbClr val="660033"/>
                </a:solidFill>
                <a:latin typeface="TH SarabunPSK" pitchFamily="34" charset="-34"/>
                <a:cs typeface="TH SarabunPSK" pitchFamily="34" charset="-34"/>
              </a:rPr>
              <a:t>/ไร่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99991" cy="337499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3893"/>
            <a:ext cx="4499992" cy="337499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0"/>
            <a:ext cx="4499991" cy="3374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15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th-TH" b="1" dirty="0" smtClean="0"/>
              <a:t>การให้น้ำที่แปลงเกษตรกร</a:t>
            </a:r>
            <a:endParaRPr lang="th-TH" b="1" dirty="0"/>
          </a:p>
        </p:txBody>
      </p:sp>
      <p:sp>
        <p:nvSpPr>
          <p:cNvPr id="10" name="ตัวแทนเนื้อหา 9"/>
          <p:cNvSpPr>
            <a:spLocks noGrp="1"/>
          </p:cNvSpPr>
          <p:nvPr>
            <p:ph sz="quarter" idx="13"/>
          </p:nvPr>
        </p:nvSpPr>
        <p:spPr>
          <a:xfrm>
            <a:off x="365760" y="1340768"/>
            <a:ext cx="4041648" cy="4785712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 smtClean="0"/>
              <a:t>แปลงอำเภอซำสูง</a:t>
            </a:r>
            <a:endParaRPr lang="th-TH" sz="3600" b="1" dirty="0"/>
          </a:p>
        </p:txBody>
      </p:sp>
      <p:sp>
        <p:nvSpPr>
          <p:cNvPr id="12" name="ตัวแทนเนื้อหา 11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/>
          <a:p>
            <a:pPr algn="ctr"/>
            <a:r>
              <a:rPr lang="th-TH" sz="3600" b="1" dirty="0"/>
              <a:t>แปลง</a:t>
            </a:r>
            <a:r>
              <a:rPr lang="th-TH" sz="3600" b="1" dirty="0" smtClean="0"/>
              <a:t>อำเภอน้ำพอง</a:t>
            </a:r>
            <a:endParaRPr lang="th-TH" sz="3600" b="1" dirty="0"/>
          </a:p>
          <a:p>
            <a:pPr algn="ctr"/>
            <a:endParaRPr lang="th-TH" dirty="0"/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276872"/>
            <a:ext cx="3744415" cy="4032448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54774"/>
            <a:ext cx="3816424" cy="4054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35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การกำจัดวัชพืชของเกษตรกร</a:t>
            </a:r>
            <a:endParaRPr lang="th-TH" b="1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h-TH" dirty="0" smtClean="0"/>
              <a:t>แปลงน้ำพอง</a:t>
            </a:r>
            <a:endParaRPr lang="th-TH" dirty="0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quarter" idx="13"/>
          </p:nvPr>
        </p:nvSpPr>
        <p:spPr>
          <a:xfrm>
            <a:off x="1115614" y="1600200"/>
            <a:ext cx="3291793" cy="4526280"/>
          </a:xfrm>
        </p:spPr>
        <p:txBody>
          <a:bodyPr/>
          <a:lstStyle/>
          <a:p>
            <a:r>
              <a:rPr lang="th-TH" dirty="0" smtClean="0"/>
              <a:t>แปลงซำสูง</a:t>
            </a: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5616" y="1484784"/>
            <a:ext cx="6912768" cy="451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322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77072"/>
          </a:xfrm>
        </p:spPr>
        <p:txBody>
          <a:bodyPr/>
          <a:lstStyle/>
          <a:p>
            <a:r>
              <a:rPr lang="th-TH" sz="8000" b="1" dirty="0"/>
              <a:t>การกำจัดวัชพืชถั่วลิสง</a:t>
            </a:r>
            <a:r>
              <a:rPr lang="th-TH" b="1" dirty="0"/>
              <a:t/>
            </a:r>
            <a:br>
              <a:rPr lang="th-TH" b="1" dirty="0"/>
            </a:br>
            <a:r>
              <a:rPr lang="th-TH" b="1" dirty="0"/>
              <a:t>ครั้งแรกที่</a:t>
            </a:r>
            <a:r>
              <a:rPr lang="th-TH" b="1" dirty="0" smtClean="0"/>
              <a:t>อายุ</a:t>
            </a:r>
            <a:r>
              <a:rPr lang="en-US" b="1" dirty="0" smtClean="0"/>
              <a:t> </a:t>
            </a:r>
            <a:r>
              <a:rPr lang="en-US" sz="3200" b="1" dirty="0" smtClean="0"/>
              <a:t>15</a:t>
            </a:r>
            <a:r>
              <a:rPr lang="th-TH" sz="3200" b="1" dirty="0" smtClean="0"/>
              <a:t> </a:t>
            </a:r>
            <a:r>
              <a:rPr lang="th-TH" b="1" dirty="0" smtClean="0"/>
              <a:t>วัน/ใส่ปุ๋ย</a:t>
            </a:r>
            <a:br>
              <a:rPr lang="th-TH" b="1" dirty="0" smtClean="0"/>
            </a:br>
            <a:r>
              <a:rPr lang="th-TH" b="1" dirty="0" smtClean="0"/>
              <a:t> </a:t>
            </a:r>
            <a:r>
              <a:rPr lang="th-TH" b="1" dirty="0"/>
              <a:t>ครั้ง</a:t>
            </a:r>
            <a:r>
              <a:rPr lang="th-TH" b="1" dirty="0" smtClean="0"/>
              <a:t>ที่</a:t>
            </a:r>
            <a:r>
              <a:rPr lang="en-US" b="1" dirty="0" smtClean="0"/>
              <a:t> </a:t>
            </a:r>
            <a:r>
              <a:rPr lang="en-US" sz="3200" b="1" dirty="0" smtClean="0"/>
              <a:t>2</a:t>
            </a:r>
            <a:r>
              <a:rPr lang="th-TH" sz="3200" b="1" dirty="0" smtClean="0"/>
              <a:t> </a:t>
            </a:r>
            <a:r>
              <a:rPr lang="th-TH" b="1" dirty="0" smtClean="0"/>
              <a:t>อายุ</a:t>
            </a:r>
            <a:r>
              <a:rPr lang="en-US" b="1" dirty="0" smtClean="0"/>
              <a:t> </a:t>
            </a:r>
            <a:r>
              <a:rPr lang="en-US" sz="2800" b="1" dirty="0" smtClean="0"/>
              <a:t>30 </a:t>
            </a:r>
            <a:r>
              <a:rPr lang="th-TH" b="1" dirty="0" smtClean="0"/>
              <a:t>วัน/พร้อมใส่ยิบซั่มตามเพราะ</a:t>
            </a:r>
            <a:br>
              <a:rPr lang="th-TH" b="1" dirty="0" smtClean="0"/>
            </a:br>
            <a:r>
              <a:rPr lang="th-TH" b="1" dirty="0" smtClean="0"/>
              <a:t>ถั่วลิสงกำลังออกดอก</a:t>
            </a:r>
            <a:endParaRPr lang="th-TH" dirty="0"/>
          </a:p>
        </p:txBody>
      </p:sp>
    </p:spTree>
    <p:extLst>
      <p:ext uri="{BB962C8B-B14F-4D97-AF65-F5344CB8AC3E}">
        <p14:creationId xmlns="" xmlns:p14="http://schemas.microsoft.com/office/powerpoint/2010/main" val="13580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2204864"/>
          </a:xfrm>
        </p:spPr>
        <p:txBody>
          <a:bodyPr/>
          <a:lstStyle/>
          <a:p>
            <a:r>
              <a:rPr lang="th-TH" sz="6000" b="1" dirty="0"/>
              <a:t>การกำจัดวัชพืชถั่วลิสง</a:t>
            </a:r>
            <a:r>
              <a:rPr lang="th-TH" b="1" dirty="0"/>
              <a:t/>
            </a:r>
            <a:br>
              <a:rPr lang="th-TH" b="1" dirty="0"/>
            </a:br>
            <a:r>
              <a:rPr lang="th-TH" b="1" dirty="0"/>
              <a:t>ครั้งแรกที่</a:t>
            </a:r>
            <a:r>
              <a:rPr lang="th-TH" b="1" dirty="0" smtClean="0"/>
              <a:t>อายุ</a:t>
            </a:r>
            <a:r>
              <a:rPr lang="en-US" b="1" dirty="0" smtClean="0"/>
              <a:t> </a:t>
            </a:r>
            <a:r>
              <a:rPr lang="en-US" sz="3200" b="1" dirty="0" smtClean="0"/>
              <a:t>15</a:t>
            </a:r>
            <a:r>
              <a:rPr lang="th-TH" sz="3200" b="1" dirty="0" smtClean="0"/>
              <a:t> </a:t>
            </a:r>
            <a:r>
              <a:rPr lang="th-TH" b="1" dirty="0" smtClean="0"/>
              <a:t>วัน </a:t>
            </a:r>
            <a:r>
              <a:rPr lang="th-TH" b="1" dirty="0"/>
              <a:t>ครั้ง</a:t>
            </a:r>
            <a:r>
              <a:rPr lang="th-TH" b="1" dirty="0" smtClean="0"/>
              <a:t>ที่</a:t>
            </a:r>
            <a:r>
              <a:rPr lang="en-US" b="1" dirty="0" smtClean="0"/>
              <a:t> </a:t>
            </a:r>
            <a:r>
              <a:rPr lang="en-US" sz="3200" b="1" dirty="0" smtClean="0"/>
              <a:t>2</a:t>
            </a:r>
            <a:r>
              <a:rPr lang="th-TH" sz="3200" b="1" dirty="0" smtClean="0"/>
              <a:t> </a:t>
            </a:r>
            <a:r>
              <a:rPr lang="th-TH" b="1" dirty="0" smtClean="0"/>
              <a:t>อายุ</a:t>
            </a:r>
            <a:r>
              <a:rPr lang="en-US" b="1" dirty="0" smtClean="0"/>
              <a:t> </a:t>
            </a:r>
            <a:r>
              <a:rPr lang="en-US" sz="2800" b="1" dirty="0" smtClean="0"/>
              <a:t>30</a:t>
            </a:r>
            <a:r>
              <a:rPr lang="th-TH" sz="2800" b="1" dirty="0" smtClean="0"/>
              <a:t> </a:t>
            </a:r>
            <a:r>
              <a:rPr lang="th-TH" b="1" dirty="0" smtClean="0"/>
              <a:t>วัน</a:t>
            </a:r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3600400" cy="4456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104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กำจัดวัชพืชใส่ปุ๋ย</a:t>
            </a:r>
            <a:endParaRPr lang="th-TH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345638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9"/>
            <a:ext cx="3528392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2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51247"/>
          </a:xfrm>
        </p:spPr>
        <p:txBody>
          <a:bodyPr/>
          <a:lstStyle/>
          <a:p>
            <a:r>
              <a:rPr lang="th-TH" sz="6000" b="1" dirty="0" smtClean="0"/>
              <a:t>การใส่ปุ๋ย</a:t>
            </a:r>
            <a:endParaRPr lang="th-TH" sz="60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656784" cy="28803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 ใส่ในช่วงเตรียมดิน </a:t>
            </a:r>
            <a:r>
              <a:rPr lang="th-TH" sz="4400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ใส่ตอนยกร่องปลูก                                              ใส่หลังงอกไม่เกิน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15-20</a:t>
            </a:r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วัน                                                       ปุ๋ยสูตร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12-24-12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หรือ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15-15-15 </a:t>
            </a:r>
            <a:endParaRPr lang="th-TH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อัตรา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25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กก</a:t>
            </a:r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th-TH" sz="4400" dirty="0" smtClean="0">
                <a:solidFill>
                  <a:schemeClr val="accent5">
                    <a:lumMod val="50000"/>
                  </a:schemeClr>
                </a:solidFill>
              </a:rPr>
              <a:t>/ไร่</a:t>
            </a:r>
            <a:endParaRPr lang="th-TH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71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การใส่ยิบชั่ม</a:t>
            </a:r>
            <a:endParaRPr lang="th-TH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62826"/>
            <a:ext cx="6096677" cy="4230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64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235223"/>
          </a:xfrm>
        </p:spPr>
        <p:txBody>
          <a:bodyPr/>
          <a:lstStyle/>
          <a:p>
            <a:r>
              <a:rPr lang="th-TH" sz="6000" b="1" dirty="0" smtClean="0"/>
              <a:t>การใส่ยิบซั่ม</a:t>
            </a:r>
            <a:endParaRPr lang="th-TH" sz="60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6154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th-TH" sz="3600" b="1" dirty="0" smtClean="0"/>
              <a:t>  การใส่ยิบซั่มเพื่อแก้ปัญหาเมล็ดลีบไม่สมบูรณ์เพราะดินมีความอุดมสมบูรณ์ต่ำ</a:t>
            </a:r>
          </a:p>
          <a:p>
            <a:pPr algn="l"/>
            <a:r>
              <a:rPr lang="th-TH" sz="3600" b="1" dirty="0" smtClean="0"/>
              <a:t> ยิบซั่มช่วยทำให้โครงสร้างดินดีขึ้น</a:t>
            </a:r>
          </a:p>
          <a:p>
            <a:pPr algn="l"/>
            <a:r>
              <a:rPr lang="th-TH" sz="3600" dirty="0"/>
              <a:t> </a:t>
            </a:r>
            <a:r>
              <a:rPr lang="th-TH" sz="3600" dirty="0" smtClean="0"/>
              <a:t>  </a:t>
            </a:r>
            <a:r>
              <a:rPr lang="th-TH" sz="3600" b="1" dirty="0" smtClean="0"/>
              <a:t>การใส่ยิบซั่ม โรยตามแถวในระยะดอกเริ่มบาน แล้วพรวนกลบหรือใส่ตอนกำจัดวัชพืชครั้งที่ </a:t>
            </a:r>
            <a:r>
              <a:rPr lang="en-US" sz="2000" b="1" dirty="0" smtClean="0"/>
              <a:t>2</a:t>
            </a:r>
            <a:r>
              <a:rPr lang="en-US" sz="3600" b="1" dirty="0" smtClean="0"/>
              <a:t> </a:t>
            </a:r>
            <a:r>
              <a:rPr lang="th-TH" sz="3600" b="1" dirty="0" smtClean="0"/>
              <a:t>ถั่วลิสงอายุ</a:t>
            </a:r>
            <a:r>
              <a:rPr lang="en-US" sz="2000" b="1" dirty="0" smtClean="0"/>
              <a:t>30</a:t>
            </a:r>
            <a:r>
              <a:rPr lang="th-TH" sz="3600" b="1" dirty="0" smtClean="0"/>
              <a:t>วันถ้าดินมีความชื้นการตอบสนองจะมีมากขึ้น</a:t>
            </a:r>
          </a:p>
          <a:p>
            <a:pPr algn="l"/>
            <a:r>
              <a:rPr lang="th-TH" sz="3600" b="1" dirty="0"/>
              <a:t> </a:t>
            </a:r>
            <a:r>
              <a:rPr lang="th-TH" sz="3600" b="1" dirty="0" smtClean="0"/>
              <a:t>   อัตราการใช้</a:t>
            </a:r>
            <a:r>
              <a:rPr lang="th-TH" sz="2000" b="1" dirty="0" smtClean="0"/>
              <a:t> </a:t>
            </a:r>
            <a:r>
              <a:rPr lang="en-US" sz="2000" b="1" dirty="0" smtClean="0"/>
              <a:t>50</a:t>
            </a:r>
            <a:r>
              <a:rPr lang="th-TH" sz="2000" b="1" dirty="0" smtClean="0"/>
              <a:t> </a:t>
            </a:r>
            <a:r>
              <a:rPr lang="th-TH" sz="3600" b="1" dirty="0" smtClean="0"/>
              <a:t>กก</a:t>
            </a:r>
            <a:r>
              <a:rPr lang="en-US" sz="3600" b="1" dirty="0" smtClean="0"/>
              <a:t>.</a:t>
            </a:r>
            <a:r>
              <a:rPr lang="th-TH" sz="3600" b="1" dirty="0" smtClean="0"/>
              <a:t>/ไร่</a:t>
            </a:r>
          </a:p>
          <a:p>
            <a:pPr algn="l"/>
            <a:r>
              <a:rPr lang="th-TH" dirty="0"/>
              <a:t> </a:t>
            </a:r>
            <a:r>
              <a:rPr lang="th-TH" dirty="0" smtClean="0"/>
              <a:t>  </a:t>
            </a:r>
            <a:endParaRPr lang="th-TH" dirty="0"/>
          </a:p>
        </p:txBody>
      </p:sp>
    </p:spTree>
    <p:extLst>
      <p:ext uri="{BB962C8B-B14F-4D97-AF65-F5344CB8AC3E}">
        <p14:creationId xmlns="" xmlns:p14="http://schemas.microsoft.com/office/powerpoint/2010/main" val="24915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แปลงเกษตรกรที่น้ำพอง</a:t>
            </a:r>
            <a:endParaRPr lang="th-TH" sz="6000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416824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99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14348" y="71414"/>
            <a:ext cx="7772400" cy="2593998"/>
          </a:xfrm>
        </p:spPr>
        <p:txBody>
          <a:bodyPr/>
          <a:lstStyle/>
          <a:p>
            <a:pPr algn="l"/>
            <a:r>
              <a:rPr lang="th-TH" sz="6000" b="1" dirty="0" smtClean="0">
                <a:solidFill>
                  <a:srgbClr val="008000"/>
                </a:solidFill>
              </a:rPr>
              <a:t>การเตรียมเมล็ดพันธุ์</a:t>
            </a:r>
            <a:r>
              <a:rPr lang="th-TH" sz="6000" b="1" dirty="0" smtClean="0"/>
              <a:t/>
            </a:r>
            <a:br>
              <a:rPr lang="th-TH" sz="6000" b="1" dirty="0" smtClean="0"/>
            </a:br>
            <a:r>
              <a:rPr lang="th-TH" sz="6000" b="1" dirty="0" smtClean="0"/>
              <a:t>     </a:t>
            </a:r>
            <a:r>
              <a:rPr lang="th-TH" sz="4400" b="1" dirty="0" smtClean="0"/>
              <a:t>คัดเลือกเมล็ดที่สมบูรณ์แก่เต็มที่กะเทาะเมล็ดออกจากเปลือกฝัก</a:t>
            </a:r>
            <a:endParaRPr lang="th-TH" sz="48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31543" y="2888939"/>
            <a:ext cx="3888432" cy="367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1745" y="2814650"/>
            <a:ext cx="3888433" cy="38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186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064896" cy="5020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95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แปลงเกษตรกรที่ซำสูง</a:t>
            </a:r>
            <a:endParaRPr lang="th-TH" sz="6000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84976" cy="525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07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46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925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b="1" dirty="0" smtClean="0"/>
              <a:t>การตรวจแปลง</a:t>
            </a:r>
            <a:endParaRPr lang="th-TH" sz="48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15616" y="5810250"/>
            <a:ext cx="7056784" cy="533400"/>
          </a:xfrm>
        </p:spPr>
        <p:txBody>
          <a:bodyPr>
            <a:noAutofit/>
          </a:bodyPr>
          <a:lstStyle/>
          <a:p>
            <a:r>
              <a:rPr lang="th-TH" sz="3200" b="1" dirty="0" smtClean="0"/>
              <a:t>แนะนำให้เกษตรตรวจแปลงหาพันธุ์ปนถ้าพบให้ถอนทิ้ง</a:t>
            </a:r>
            <a:endParaRPr lang="th-TH" sz="3200" b="1" dirty="0"/>
          </a:p>
        </p:txBody>
      </p:sp>
    </p:spTree>
    <p:extLst>
      <p:ext uri="{BB962C8B-B14F-4D97-AF65-F5344CB8AC3E}">
        <p14:creationId xmlns="" xmlns:p14="http://schemas.microsoft.com/office/powerpoint/2010/main" val="33805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การตรวจแปลง</a:t>
            </a:r>
            <a:endParaRPr lang="th-TH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16832"/>
            <a:ext cx="6048672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97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54752" cy="6741368"/>
          </a:xfrm>
        </p:spPr>
        <p:txBody>
          <a:bodyPr/>
          <a:lstStyle/>
          <a:p>
            <a:pPr algn="l"/>
            <a:r>
              <a:rPr lang="th-TH" b="1" dirty="0" smtClean="0"/>
              <a:t>               โรคที่พบในแปลง</a:t>
            </a:r>
            <a:br>
              <a:rPr lang="th-TH" b="1" dirty="0" smtClean="0"/>
            </a:br>
            <a:r>
              <a:rPr lang="th-TH" sz="4000" b="1" dirty="0" smtClean="0"/>
              <a:t>โรคยอดไหม้(</a:t>
            </a:r>
            <a:r>
              <a:rPr lang="en-US" sz="2800" b="1" dirty="0" smtClean="0"/>
              <a:t>Bud necrosis</a:t>
            </a:r>
            <a:r>
              <a:rPr lang="th-TH" sz="2800" b="1" dirty="0" smtClean="0"/>
              <a:t>)พบหลังงอกใบมีจุดสีซีด ยอดโค้งงอบิดเบี้ยแคระแกรนแห้งตายในระยะต่อมา ใช้สารป้องกำจัดเพี้ยไฟที่เป็นพาหะ ฟิโพรนิล(แอสเซนด์)ใช้หลังถั่วงอก ก่อนที่โรคจะระบาด ใช้</a:t>
            </a:r>
            <a:r>
              <a:rPr lang="en-US" sz="1600" b="1" dirty="0" smtClean="0"/>
              <a:t>10</a:t>
            </a:r>
            <a:r>
              <a:rPr lang="th-TH" sz="2800" b="1" dirty="0" smtClean="0"/>
              <a:t>มล</a:t>
            </a:r>
            <a:r>
              <a:rPr lang="en-US" sz="2800" b="1" dirty="0" smtClean="0"/>
              <a:t>.</a:t>
            </a:r>
            <a:r>
              <a:rPr lang="th-TH" sz="2800" b="1" dirty="0" smtClean="0"/>
              <a:t>/น้ำ </a:t>
            </a:r>
            <a:r>
              <a:rPr lang="en-US" sz="1600" b="1" dirty="0" smtClean="0"/>
              <a:t>20</a:t>
            </a:r>
            <a:r>
              <a:rPr lang="th-TH" sz="2800" b="1" dirty="0" smtClean="0"/>
              <a:t>ลิตร</a:t>
            </a:r>
            <a:br>
              <a:rPr lang="th-TH" sz="2800" b="1" dirty="0" smtClean="0"/>
            </a:br>
            <a:r>
              <a:rPr lang="th-TH" sz="2800" b="1" dirty="0" smtClean="0"/>
              <a:t/>
            </a:r>
            <a:br>
              <a:rPr lang="th-TH" sz="2800" b="1" dirty="0" smtClean="0"/>
            </a:br>
            <a:r>
              <a:rPr lang="th-TH" sz="2800" b="1" dirty="0"/>
              <a:t/>
            </a:r>
            <a:br>
              <a:rPr lang="th-TH" sz="2800" b="1" dirty="0"/>
            </a:br>
            <a:r>
              <a:rPr lang="th-TH" sz="2800" b="1" dirty="0" smtClean="0"/>
              <a:t/>
            </a:r>
            <a:br>
              <a:rPr lang="th-TH" sz="2800" b="1" dirty="0" smtClean="0"/>
            </a:br>
            <a:endParaRPr lang="th-TH" sz="2800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528392" cy="288032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3995936" cy="2880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95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b="1" dirty="0" smtClean="0"/>
              <a:t>โรคยอดไหม้</a:t>
            </a:r>
            <a:endParaRPr lang="th-TH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4032449" cy="324036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4032448" cy="3240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1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โรคโคนเน่า</a:t>
            </a:r>
            <a:endParaRPr lang="th-TH" sz="6000" b="1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86000" y="2213283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4000" b="1" dirty="0"/>
              <a:t>โรคโคนเน่า </a:t>
            </a:r>
            <a:r>
              <a:rPr lang="th-TH" b="1" dirty="0"/>
              <a:t>โคนต้นเป็นแผลสีน้ำตาลมีสปอร์เชื้อราสีดำแห้งตาย คลุกเมล็ดก่อนปลูกด้วยสารกำจัดเชื้อรา แมนโคเซบ</a:t>
            </a:r>
            <a:br>
              <a:rPr lang="th-TH" b="1" dirty="0"/>
            </a:br>
            <a:endParaRPr lang="th-TH" dirty="0"/>
          </a:p>
        </p:txBody>
      </p:sp>
    </p:spTree>
    <p:extLst>
      <p:ext uri="{BB962C8B-B14F-4D97-AF65-F5344CB8AC3E}">
        <p14:creationId xmlns="" xmlns:p14="http://schemas.microsoft.com/office/powerpoint/2010/main" val="5434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โรคโคนเน่า</a:t>
            </a:r>
            <a:endParaRPr lang="th-TH" sz="6000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60848"/>
            <a:ext cx="5256584" cy="39399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31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43406" y="62864"/>
            <a:ext cx="4429188" cy="1865938"/>
          </a:xfrm>
        </p:spPr>
        <p:txBody>
          <a:bodyPr/>
          <a:lstStyle/>
          <a:p>
            <a:r>
              <a:rPr lang="th-TH" b="1" dirty="0" smtClean="0">
                <a:solidFill>
                  <a:srgbClr val="008000"/>
                </a:solidFill>
              </a:rPr>
              <a:t>เครื่องกะเทาะ</a:t>
            </a:r>
            <a:br>
              <a:rPr lang="th-TH" b="1" dirty="0" smtClean="0">
                <a:solidFill>
                  <a:srgbClr val="008000"/>
                </a:solidFill>
              </a:rPr>
            </a:br>
            <a:r>
              <a:rPr lang="th-TH" b="1" dirty="0" smtClean="0">
                <a:solidFill>
                  <a:srgbClr val="008000"/>
                </a:solidFill>
              </a:rPr>
              <a:t>เมล็ดพันธุ์ถั่วลิสง</a:t>
            </a:r>
            <a:endParaRPr lang="th-TH" b="1" dirty="0">
              <a:solidFill>
                <a:srgbClr val="008000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071810"/>
            <a:ext cx="4655346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121762"/>
            <a:ext cx="5266292" cy="4235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134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57192"/>
          </a:xfrm>
        </p:spPr>
        <p:txBody>
          <a:bodyPr/>
          <a:lstStyle/>
          <a:p>
            <a:r>
              <a:rPr lang="th-TH" b="1" dirty="0" smtClean="0"/>
              <a:t>แมลงศัตรูถั่วลิสง</a:t>
            </a:r>
            <a:br>
              <a:rPr lang="th-TH" b="1" dirty="0" smtClean="0"/>
            </a:br>
            <a:r>
              <a:rPr lang="th-TH" sz="4400" b="1" dirty="0" smtClean="0"/>
              <a:t>แมลง ที่กัดกินใบต่างๆใช้สารกำจัดแมลงที่มีจำหน่ายทั่วไปเพลี้ยไฟเข้า ทำลายหลังงอก ที่เป็นพาหะของโรคยอดไหม้</a:t>
            </a:r>
            <a:r>
              <a:rPr lang="th-TH" sz="4400" b="1" dirty="0"/>
              <a:t/>
            </a:r>
            <a:br>
              <a:rPr lang="th-TH" sz="4400" b="1" dirty="0"/>
            </a:br>
            <a:r>
              <a:rPr lang="th-TH" sz="4400" b="1" dirty="0" smtClean="0"/>
              <a:t>นก  หนู ทำลายระยะฝัก ช่วงใกล้ระยะเก็บเกี่ยว วางยาเบื่อ</a:t>
            </a:r>
            <a:br>
              <a:rPr lang="th-TH" sz="4400" b="1" dirty="0" smtClean="0"/>
            </a:br>
            <a:endParaRPr lang="th-TH" sz="4400" b="1" dirty="0"/>
          </a:p>
        </p:txBody>
      </p:sp>
    </p:spTree>
    <p:extLst>
      <p:ext uri="{BB962C8B-B14F-4D97-AF65-F5344CB8AC3E}">
        <p14:creationId xmlns="" xmlns:p14="http://schemas.microsoft.com/office/powerpoint/2010/main" val="371239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การสุ่มตรวจระยะเก็บเกี่ยว</a:t>
            </a:r>
            <a:endParaRPr lang="th-TH" sz="60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467544" y="1685748"/>
            <a:ext cx="3600400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th-TH" sz="2800" dirty="0" smtClean="0">
                <a:solidFill>
                  <a:schemeClr val="tx1"/>
                </a:solidFill>
              </a:rPr>
              <a:t>ช่วงใกล้เก็บเกี่ยวสุ่มตรวจแปลง/พบเกษตรกรให้คำแนะนำ</a:t>
            </a:r>
            <a:endParaRPr lang="th-TH" sz="2800" dirty="0">
              <a:solidFill>
                <a:schemeClr val="tx1"/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628800"/>
            <a:ext cx="4680520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960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512168"/>
          </a:xfrm>
        </p:spPr>
        <p:txBody>
          <a:bodyPr/>
          <a:lstStyle/>
          <a:p>
            <a:r>
              <a:rPr lang="th-TH" dirty="0" smtClean="0"/>
              <a:t>การเก็บเกี่ยวถั่วลิสง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6400800" cy="648072"/>
          </a:xfrm>
        </p:spPr>
        <p:txBody>
          <a:bodyPr>
            <a:normAutofit fontScale="55000" lnSpcReduction="20000"/>
          </a:bodyPr>
          <a:lstStyle/>
          <a:p>
            <a:r>
              <a:rPr lang="th-TH" sz="3600" b="1" dirty="0" smtClean="0"/>
              <a:t>ใช้แรงงานคนถอน ปลิดฝักที่แก่แล้วนำตาก อายุเก็บเกี่ยวประมาณ </a:t>
            </a:r>
            <a:r>
              <a:rPr lang="en-US" sz="2500" b="1" dirty="0" smtClean="0"/>
              <a:t>100-110</a:t>
            </a:r>
            <a:r>
              <a:rPr lang="th-TH" sz="3600" b="1" dirty="0" smtClean="0"/>
              <a:t>วัน ขึ้นอยู่กับพันธุ์/ฤดูปลูก  ให้ดูสีเปลือกด้านในเปลี่ยนน้ำตาล เยื่อหุ้มเมล็ดสีชมพู</a:t>
            </a:r>
            <a:endParaRPr lang="th-TH" sz="36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252361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528391" cy="31683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6846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/>
              <a:t>ปลิดฝักด้วยมือ</a:t>
            </a:r>
            <a:endParaRPr lang="th-TH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5832648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939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1152128"/>
          </a:xfrm>
        </p:spPr>
        <p:txBody>
          <a:bodyPr/>
          <a:lstStyle/>
          <a:p>
            <a:r>
              <a:rPr lang="th-TH" sz="6000" b="1" dirty="0" smtClean="0"/>
              <a:t>การตากถั่วลิสง</a:t>
            </a:r>
            <a:endParaRPr lang="th-TH" sz="6000" b="1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008112"/>
          </a:xfrm>
        </p:spPr>
        <p:txBody>
          <a:bodyPr>
            <a:normAutofit/>
          </a:bodyPr>
          <a:lstStyle/>
          <a:p>
            <a:r>
              <a:rPr lang="th-TH" sz="3200" b="1" dirty="0" smtClean="0"/>
              <a:t>ตากในโรงเพื่อลดความชื้น ประมาณ</a:t>
            </a:r>
            <a:r>
              <a:rPr lang="th-TH" sz="1800" b="1" dirty="0" smtClean="0"/>
              <a:t> </a:t>
            </a:r>
            <a:r>
              <a:rPr lang="en-US" sz="1800" b="1" dirty="0" smtClean="0"/>
              <a:t>3-5</a:t>
            </a:r>
            <a:r>
              <a:rPr lang="th-TH" sz="3200" b="1" dirty="0" smtClean="0"/>
              <a:t>วัน</a:t>
            </a:r>
            <a:endParaRPr lang="th-TH" sz="32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840427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600400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98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b="1" dirty="0"/>
              <a:t>รับถั่วลิสงแปลงเกษตรกร</a:t>
            </a:r>
            <a:endParaRPr lang="th-TH" sz="4000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h-TH" sz="2400" b="1" dirty="0" smtClean="0"/>
              <a:t>มีทีมงานของเกษตรอำเภอมาช่วยดู</a:t>
            </a:r>
            <a:endParaRPr lang="th-TH" sz="2400" b="1" dirty="0"/>
          </a:p>
        </p:txBody>
      </p:sp>
      <p:pic>
        <p:nvPicPr>
          <p:cNvPr id="13" name="ตัวแทนรูปภาพ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250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116633"/>
            <a:ext cx="7772400" cy="1080119"/>
          </a:xfrm>
        </p:spPr>
        <p:txBody>
          <a:bodyPr/>
          <a:lstStyle/>
          <a:p>
            <a:r>
              <a:rPr lang="th-TH" sz="6000" b="1" dirty="0" smtClean="0"/>
              <a:t>รับจากแปลงเกษตรกร</a:t>
            </a:r>
            <a:endParaRPr lang="th-TH" sz="6000" b="1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5805264"/>
            <a:ext cx="7772400" cy="864096"/>
          </a:xfrm>
        </p:spPr>
        <p:txBody>
          <a:bodyPr>
            <a:normAutofit/>
          </a:bodyPr>
          <a:lstStyle/>
          <a:p>
            <a:r>
              <a:rPr lang="th-TH" sz="4000" dirty="0" smtClean="0"/>
              <a:t>ทีมงานช่วยกันตรวจดูคูณภาพของถั่วลิสง</a:t>
            </a:r>
            <a:endParaRPr lang="th-TH" sz="4000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672408" cy="3744416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600400" cy="3744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56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ชั่งน้ำหนัก</a:t>
            </a:r>
            <a:endParaRPr lang="th-TH" sz="60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395536" y="1484784"/>
            <a:ext cx="4071986" cy="3240360"/>
          </a:xfrm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79576" y="5445224"/>
            <a:ext cx="5711824" cy="864096"/>
          </a:xfrm>
        </p:spPr>
        <p:txBody>
          <a:bodyPr>
            <a:noAutofit/>
          </a:bodyPr>
          <a:lstStyle/>
          <a:p>
            <a:r>
              <a:rPr lang="th-TH" sz="4000" dirty="0" smtClean="0"/>
              <a:t>บันทึกเป็นรายบุคคล</a:t>
            </a:r>
            <a:endParaRPr lang="th-TH" sz="40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1" y="1484784"/>
            <a:ext cx="41284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6882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224135"/>
          </a:xfrm>
        </p:spPr>
        <p:txBody>
          <a:bodyPr/>
          <a:lstStyle/>
          <a:p>
            <a:r>
              <a:rPr lang="th-TH" sz="6000" b="1" dirty="0" smtClean="0"/>
              <a:t>นำเข้ามาตากและปรังปรุงสภาพที่ศูนย์ฯ</a:t>
            </a:r>
            <a:endParaRPr lang="th-TH" sz="60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99262"/>
            <a:ext cx="3600400" cy="425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176465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168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/>
          <a:lstStyle/>
          <a:p>
            <a:r>
              <a:rPr lang="th-TH" dirty="0" smtClean="0"/>
              <a:t>มีการตรวจอีกรอบ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864096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</a:rPr>
              <a:t>คิดราคาตามสภาพถั่วลิสง</a:t>
            </a:r>
            <a:endParaRPr lang="th-TH" sz="4000" b="1" dirty="0">
              <a:solidFill>
                <a:schemeClr val="tx1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628800"/>
            <a:ext cx="3312369" cy="36004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9722"/>
            <a:ext cx="3888432" cy="3599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66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214290"/>
            <a:ext cx="3786182" cy="2223128"/>
          </a:xfrm>
        </p:spPr>
        <p:txBody>
          <a:bodyPr/>
          <a:lstStyle/>
          <a:p>
            <a:r>
              <a:rPr lang="th-TH" b="1" dirty="0" smtClean="0">
                <a:solidFill>
                  <a:srgbClr val="008000"/>
                </a:solidFill>
              </a:rPr>
              <a:t>ส่วนประกอบ</a:t>
            </a:r>
            <a:br>
              <a:rPr lang="th-TH" b="1" dirty="0" smtClean="0">
                <a:solidFill>
                  <a:srgbClr val="008000"/>
                </a:solidFill>
              </a:rPr>
            </a:br>
            <a:r>
              <a:rPr lang="th-TH" b="1" dirty="0" smtClean="0">
                <a:solidFill>
                  <a:srgbClr val="008000"/>
                </a:solidFill>
              </a:rPr>
              <a:t>เครื่องกะเทาะ</a:t>
            </a:r>
            <a:br>
              <a:rPr lang="th-TH" b="1" dirty="0" smtClean="0">
                <a:solidFill>
                  <a:srgbClr val="008000"/>
                </a:solidFill>
              </a:rPr>
            </a:br>
            <a:r>
              <a:rPr lang="th-TH" b="1" dirty="0" smtClean="0">
                <a:solidFill>
                  <a:srgbClr val="008000"/>
                </a:solidFill>
              </a:rPr>
              <a:t>เมล็ดพันธุ์ถั่วลิสง</a:t>
            </a:r>
            <a:endParaRPr lang="th-TH" b="1" dirty="0">
              <a:solidFill>
                <a:srgbClr val="008000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lum bright="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2" y="214290"/>
            <a:ext cx="5178171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2" y="3286124"/>
            <a:ext cx="477981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134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ปรับปรุงสภาพ </a:t>
            </a:r>
            <a:endParaRPr lang="th-TH" sz="60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251520" y="1124744"/>
            <a:ext cx="388843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79576" y="5589240"/>
            <a:ext cx="5711824" cy="754410"/>
          </a:xfrm>
        </p:spPr>
        <p:txBody>
          <a:bodyPr>
            <a:noAutofit/>
          </a:bodyPr>
          <a:lstStyle/>
          <a:p>
            <a:r>
              <a:rPr lang="th-TH" sz="4400" dirty="0" smtClean="0">
                <a:solidFill>
                  <a:schemeClr val="tx1"/>
                </a:solidFill>
              </a:rPr>
              <a:t>เครื่องเป่าฝักถั่วลิสงฝักลีบออก</a:t>
            </a:r>
            <a:endParaRPr lang="th-TH" sz="4400" dirty="0">
              <a:solidFill>
                <a:schemeClr val="tx1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24744"/>
            <a:ext cx="3672408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618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การคัดเมล็ด</a:t>
            </a:r>
            <a:endParaRPr lang="th-TH" sz="60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539552" y="1844824"/>
            <a:ext cx="3774810" cy="2952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79576" y="5589240"/>
            <a:ext cx="5711824" cy="754410"/>
          </a:xfrm>
        </p:spPr>
        <p:txBody>
          <a:bodyPr>
            <a:no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</a:rPr>
              <a:t>คัดเมล็ดโดยใช้แรงงาน</a:t>
            </a:r>
            <a:endParaRPr lang="th-TH" sz="4000" b="1" dirty="0">
              <a:solidFill>
                <a:schemeClr val="tx1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87236"/>
            <a:ext cx="3672408" cy="3009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4638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 smtClean="0"/>
              <a:t>บรรจุกระสอบ</a:t>
            </a:r>
            <a:endParaRPr lang="th-TH" sz="6000" b="1" dirty="0"/>
          </a:p>
        </p:txBody>
      </p:sp>
      <p:pic>
        <p:nvPicPr>
          <p:cNvPr id="5" name="ตัวแทนรูปภาพ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179512" y="1268760"/>
            <a:ext cx="4032448" cy="434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เก็บในห้องเย็น เตรียมส่งมอบ</a:t>
            </a:r>
            <a:endParaRPr lang="th-TH" sz="3600" b="1" dirty="0">
              <a:solidFill>
                <a:schemeClr val="tx1"/>
              </a:solidFill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3627"/>
            <a:ext cx="3816424" cy="4335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302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784887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24136"/>
          </a:xfrm>
        </p:spPr>
        <p:txBody>
          <a:bodyPr/>
          <a:lstStyle/>
          <a:p>
            <a:r>
              <a:rPr lang="th-TH" b="1" dirty="0" smtClean="0">
                <a:solidFill>
                  <a:schemeClr val="accent3"/>
                </a:solidFill>
              </a:rPr>
              <a:t>สวัสดีครับ ขอบคุณครับ</a:t>
            </a:r>
            <a:endParaRPr lang="th-TH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0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th-TH" b="1" dirty="0" smtClean="0"/>
              <a:t>คัดเมล็ดพันธุ์ที่สมบูรณ์</a:t>
            </a:r>
            <a:endParaRPr lang="th-TH" b="1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0464"/>
            <a:ext cx="3384376" cy="247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90464"/>
            <a:ext cx="3528393" cy="2470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51" y="4221088"/>
            <a:ext cx="35283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0" y="4221088"/>
            <a:ext cx="338437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277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048672" cy="2304256"/>
          </a:xfrm>
        </p:spPr>
        <p:txBody>
          <a:bodyPr/>
          <a:lstStyle/>
          <a:p>
            <a:r>
              <a:rPr lang="th-TH" sz="6000" b="1" dirty="0" smtClean="0"/>
              <a:t>การเตรียมพื้นที่</a:t>
            </a:r>
            <a:br>
              <a:rPr lang="th-TH" sz="6000" b="1" dirty="0" smtClean="0"/>
            </a:br>
            <a:r>
              <a:rPr lang="th-TH" sz="6000" b="1" dirty="0" smtClean="0"/>
              <a:t/>
            </a:r>
            <a:br>
              <a:rPr lang="th-TH" sz="6000" b="1" dirty="0" smtClean="0"/>
            </a:br>
            <a:endParaRPr lang="th-TH" sz="6000" b="1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142984"/>
            <a:ext cx="3568480" cy="271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12" y="1124744"/>
            <a:ext cx="360040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9" y="4071942"/>
            <a:ext cx="3586423" cy="253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369" y="3537583"/>
            <a:ext cx="2592284" cy="367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739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1318</TotalTime>
  <Words>1410</Words>
  <Application>Microsoft Office PowerPoint</Application>
  <PresentationFormat>นำเสนอทางหน้าจอ (4:3)</PresentationFormat>
  <Paragraphs>227</Paragraphs>
  <Slides>73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73</vt:i4>
      </vt:variant>
    </vt:vector>
  </HeadingPairs>
  <TitlesOfParts>
    <vt:vector size="74" baseType="lpstr">
      <vt:lpstr>Executive</vt:lpstr>
      <vt:lpstr>การผลิตเมล็ดพันธุ์ถั่วลิสง</vt:lpstr>
      <vt:lpstr>สิ่งที่ต้องพิจารณาในการผลิต</vt:lpstr>
      <vt:lpstr>ภาพนิ่ง 3</vt:lpstr>
      <vt:lpstr>ภาพนิ่ง 4</vt:lpstr>
      <vt:lpstr>การเตรียมเมล็ดพันธุ์      คัดเลือกเมล็ดที่สมบูรณ์แก่เต็มที่กะเทาะเมล็ดออกจากเปลือกฝัก</vt:lpstr>
      <vt:lpstr>เครื่องกะเทาะ เมล็ดพันธุ์ถั่วลิสง</vt:lpstr>
      <vt:lpstr>ส่วนประกอบ เครื่องกะเทาะ เมล็ดพันธุ์ถั่วลิสง</vt:lpstr>
      <vt:lpstr>คัดเมล็ดพันธุ์ที่สมบูรณ์</vt:lpstr>
      <vt:lpstr>การเตรียมพื้นที่  </vt:lpstr>
      <vt:lpstr>พันธุ์ที่ผลิต ไทนาน 9 อายุเก็บเกี่ยว 95-105 วัน  ขอนแก่น 6 อายุเก็บเกี่ยว 115-119 วัน  ขอนแก่น 5 อายุเก็บเกี่ยว 90-110 วัน  ขอนแก่น 84-7 อายุเก็บเกี่ยว 98-125 วัน  ขอนแก่น 84-8 อายุเก็บเกี่ยว 95-110 วัน</vt:lpstr>
      <vt:lpstr>ภาพนิ่ง 11</vt:lpstr>
      <vt:lpstr>แบ่งกลุ่มตามการใช้ประโยชน์</vt:lpstr>
      <vt:lpstr>ภาพนิ่ง 13</vt:lpstr>
      <vt:lpstr>การดูฝัก &amp; เมล็ด</vt:lpstr>
      <vt:lpstr>ภาพนิ่ง 15</vt:lpstr>
      <vt:lpstr>ภาพนิ่ง 16</vt:lpstr>
      <vt:lpstr>ภาพนิ่ง 17</vt:lpstr>
      <vt:lpstr>แบ่งกลุ่มตามการใช้ประโยชน์</vt:lpstr>
      <vt:lpstr>ภาพนิ่ง 19</vt:lpstr>
      <vt:lpstr>ภาพนิ่ง 20</vt:lpstr>
      <vt:lpstr>ภาพนิ่ง 21</vt:lpstr>
      <vt:lpstr>ภาพนิ่ง 22</vt:lpstr>
      <vt:lpstr>แบ่งกลุ่มตามการใช้ประโยชน์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การปลูกถั่วลิสงปลูกได้ตลอดปีทั้งแล้ง/ฝน     ฤดูฝนปลูกเดือนเมย.-พค. ขึ้นอยู่กับฝน     ฤดูแล้งหลังเก็บเกี่ยวข้าวเสร็จปลูกปลายเดือน ตุลาคมหลังเก็บเกี่ยวเสร็จเป็นต้นไป </vt:lpstr>
      <vt:lpstr>ระยะปลูกถั่วลิสง  ระยะห่างระหว่างแถว 50 เซนติเมตร ระยะห่างระหว่างหลุม 20 เซนติเมตร หลุมลึก 5-8 ซม. 2-3 เมล็ด/หลุม</vt:lpstr>
      <vt:lpstr>วิธีการปลูก ปลูกด้วยเมล็ดที่มีความงอกมากกว่า 70 % อัตรา13-15กก./ไร่</vt:lpstr>
      <vt:lpstr>การปลูกฤดูฝนแปลงเกษตรกร</vt:lpstr>
      <vt:lpstr>หยอดเมล็ดตามร่อง</vt:lpstr>
      <vt:lpstr>คราดกลบเมล็ด</vt:lpstr>
      <vt:lpstr>หลังปลูกเสร็จอาจจะใช้สารเคมีกำจัดวัชพืช</vt:lpstr>
      <vt:lpstr>การปลูกในฤดูแล้งแปลงเกษตรกร</vt:lpstr>
      <vt:lpstr>วีธีการปลูก</vt:lpstr>
      <vt:lpstr>การให้น้ำที่ศูนย์ฯ</vt:lpstr>
      <vt:lpstr>ภาพนิ่ง 40</vt:lpstr>
      <vt:lpstr>การให้น้ำที่แปลงเกษตรกร</vt:lpstr>
      <vt:lpstr>การกำจัดวัชพืชของเกษตรกร</vt:lpstr>
      <vt:lpstr>การกำจัดวัชพืชถั่วลิสง ครั้งแรกที่อายุ 15 วัน/ใส่ปุ๋ย  ครั้งที่ 2 อายุ 30 วัน/พร้อมใส่ยิบซั่มตามเพราะ ถั่วลิสงกำลังออกดอก</vt:lpstr>
      <vt:lpstr>การกำจัดวัชพืชถั่วลิสง ครั้งแรกที่อายุ 15 วัน ครั้งที่ 2 อายุ 30 วัน</vt:lpstr>
      <vt:lpstr>กำจัดวัชพืชใส่ปุ๋ย</vt:lpstr>
      <vt:lpstr>การใส่ปุ๋ย</vt:lpstr>
      <vt:lpstr>การใส่ยิบชั่ม</vt:lpstr>
      <vt:lpstr>การใส่ยิบซั่ม</vt:lpstr>
      <vt:lpstr>แปลงเกษตรกรที่น้ำพอง</vt:lpstr>
      <vt:lpstr>ภาพนิ่ง 50</vt:lpstr>
      <vt:lpstr>แปลงเกษตรกรที่ซำสูง</vt:lpstr>
      <vt:lpstr>ภาพนิ่ง 52</vt:lpstr>
      <vt:lpstr>ภาพนิ่ง 53</vt:lpstr>
      <vt:lpstr>การตรวจแปลง</vt:lpstr>
      <vt:lpstr>การตรวจแปลง</vt:lpstr>
      <vt:lpstr>               โรคที่พบในแปลง โรคยอดไหม้(Bud necrosis)พบหลังงอกใบมีจุดสีซีด ยอดโค้งงอบิดเบี้ยแคระแกรนแห้งตายในระยะต่อมา ใช้สารป้องกำจัดเพี้ยไฟที่เป็นพาหะ ฟิโพรนิล(แอสเซนด์)ใช้หลังถั่วงอก ก่อนที่โรคจะระบาด ใช้10มล./น้ำ 20ลิตร    </vt:lpstr>
      <vt:lpstr> โรคยอดไหม้</vt:lpstr>
      <vt:lpstr>โรคโคนเน่า</vt:lpstr>
      <vt:lpstr>โรคโคนเน่า</vt:lpstr>
      <vt:lpstr>แมลงศัตรูถั่วลิสง แมลง ที่กัดกินใบต่างๆใช้สารกำจัดแมลงที่มีจำหน่ายทั่วไปเพลี้ยไฟเข้า ทำลายหลังงอก ที่เป็นพาหะของโรคยอดไหม้ นก  หนู ทำลายระยะฝัก ช่วงใกล้ระยะเก็บเกี่ยว วางยาเบื่อ </vt:lpstr>
      <vt:lpstr>การสุ่มตรวจระยะเก็บเกี่ยว</vt:lpstr>
      <vt:lpstr>การเก็บเกี่ยวถั่วลิสง</vt:lpstr>
      <vt:lpstr>ปลิดฝักด้วยมือ</vt:lpstr>
      <vt:lpstr>การตากถั่วลิสง</vt:lpstr>
      <vt:lpstr>รับถั่วลิสงแปลงเกษตรกร</vt:lpstr>
      <vt:lpstr>รับจากแปลงเกษตรกร</vt:lpstr>
      <vt:lpstr>ชั่งน้ำหนัก</vt:lpstr>
      <vt:lpstr>นำเข้ามาตากและปรังปรุงสภาพที่ศูนย์ฯ</vt:lpstr>
      <vt:lpstr>มีการตรวจอีกรอบ</vt:lpstr>
      <vt:lpstr>ปรับปรุงสภาพ </vt:lpstr>
      <vt:lpstr>การคัดเมล็ด</vt:lpstr>
      <vt:lpstr>บรรจุกระสอบ</vt:lpstr>
      <vt:lpstr>สวัสดีครับ ขอบคุณครับ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WIN77</cp:lastModifiedBy>
  <cp:revision>125</cp:revision>
  <dcterms:created xsi:type="dcterms:W3CDTF">2015-03-03T08:47:40Z</dcterms:created>
  <dcterms:modified xsi:type="dcterms:W3CDTF">2015-04-20T09:19:55Z</dcterms:modified>
</cp:coreProperties>
</file>