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8" r:id="rId2"/>
    <p:sldId id="257" r:id="rId3"/>
    <p:sldId id="266" r:id="rId4"/>
    <p:sldId id="263" r:id="rId5"/>
    <p:sldId id="265" r:id="rId6"/>
    <p:sldId id="264" r:id="rId7"/>
    <p:sldId id="267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E0F67-7C53-44B3-8642-D9F70837BA95}" type="datetimeFigureOut">
              <a:rPr lang="th-TH" smtClean="0"/>
              <a:pPr/>
              <a:t>30/06/58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44FD7-CB71-401C-B2AD-E3F7887E7EA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6676-4AEC-49A5-A3FE-32847DA5CCA7}" type="datetimeFigureOut">
              <a:rPr lang="th-TH" smtClean="0"/>
              <a:pPr/>
              <a:t>30/06/58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D91-63C9-433C-8FEA-B0C676A158E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6676-4AEC-49A5-A3FE-32847DA5CCA7}" type="datetimeFigureOut">
              <a:rPr lang="th-TH" smtClean="0"/>
              <a:pPr/>
              <a:t>30/06/58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D91-63C9-433C-8FEA-B0C676A158E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6676-4AEC-49A5-A3FE-32847DA5CCA7}" type="datetimeFigureOut">
              <a:rPr lang="th-TH" smtClean="0"/>
              <a:pPr/>
              <a:t>30/06/58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D91-63C9-433C-8FEA-B0C676A158E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6676-4AEC-49A5-A3FE-32847DA5CCA7}" type="datetimeFigureOut">
              <a:rPr lang="th-TH" smtClean="0"/>
              <a:pPr/>
              <a:t>30/06/58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D91-63C9-433C-8FEA-B0C676A158E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6676-4AEC-49A5-A3FE-32847DA5CCA7}" type="datetimeFigureOut">
              <a:rPr lang="th-TH" smtClean="0"/>
              <a:pPr/>
              <a:t>30/06/58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D91-63C9-433C-8FEA-B0C676A158E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6676-4AEC-49A5-A3FE-32847DA5CCA7}" type="datetimeFigureOut">
              <a:rPr lang="th-TH" smtClean="0"/>
              <a:pPr/>
              <a:t>30/06/58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D91-63C9-433C-8FEA-B0C676A158E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6676-4AEC-49A5-A3FE-32847DA5CCA7}" type="datetimeFigureOut">
              <a:rPr lang="th-TH" smtClean="0"/>
              <a:pPr/>
              <a:t>30/06/58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D91-63C9-433C-8FEA-B0C676A158E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6676-4AEC-49A5-A3FE-32847DA5CCA7}" type="datetimeFigureOut">
              <a:rPr lang="th-TH" smtClean="0"/>
              <a:pPr/>
              <a:t>30/06/58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D91-63C9-433C-8FEA-B0C676A158E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6676-4AEC-49A5-A3FE-32847DA5CCA7}" type="datetimeFigureOut">
              <a:rPr lang="th-TH" smtClean="0"/>
              <a:pPr/>
              <a:t>30/06/58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D91-63C9-433C-8FEA-B0C676A158E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6676-4AEC-49A5-A3FE-32847DA5CCA7}" type="datetimeFigureOut">
              <a:rPr lang="th-TH" smtClean="0"/>
              <a:pPr/>
              <a:t>30/06/58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D91-63C9-433C-8FEA-B0C676A158E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6676-4AEC-49A5-A3FE-32847DA5CCA7}" type="datetimeFigureOut">
              <a:rPr lang="th-TH" smtClean="0"/>
              <a:pPr/>
              <a:t>30/06/58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D91-63C9-433C-8FEA-B0C676A158E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26676-4AEC-49A5-A3FE-32847DA5CCA7}" type="datetimeFigureOut">
              <a:rPr lang="th-TH" smtClean="0"/>
              <a:pPr/>
              <a:t>30/06/58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A8D91-63C9-433C-8FEA-B0C676A158E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5403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95536" y="-24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การดำเนินงานของกรมพัฒนาที่ดิน</a:t>
            </a:r>
          </a:p>
          <a:p>
            <a:pPr algn="ctr"/>
            <a:r>
              <a:rPr lang="th-TH" sz="4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โครงการ 6 เมืองเกษตรสีเขียวต้นแบบ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2820" y="2000240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ตรวจวิเคราะห์ดิน</a:t>
            </a:r>
          </a:p>
          <a:p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  </a:t>
            </a:r>
            <a:r>
              <a:rPr lang="th-TH" sz="40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เก็บตัวอย่างดิน และสุ่มตรวจวิเคราะห์ดิน </a:t>
            </a:r>
          </a:p>
          <a:p>
            <a:r>
              <a:rPr lang="th-TH" sz="40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       (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pH, N, P, K </a:t>
            </a:r>
            <a:r>
              <a:rPr lang="th-TH" sz="40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OM)</a:t>
            </a:r>
            <a:endParaRPr lang="th-TH" sz="4000" b="1" dirty="0">
              <a:solidFill>
                <a:schemeClr val="accent6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gray">
          <a:xfrm>
            <a:off x="312914" y="2027142"/>
            <a:ext cx="519906" cy="466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eaLnBrk="1" latinLnBrk="1" hangingPunct="1"/>
            <a:r>
              <a:rPr kumimoji="1" lang="ko-KR" altLang="en-US" sz="2400" dirty="0">
                <a:latin typeface="Arial" pitchFamily="34" charset="0"/>
                <a:ea typeface="굴림" pitchFamily="34" charset="-127"/>
              </a:rPr>
              <a:t> </a:t>
            </a:r>
            <a:r>
              <a:rPr kumimoji="1" lang="en-US" altLang="ko-KR" sz="2400" dirty="0" smtClean="0">
                <a:solidFill>
                  <a:schemeClr val="bg1"/>
                </a:solidFill>
                <a:latin typeface="Arial" pitchFamily="34" charset="0"/>
                <a:ea typeface="굴림" pitchFamily="34" charset="-127"/>
              </a:rPr>
              <a:t>3</a:t>
            </a:r>
            <a:endParaRPr kumimoji="1" lang="en-US" altLang="ko-KR" sz="2400" dirty="0">
              <a:solidFill>
                <a:schemeClr val="bg1"/>
              </a:solidFill>
              <a:latin typeface="Arial" pitchFamily="34" charset="0"/>
              <a:ea typeface="굴림" pitchFamily="34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0374" y="4214818"/>
            <a:ext cx="82153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สำรวจการใช้สารเคมีในพื้นที่</a:t>
            </a:r>
          </a:p>
          <a:p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  </a:t>
            </a:r>
            <a:r>
              <a:rPr lang="th-TH" sz="40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สำรวจทั้งก่อนและหลังดำเนินงาน</a:t>
            </a:r>
            <a:endParaRPr lang="th-TH" sz="4000" b="1" dirty="0">
              <a:solidFill>
                <a:schemeClr val="accent6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gray">
          <a:xfrm>
            <a:off x="300468" y="4241720"/>
            <a:ext cx="519906" cy="466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eaLnBrk="1" latinLnBrk="1" hangingPunct="1"/>
            <a:r>
              <a:rPr kumimoji="1" lang="ko-KR" altLang="en-US" sz="2400" dirty="0">
                <a:latin typeface="Arial" pitchFamily="34" charset="0"/>
                <a:ea typeface="굴림" pitchFamily="34" charset="-127"/>
              </a:rPr>
              <a:t> </a:t>
            </a:r>
            <a:r>
              <a:rPr kumimoji="1" lang="en-US" altLang="ko-KR" sz="2400" dirty="0" smtClean="0">
                <a:solidFill>
                  <a:schemeClr val="bg1"/>
                </a:solidFill>
                <a:latin typeface="Arial" pitchFamily="34" charset="0"/>
                <a:ea typeface="굴림" pitchFamily="34" charset="-127"/>
              </a:rPr>
              <a:t>4</a:t>
            </a:r>
            <a:endParaRPr kumimoji="1" lang="en-US" altLang="ko-KR" sz="2400" dirty="0">
              <a:solidFill>
                <a:schemeClr val="bg1"/>
              </a:solidFill>
              <a:latin typeface="Arial" pitchFamily="34" charset="0"/>
              <a:ea typeface="굴림" pitchFamily="34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71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71538" y="214290"/>
            <a:ext cx="7467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เป้าหมายการดำเนินงาน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gray">
          <a:xfrm>
            <a:off x="357158" y="357166"/>
            <a:ext cx="519906" cy="466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eaLnBrk="1" latinLnBrk="1" hangingPunct="1"/>
            <a:r>
              <a:rPr kumimoji="1" lang="ko-KR" altLang="en-US" sz="2400" dirty="0">
                <a:latin typeface="Arial" pitchFamily="34" charset="0"/>
                <a:ea typeface="굴림" pitchFamily="34" charset="-127"/>
              </a:rPr>
              <a:t> </a:t>
            </a:r>
            <a:r>
              <a:rPr kumimoji="1" lang="en-US" altLang="ko-KR" sz="2400" dirty="0" smtClean="0">
                <a:solidFill>
                  <a:schemeClr val="bg1"/>
                </a:solidFill>
                <a:latin typeface="Arial" pitchFamily="34" charset="0"/>
                <a:ea typeface="굴림" pitchFamily="34" charset="-127"/>
              </a:rPr>
              <a:t>5</a:t>
            </a:r>
            <a:endParaRPr kumimoji="1" lang="en-US" altLang="ko-KR" sz="2400" dirty="0">
              <a:solidFill>
                <a:schemeClr val="bg1"/>
              </a:solidFill>
              <a:latin typeface="Arial" pitchFamily="34" charset="0"/>
              <a:ea typeface="굴림" pitchFamily="34" charset="-127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1000101" y="1071550"/>
          <a:ext cx="7429551" cy="5000660"/>
        </p:xfrm>
        <a:graphic>
          <a:graphicData uri="http://schemas.openxmlformats.org/drawingml/2006/table">
            <a:tbl>
              <a:tblPr/>
              <a:tblGrid>
                <a:gridCol w="2476517"/>
                <a:gridCol w="2476517"/>
                <a:gridCol w="2476517"/>
              </a:tblGrid>
              <a:tr h="50006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00FF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โครงการเมืองเกษตรสีเขียว (</a:t>
                      </a:r>
                      <a:r>
                        <a:rPr lang="en-US" sz="2800" b="1" i="0" u="none" strike="noStrike" dirty="0">
                          <a:solidFill>
                            <a:srgbClr val="0000FF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Green Agriculture City</a:t>
                      </a:r>
                      <a:r>
                        <a:rPr lang="en-US" sz="2800" b="1" i="0" u="none" strike="noStrike" dirty="0" smtClean="0">
                          <a:solidFill>
                            <a:srgbClr val="0000FF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) </a:t>
                      </a:r>
                      <a:r>
                        <a:rPr lang="th-TH" sz="2800" b="1" i="0" u="none" strike="noStrike" dirty="0" smtClean="0">
                          <a:solidFill>
                            <a:srgbClr val="0000FF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ปีงบประมาณ 255</a:t>
                      </a:r>
                      <a:r>
                        <a:rPr lang="en-US" sz="2800" b="1" i="0" u="none" strike="noStrike" smtClean="0">
                          <a:solidFill>
                            <a:srgbClr val="0000FF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2800" b="1" i="0" u="none" strike="noStrike" dirty="0">
                        <a:solidFill>
                          <a:srgbClr val="0000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06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00FF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ในพื้นที่ 6 จังหวัด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เป้าหมาย(ราย)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เป้าหมาย(ไร่)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จันทบุรี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ศรีสะ</a:t>
                      </a:r>
                      <a:r>
                        <a:rPr lang="th-TH" sz="2400" b="1" i="0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เกษ</a:t>
                      </a:r>
                      <a:endParaRPr lang="th-TH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หนองคาย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เชียงใหม่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ราชบุรี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พัทลุง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671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95536" y="-24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การดำเนินงานของกรมพัฒนาที่ดิน</a:t>
            </a:r>
          </a:p>
          <a:p>
            <a:pPr algn="ctr"/>
            <a:r>
              <a:rPr lang="th-TH" sz="4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โครงการ 6 เมืองเกษตรสีเขียวต้นแบบ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2820" y="1357298"/>
            <a:ext cx="788258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การกำหนดตัวชี้วัด</a:t>
            </a:r>
          </a:p>
          <a:p>
            <a:pPr algn="thaiDist"/>
            <a:r>
              <a:rPr lang="th-TH" sz="36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  </a:t>
            </a:r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ปริมาณอินทรียวัตถุในดิน (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Organic Matter - OM) </a:t>
            </a:r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ในพื้นที่เมืองเกษตรสีเขียวเพิ่มขึ้น</a:t>
            </a:r>
          </a:p>
          <a:p>
            <a:pPr algn="thaiDist"/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		 - ก่อนดำเนินการ - สุ่มเก็บตัวอย่างดินแยกตามชุดดินในแปลงเกษตรกร จากนั้นนำไปวิเคราะห์ที่ห้อง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lab </a:t>
            </a:r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ส่วนกลาง</a:t>
            </a:r>
          </a:p>
          <a:p>
            <a:pPr algn="thaiDist"/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		 -  หลังดำเนินการเก็บตัวอย่างจุดเดิม หลังจากเก็บเกี่ยวผลผลิตแล้ว </a:t>
            </a:r>
          </a:p>
          <a:p>
            <a:pPr algn="thaiDist"/>
            <a:r>
              <a:rPr lang="th-TH" sz="32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เป้าหมาย - ปริมาณอินทรียวัตถุเพิ่มขึ้น 0.22</a:t>
            </a:r>
            <a:r>
              <a:rPr lang="en-US" sz="32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%</a:t>
            </a:r>
            <a:endParaRPr lang="th-TH" sz="3200" b="1" dirty="0" smtClean="0">
              <a:solidFill>
                <a:srgbClr val="0080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sz="32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               (จากงานวิจัยของ ม.เกษตร หากใส่ปัจจัยการปรับปรุงบำรุงดินแล้ว ปริมาณอินทรียวัตถุจะเพิ่มขึ้น 0.2</a:t>
            </a:r>
            <a:r>
              <a:rPr lang="en-US" sz="32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%</a:t>
            </a:r>
            <a:r>
              <a:rPr lang="th-TH" sz="32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gray">
          <a:xfrm>
            <a:off x="214282" y="357166"/>
            <a:ext cx="519906" cy="466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eaLnBrk="1" latinLnBrk="1" hangingPunct="1"/>
            <a:r>
              <a:rPr kumimoji="1" lang="ko-KR" altLang="en-US" sz="2400" dirty="0">
                <a:latin typeface="Arial" pitchFamily="34" charset="0"/>
                <a:ea typeface="굴림" pitchFamily="34" charset="-127"/>
              </a:rPr>
              <a:t> </a:t>
            </a:r>
            <a:r>
              <a:rPr kumimoji="1" lang="en-US" altLang="ko-KR" sz="2400" dirty="0" smtClean="0">
                <a:solidFill>
                  <a:schemeClr val="bg1"/>
                </a:solidFill>
                <a:latin typeface="Arial" pitchFamily="34" charset="0"/>
                <a:ea typeface="굴림" pitchFamily="34" charset="-127"/>
              </a:rPr>
              <a:t>6</a:t>
            </a:r>
            <a:endParaRPr kumimoji="1" lang="en-US" altLang="ko-KR" sz="2400" dirty="0">
              <a:solidFill>
                <a:schemeClr val="bg1"/>
              </a:solidFill>
              <a:latin typeface="Arial" pitchFamily="34" charset="0"/>
              <a:ea typeface="굴림" pitchFamily="34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71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/>
          <p:cNvSpPr>
            <a:spLocks noChangeArrowheads="1"/>
          </p:cNvSpPr>
          <p:nvPr/>
        </p:nvSpPr>
        <p:spPr bwMode="gray">
          <a:xfrm>
            <a:off x="468313" y="1043170"/>
            <a:ext cx="485775" cy="441614"/>
          </a:xfrm>
          <a:prstGeom prst="diamond">
            <a:avLst/>
          </a:prstGeom>
          <a:solidFill>
            <a:schemeClr val="accent2"/>
          </a:solidFill>
          <a:ln w="25400" algn="ctr">
            <a:solidFill>
              <a:schemeClr val="bg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gray">
          <a:xfrm>
            <a:off x="485825" y="3447281"/>
            <a:ext cx="485775" cy="485775"/>
          </a:xfrm>
          <a:prstGeom prst="diamond">
            <a:avLst/>
          </a:prstGeom>
          <a:solidFill>
            <a:schemeClr val="accent2"/>
          </a:solidFill>
          <a:ln w="25400" algn="ctr">
            <a:solidFill>
              <a:schemeClr val="bg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" name="TextBox 1"/>
          <p:cNvSpPr txBox="1"/>
          <p:nvPr/>
        </p:nvSpPr>
        <p:spPr>
          <a:xfrm>
            <a:off x="971600" y="832644"/>
            <a:ext cx="79041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กระทรวงเกษตรและสหกรณ์ได้กำหนดให้โครงการเมืองเกษตรสีเขียว </a:t>
            </a:r>
            <a:r>
              <a:rPr lang="en-US" sz="4000" b="1" dirty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(Green Agriculture City) </a:t>
            </a:r>
            <a:r>
              <a:rPr lang="th-TH" sz="4000" b="1" dirty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เป็นโครงการสำคัญ </a:t>
            </a:r>
            <a:r>
              <a:rPr lang="en-US" sz="4000" b="1" dirty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(Flagship Project) </a:t>
            </a:r>
            <a:r>
              <a:rPr lang="th-TH" sz="4000" b="1" dirty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ของกระทรวงฯ </a:t>
            </a:r>
          </a:p>
          <a:p>
            <a:endParaRPr lang="th-TH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971600" y="3284984"/>
            <a:ext cx="79041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เพื่อสร้างความเข้าใจและแลกเปลี่ยนประสบการณ์ในแต่ละพื้นที่โดยชู 3 หัวใจสำคัญสู่การเป็นเมืองเกษตรสีเขียว คือ พัฒนาพื้นที่ พัฒนาสินค้า และพัฒนา</a:t>
            </a:r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คน</a:t>
            </a:r>
            <a:endParaRPr lang="th-TH" sz="4000" b="1" dirty="0">
              <a:solidFill>
                <a:srgbClr val="008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112506" y="2232867"/>
            <a:ext cx="2568286" cy="2996333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CCCC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th-TH">
              <a:latin typeface="Verdana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gray">
          <a:xfrm>
            <a:off x="3225547" y="1340769"/>
            <a:ext cx="1014830" cy="1394722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8" name="AutoShape 7"/>
          <p:cNvSpPr>
            <a:spLocks noChangeAspect="1" noChangeArrowheads="1" noTextEdit="1"/>
          </p:cNvSpPr>
          <p:nvPr/>
        </p:nvSpPr>
        <p:spPr bwMode="gray">
          <a:xfrm flipH="1">
            <a:off x="4870307" y="2348880"/>
            <a:ext cx="1021963" cy="1398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5532106" y="2232867"/>
            <a:ext cx="2568286" cy="2996333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CCCC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th-TH">
              <a:latin typeface="Verdana" pitchFamily="34" charset="0"/>
            </a:endParaRPr>
          </a:p>
        </p:txBody>
      </p:sp>
      <p:sp>
        <p:nvSpPr>
          <p:cNvPr id="22" name="Freeform 8"/>
          <p:cNvSpPr>
            <a:spLocks/>
          </p:cNvSpPr>
          <p:nvPr/>
        </p:nvSpPr>
        <p:spPr bwMode="gray">
          <a:xfrm flipH="1">
            <a:off x="4878134" y="1340768"/>
            <a:ext cx="1014828" cy="1394721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" name="TextBox 1"/>
          <p:cNvSpPr txBox="1"/>
          <p:nvPr/>
        </p:nvSpPr>
        <p:spPr>
          <a:xfrm>
            <a:off x="251520" y="116632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จังหวัดเป้าหมายผลักดันโครงการเมืองเกษตรสีเขียว </a:t>
            </a:r>
            <a:r>
              <a:rPr lang="en-US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(Green Agriculture City) </a:t>
            </a: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ประกอบด้วย 6 จังหวัด</a:t>
            </a:r>
            <a:r>
              <a:rPr lang="th-TH" sz="4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คือ</a:t>
            </a:r>
            <a:endParaRPr lang="th-TH" sz="40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65866" y="2708920"/>
            <a:ext cx="19752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เชียงใหม่</a:t>
            </a:r>
            <a:b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2. ศรีสะ</a:t>
            </a:r>
            <a:r>
              <a:rPr lang="th-TH" sz="4000" b="1" dirty="0" err="1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เกษ</a:t>
            </a:r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3. จันทบุรี</a:t>
            </a:r>
            <a:endParaRPr lang="th-TH" sz="4000" b="1" dirty="0">
              <a:solidFill>
                <a:srgbClr val="008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57366" y="2839715"/>
            <a:ext cx="19752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หนองคาย</a:t>
            </a:r>
            <a:b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5. ราชบุรี</a:t>
            </a:r>
            <a:b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6. พัทลุง</a:t>
            </a:r>
            <a:endParaRPr lang="th-TH" sz="4000" b="1" dirty="0">
              <a:solidFill>
                <a:srgbClr val="008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9512" y="5214695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     เพื่อผลักดันให้เป็นเมืองเกษตรสีเขียว และพัฒนาเป็นเมืองท่องเที่ยวเชิงเกษตร</a:t>
            </a:r>
            <a:endParaRPr lang="th-TH" sz="40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931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496978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ร่วมกันกำหนดพื้นที่ที่จะพัฒนาให้เป็นพื้นที่เกษตรสีเขียว</a:t>
            </a:r>
          </a:p>
        </p:txBody>
      </p:sp>
      <p:sp>
        <p:nvSpPr>
          <p:cNvPr id="5" name="Oval 13"/>
          <p:cNvSpPr>
            <a:spLocks noChangeArrowheads="1"/>
          </p:cNvSpPr>
          <p:nvPr/>
        </p:nvSpPr>
        <p:spPr bwMode="gray">
          <a:xfrm>
            <a:off x="107504" y="116632"/>
            <a:ext cx="3168352" cy="1184478"/>
          </a:xfrm>
          <a:prstGeom prst="ellipse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shade val="48627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354878" y="229343"/>
            <a:ext cx="2776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สาระสำคัญ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592" y="4725143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ใช้</a:t>
            </a:r>
            <a:r>
              <a:rPr lang="th-TH" sz="4000" b="1" dirty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เทคโนโลยีสะอาดในการผลิตสู่เศรษฐกิจการเกษตรสีเขียว </a:t>
            </a:r>
            <a:r>
              <a:rPr lang="en-US" sz="4000" b="1" dirty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(Green and Cool Agricultural Economy)</a:t>
            </a:r>
            <a:r>
              <a:rPr lang="th-TH" sz="4000" b="1" dirty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000" b="1" dirty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4000" b="1" dirty="0">
              <a:solidFill>
                <a:srgbClr val="008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gray">
          <a:xfrm>
            <a:off x="511788" y="2782883"/>
            <a:ext cx="353702" cy="354885"/>
          </a:xfrm>
          <a:prstGeom prst="ellipse">
            <a:avLst/>
          </a:prstGeom>
          <a:gradFill rotWithShape="1">
            <a:gsLst>
              <a:gs pos="0">
                <a:srgbClr val="CCCC00"/>
              </a:gs>
              <a:gs pos="100000">
                <a:srgbClr val="CCCC00">
                  <a:gamma/>
                  <a:shade val="63529"/>
                  <a:invGamma/>
                </a:srgb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uLnTx/>
              <a:uFillTx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2564904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ประสานความร่วมมือจากทุกภาคส่วนให้มีกระบวนการผลิตสินค้าเกษตรที่ดีเหมาะสม </a:t>
            </a:r>
            <a:r>
              <a:rPr lang="en-US" sz="4000" b="1" dirty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(good Agricultural Practice) </a:t>
            </a:r>
            <a:r>
              <a:rPr lang="th-TH" sz="4000" b="1" dirty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ปลอดภัยจากสารเคมีตกค้างในสินค้าเกษตร</a:t>
            </a:r>
          </a:p>
          <a:p>
            <a:endParaRPr lang="th-TH" sz="4000" dirty="0">
              <a:solidFill>
                <a:srgbClr val="008000"/>
              </a:solidFill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gray">
          <a:xfrm>
            <a:off x="502725" y="1673478"/>
            <a:ext cx="353702" cy="354885"/>
          </a:xfrm>
          <a:prstGeom prst="ellipse">
            <a:avLst/>
          </a:prstGeom>
          <a:gradFill rotWithShape="1">
            <a:gsLst>
              <a:gs pos="0">
                <a:srgbClr val="CCCC00"/>
              </a:gs>
              <a:gs pos="100000">
                <a:srgbClr val="CCCC00">
                  <a:gamma/>
                  <a:shade val="63529"/>
                  <a:invGamma/>
                </a:srgb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uLnTx/>
              <a:uFillTx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gray">
          <a:xfrm>
            <a:off x="501646" y="4910089"/>
            <a:ext cx="353702" cy="354885"/>
          </a:xfrm>
          <a:prstGeom prst="ellipse">
            <a:avLst/>
          </a:prstGeom>
          <a:gradFill rotWithShape="1">
            <a:gsLst>
              <a:gs pos="0">
                <a:srgbClr val="CCCC00"/>
              </a:gs>
              <a:gs pos="100000">
                <a:srgbClr val="CCCC00">
                  <a:gamma/>
                  <a:shade val="63529"/>
                  <a:invGamma/>
                </a:srgb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16632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หัวใจสำคัญของการพัฒนาเมืองเกษตรสีเขียว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8353" y="1165323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พัฒนาพื้นที่ให้เป็นพื้นที่ปลอดภัย ปราศจากมลพิษรบกวน มีการจัดการของเสียอย่างเป็นระบบ</a:t>
            </a: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gray">
          <a:xfrm>
            <a:off x="306760" y="1268760"/>
            <a:ext cx="506036" cy="442782"/>
          </a:xfrm>
          <a:prstGeom prst="rect">
            <a:avLst/>
          </a:prstGeom>
          <a:solidFill>
            <a:srgbClr val="CCCC00"/>
          </a:solidFill>
          <a:ln>
            <a:noFill/>
          </a:ln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ko-KR" altLang="en-US" sz="4000" b="1" dirty="0">
                <a:solidFill>
                  <a:srgbClr val="008000"/>
                </a:solidFill>
                <a:latin typeface="TH SarabunPSK" pitchFamily="34" charset="-34"/>
                <a:ea typeface="굴림" pitchFamily="34" charset="-127"/>
                <a:cs typeface="TH SarabunPSK" pitchFamily="34" charset="-34"/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8088" y="2474496"/>
            <a:ext cx="8496944" cy="1594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พัฒนาตัวสินค้าให้เป็นสินค้าที่มีคุณภาพได้มาตรฐานด้านความปลอดภัย ไม่มีสารพิษตกค้าง มีการนำภูมิปัญญาท้องถิ่นมาประยุกต์ใช้ในกระบวนการผลิต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gray">
          <a:xfrm>
            <a:off x="306495" y="2562562"/>
            <a:ext cx="506036" cy="402529"/>
          </a:xfrm>
          <a:prstGeom prst="rect">
            <a:avLst/>
          </a:prstGeom>
          <a:solidFill>
            <a:srgbClr val="CCCC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th-TH" altLang="ko-KR" sz="4400" b="1" dirty="0" smtClean="0">
                <a:solidFill>
                  <a:srgbClr val="008000"/>
                </a:solidFill>
                <a:latin typeface="TH SarabunPSK" pitchFamily="34" charset="-34"/>
                <a:ea typeface="굴림" pitchFamily="34" charset="-127"/>
                <a:cs typeface="TH SarabunPSK" pitchFamily="34" charset="-34"/>
              </a:rPr>
              <a:t>2</a:t>
            </a:r>
            <a:endParaRPr lang="ko-KR" altLang="en-US" sz="4400" b="1" dirty="0">
              <a:solidFill>
                <a:srgbClr val="008000"/>
              </a:solidFill>
              <a:latin typeface="TH SarabunPSK" pitchFamily="34" charset="-34"/>
              <a:ea typeface="굴림" pitchFamily="34" charset="-127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3141" y="4301480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พัฒนาคน ให้มีชีวิตความเป็นอยู่ที่ดีขึ้น มีรายได้เพิ่มขึ้นจากการ</a:t>
            </a:r>
            <a:br>
              <a:rPr lang="th-TH" sz="36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ขายสินค้าที่มีคุณภาพสามารถทำการผลิต และอาศัยอยู่ในพื้นที่</a:t>
            </a:r>
            <a:br>
              <a:rPr lang="th-TH" sz="36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ได้อย่างยั่งยืน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gray">
          <a:xfrm>
            <a:off x="321548" y="4404917"/>
            <a:ext cx="506036" cy="442782"/>
          </a:xfrm>
          <a:prstGeom prst="rect">
            <a:avLst/>
          </a:prstGeom>
          <a:solidFill>
            <a:srgbClr val="CCCC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th-TH" altLang="ko-KR" sz="4400" b="1" dirty="0">
                <a:solidFill>
                  <a:srgbClr val="008000"/>
                </a:solidFill>
                <a:latin typeface="TH SarabunPSK" pitchFamily="34" charset="-34"/>
                <a:ea typeface="굴림" pitchFamily="34" charset="-127"/>
                <a:cs typeface="TH SarabunPSK" pitchFamily="34" charset="-34"/>
              </a:rPr>
              <a:t>3</a:t>
            </a:r>
            <a:endParaRPr lang="ko-KR" altLang="en-US" sz="4400" b="1" dirty="0">
              <a:solidFill>
                <a:srgbClr val="008000"/>
              </a:solidFill>
              <a:latin typeface="TH SarabunPSK" pitchFamily="34" charset="-34"/>
              <a:ea typeface="굴림" pitchFamily="34" charset="-127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86759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นโยบายกรมพัฒนาที่ดิน</a:t>
            </a:r>
          </a:p>
          <a:p>
            <a:pPr algn="ctr"/>
            <a:r>
              <a:rPr lang="th-TH" sz="4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โครงการ 6 เมืองเกษตรสีเขียวต้นแบบ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1752311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กรมพัฒนาที่ดินมีความพร้อมในเรื่องของข้อมูลและกิจกรรม</a:t>
            </a:r>
            <a:b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ที่รองรับต่างๆ ได้แก่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gray">
          <a:xfrm>
            <a:off x="282472" y="1872520"/>
            <a:ext cx="519906" cy="466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eaLnBrk="1" latinLnBrk="1" hangingPunct="1"/>
            <a:r>
              <a:rPr kumimoji="1" lang="ko-KR" altLang="en-US" sz="2400" dirty="0">
                <a:latin typeface="Arial" pitchFamily="34" charset="0"/>
                <a:ea typeface="굴림" pitchFamily="34" charset="-127"/>
              </a:rPr>
              <a:t> </a:t>
            </a:r>
            <a:r>
              <a:rPr kumimoji="1" lang="en-US" altLang="ko-KR" sz="2400" b="1" dirty="0" smtClean="0">
                <a:solidFill>
                  <a:srgbClr val="FFFFFF"/>
                </a:solidFill>
                <a:latin typeface="Arial" pitchFamily="34" charset="0"/>
                <a:ea typeface="굴림" pitchFamily="34" charset="-127"/>
              </a:rPr>
              <a:t>1</a:t>
            </a:r>
            <a:endParaRPr kumimoji="1" lang="en-US" altLang="ko-KR" sz="2400" dirty="0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3608" y="3096656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ฐานข้อมูลดิน งานปรับปรุงบำรุงดิน งานส่งเสริมการใช้</a:t>
            </a:r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สารอินทรีย์</a:t>
            </a:r>
            <a:b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</a:br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   ลด</a:t>
            </a:r>
            <a:r>
              <a:rPr lang="th-TH" sz="3200" b="1" dirty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ใช้สารเคมี เขตพัฒนาที่ดิน การปลูกไม้ยืนต้นโตเร็ว การ</a:t>
            </a:r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รณรงค์</a:t>
            </a:r>
            <a:b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</a:br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   ไถ</a:t>
            </a:r>
            <a:r>
              <a:rPr lang="th-TH" sz="3200" b="1" dirty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กลบตอซังพืช</a:t>
            </a:r>
          </a:p>
          <a:p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</a:t>
            </a:r>
            <a:r>
              <a:rPr lang="th-TH" sz="3200" b="1" dirty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การดำเนินงานในช่วงแรกเป็นการจัดทำข้อมูลพื้นฐานของทั้ง </a:t>
            </a:r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/>
            </a:r>
            <a:b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</a:br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   6 </a:t>
            </a:r>
            <a:r>
              <a:rPr lang="th-TH" sz="3200" b="1" dirty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จังหวัด ได้แก่ ข้อมูลแผนที่ชุดดิน ข้อมูลการใช้ประโยชน์</a:t>
            </a:r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ที่ดิน</a:t>
            </a:r>
            <a:endParaRPr lang="th-TH" sz="3200" b="1" dirty="0">
              <a:solidFill>
                <a:schemeClr val="accent6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2378" y="5650072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หาข้อมูลพื้นฐานการใช้สารเคมีของแต่ละจังหวัด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gray">
          <a:xfrm>
            <a:off x="282472" y="5676974"/>
            <a:ext cx="519906" cy="466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eaLnBrk="1" latinLnBrk="1" hangingPunct="1"/>
            <a:r>
              <a:rPr kumimoji="1" lang="ko-KR" altLang="en-US" sz="2400" dirty="0">
                <a:latin typeface="Arial" pitchFamily="34" charset="0"/>
                <a:ea typeface="굴림" pitchFamily="34" charset="-127"/>
              </a:rPr>
              <a:t> </a:t>
            </a:r>
            <a:r>
              <a:rPr kumimoji="1" lang="en-US" altLang="ko-KR" sz="2400" b="1" dirty="0" smtClean="0">
                <a:solidFill>
                  <a:srgbClr val="FFFFFF"/>
                </a:solidFill>
                <a:latin typeface="Arial" pitchFamily="34" charset="0"/>
                <a:ea typeface="굴림" pitchFamily="34" charset="-127"/>
              </a:rPr>
              <a:t>2</a:t>
            </a:r>
            <a:endParaRPr kumimoji="1" lang="en-US" altLang="ko-KR" sz="2400" dirty="0">
              <a:latin typeface="Arial" pitchFamily="34" charset="0"/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0121" y="1588835"/>
            <a:ext cx="80180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พิจารณาเขตพัฒนาที่ดินที่แต่ละจังหวัดทำไว้แล้ว กลุ่มเกษตรอินทรีย์ในพื้นที่ที่มีความเข้มแข็ง มีรูปแบบ/ต้นแบบ/ภูมิปัญญาของเกษตรกรที่ทำไว้แล้ว</a:t>
            </a:r>
          </a:p>
          <a:p>
            <a:endParaRPr lang="th-TH" sz="4000" b="1" dirty="0">
              <a:solidFill>
                <a:srgbClr val="008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gray">
          <a:xfrm>
            <a:off x="282472" y="1620812"/>
            <a:ext cx="519906" cy="466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eaLnBrk="1" latinLnBrk="1" hangingPunct="1"/>
            <a:r>
              <a:rPr kumimoji="1" lang="ko-KR" altLang="en-US" sz="2400" dirty="0">
                <a:latin typeface="Arial" pitchFamily="34" charset="0"/>
                <a:ea typeface="굴림" pitchFamily="34" charset="-127"/>
              </a:rPr>
              <a:t> </a:t>
            </a:r>
            <a:r>
              <a:rPr kumimoji="1" lang="en-US" altLang="ko-KR" sz="2400" b="1" dirty="0" smtClean="0">
                <a:solidFill>
                  <a:srgbClr val="FFFFFF"/>
                </a:solidFill>
                <a:latin typeface="Arial" pitchFamily="34" charset="0"/>
                <a:ea typeface="굴림" pitchFamily="34" charset="-127"/>
              </a:rPr>
              <a:t>3</a:t>
            </a:r>
            <a:endParaRPr kumimoji="1" lang="en-US" altLang="ko-KR" sz="2400" dirty="0">
              <a:latin typeface="Arial" pitchFamily="34" charset="0"/>
              <a:ea typeface="굴림" pitchFamily="34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3446223"/>
            <a:ext cx="7920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</a:t>
            </a:r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จะต่อยอดโดยส่งเสริมให้ชุมชนมีการนำวัสดุทางการเกษตรที่เหลือจากกระบวนการผลิตมาเป็นพลังงาน</a:t>
            </a:r>
            <a:r>
              <a:rPr lang="th-TH" sz="3200" b="1" dirty="0" err="1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ชีว</a:t>
            </a:r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มวล (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Biomass) </a:t>
            </a:r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และการลดของเสียในกระบวนการผลิตให้เป็นศูนย์ (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Zero Waste)</a:t>
            </a:r>
            <a:endParaRPr lang="th-TH" sz="3200" b="1" dirty="0" smtClean="0">
              <a:solidFill>
                <a:schemeClr val="accent6">
                  <a:lumMod val="50000"/>
                </a:schemeClr>
              </a:solidFill>
              <a:latin typeface="TH SarabunPSK" pitchFamily="34" charset="-34"/>
              <a:cs typeface="TH SarabunPSK" pitchFamily="34" charset="-34"/>
              <a:sym typeface="Symbol"/>
            </a:endParaRPr>
          </a:p>
          <a:p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</a:t>
            </a:r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จะกักเก็บคาร์บอน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(carbon sequestration) </a:t>
            </a:r>
            <a:r>
              <a:rPr lang="th-TH" sz="32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โดยใช้กิจกรรมอะไร หากปลูกไม้ยืนต้นโตเร็ว จะกักเก็บคาร์บอนได้เท่าไหร่</a:t>
            </a:r>
          </a:p>
          <a:p>
            <a:endParaRPr lang="th-TH" sz="3200" b="1" dirty="0">
              <a:solidFill>
                <a:schemeClr val="accent6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-24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นโยบายกรมพัฒนาที่ดิน</a:t>
            </a:r>
          </a:p>
          <a:p>
            <a:pPr algn="ctr"/>
            <a:r>
              <a:rPr lang="th-TH" sz="4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โครงการ 6 เมืองเกษตรสีเขียวต้นแบบ</a:t>
            </a:r>
          </a:p>
        </p:txBody>
      </p:sp>
    </p:spTree>
    <p:extLst>
      <p:ext uri="{BB962C8B-B14F-4D97-AF65-F5344CB8AC3E}">
        <p14:creationId xmlns="" xmlns:p14="http://schemas.microsoft.com/office/powerpoint/2010/main" val="16671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2378" y="2040617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ต้องเก็บตัวเลขเพื่อเป็นตัวชี้วัดเมืองเกษตรสีเขียว</a:t>
            </a:r>
            <a:endParaRPr lang="th-TH" sz="4000" b="1" dirty="0">
              <a:solidFill>
                <a:srgbClr val="008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gray">
          <a:xfrm>
            <a:off x="282472" y="2067519"/>
            <a:ext cx="519906" cy="466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eaLnBrk="1" latinLnBrk="1" hangingPunct="1"/>
            <a:r>
              <a:rPr kumimoji="1" lang="ko-KR" altLang="en-US" sz="2400" dirty="0">
                <a:latin typeface="Arial" pitchFamily="34" charset="0"/>
                <a:ea typeface="굴림" pitchFamily="34" charset="-127"/>
              </a:rPr>
              <a:t> </a:t>
            </a:r>
            <a:r>
              <a:rPr kumimoji="1" lang="en-US" altLang="ko-KR" sz="2400" dirty="0" smtClean="0">
                <a:solidFill>
                  <a:schemeClr val="bg1"/>
                </a:solidFill>
                <a:latin typeface="Arial" pitchFamily="34" charset="0"/>
                <a:ea typeface="굴림" pitchFamily="34" charset="-127"/>
              </a:rPr>
              <a:t>4</a:t>
            </a:r>
            <a:endParaRPr kumimoji="1" lang="en-US" altLang="ko-KR" sz="2400" dirty="0">
              <a:solidFill>
                <a:schemeClr val="bg1"/>
              </a:solidFill>
              <a:latin typeface="Arial" pitchFamily="34" charset="0"/>
              <a:ea typeface="굴림" pitchFamily="34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5626" y="3105693"/>
            <a:ext cx="82153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จะส่งเสริมและพัฒนาหมอดินอาสาให้เป็นเกษตรกรตัวอย่างเป็น </a:t>
            </a:r>
            <a:r>
              <a:rPr lang="en-US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eco-farmer </a:t>
            </a:r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ของจังหวัด</a:t>
            </a:r>
            <a:endParaRPr lang="th-TH" sz="4000" b="1" dirty="0">
              <a:solidFill>
                <a:srgbClr val="008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gray">
          <a:xfrm>
            <a:off x="285720" y="3132595"/>
            <a:ext cx="519906" cy="466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eaLnBrk="1" latinLnBrk="1" hangingPunct="1"/>
            <a:r>
              <a:rPr kumimoji="1" lang="ko-KR" altLang="en-US" sz="2400" dirty="0">
                <a:latin typeface="Arial" pitchFamily="34" charset="0"/>
                <a:ea typeface="굴림" pitchFamily="34" charset="-127"/>
              </a:rPr>
              <a:t> </a:t>
            </a:r>
            <a:r>
              <a:rPr kumimoji="1" lang="en-US" altLang="ko-KR" sz="2400" dirty="0" smtClean="0">
                <a:solidFill>
                  <a:schemeClr val="bg1"/>
                </a:solidFill>
                <a:latin typeface="Arial" pitchFamily="34" charset="0"/>
                <a:ea typeface="굴림" pitchFamily="34" charset="-127"/>
              </a:rPr>
              <a:t>5</a:t>
            </a:r>
            <a:endParaRPr kumimoji="1" lang="en-US" altLang="ko-KR" sz="2400" dirty="0">
              <a:solidFill>
                <a:schemeClr val="bg1"/>
              </a:solidFill>
              <a:latin typeface="Arial" pitchFamily="34" charset="0"/>
              <a:ea typeface="굴림" pitchFamily="34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-24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นโยบายกรมพัฒนาที่ดิน</a:t>
            </a:r>
          </a:p>
          <a:p>
            <a:pPr algn="ctr"/>
            <a:r>
              <a:rPr lang="th-TH" sz="4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โครงการ 6 เมืองเกษตรสีเขียวต้นแบบ</a:t>
            </a:r>
          </a:p>
        </p:txBody>
      </p:sp>
    </p:spTree>
    <p:extLst>
      <p:ext uri="{BB962C8B-B14F-4D97-AF65-F5344CB8AC3E}">
        <p14:creationId xmlns="" xmlns:p14="http://schemas.microsoft.com/office/powerpoint/2010/main" val="16671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2378" y="2040617"/>
            <a:ext cx="82153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ถ่ายทอดเทคโนโลยีและนวัตกรรม</a:t>
            </a:r>
          </a:p>
          <a:p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 </a:t>
            </a:r>
            <a:r>
              <a:rPr lang="th-TH" sz="40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อบรมเกษตรและถ่ายทอดนวัตกรรม </a:t>
            </a:r>
            <a:endParaRPr lang="th-TH" sz="4000" b="1" dirty="0">
              <a:solidFill>
                <a:schemeClr val="accent6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gray">
          <a:xfrm>
            <a:off x="282472" y="2067519"/>
            <a:ext cx="519906" cy="466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eaLnBrk="1" latinLnBrk="1" hangingPunct="1"/>
            <a:r>
              <a:rPr kumimoji="1" lang="ko-KR" altLang="en-US" sz="2400" dirty="0">
                <a:latin typeface="Arial" pitchFamily="34" charset="0"/>
                <a:ea typeface="굴림" pitchFamily="34" charset="-127"/>
              </a:rPr>
              <a:t> </a:t>
            </a:r>
            <a:r>
              <a:rPr kumimoji="1" lang="en-US" altLang="ko-KR" sz="2400" dirty="0" smtClean="0">
                <a:solidFill>
                  <a:schemeClr val="bg1"/>
                </a:solidFill>
                <a:latin typeface="Arial" pitchFamily="34" charset="0"/>
                <a:ea typeface="굴림" pitchFamily="34" charset="-127"/>
              </a:rPr>
              <a:t>1</a:t>
            </a:r>
            <a:endParaRPr kumimoji="1" lang="en-US" altLang="ko-KR" sz="2400" dirty="0">
              <a:solidFill>
                <a:schemeClr val="bg1"/>
              </a:solidFill>
              <a:latin typeface="Arial" pitchFamily="34" charset="0"/>
              <a:ea typeface="굴림" pitchFamily="34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5626" y="3214686"/>
            <a:ext cx="821537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ส่งเสริมการปรับปรุงบำรุงดิน</a:t>
            </a:r>
          </a:p>
          <a:p>
            <a:r>
              <a:rPr lang="th-TH" sz="4000" b="1" dirty="0" smtClean="0">
                <a:solidFill>
                  <a:srgbClr val="008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 </a:t>
            </a:r>
            <a:r>
              <a:rPr lang="th-TH" sz="40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ส่งเสริมการจัดทำน้ำหมักชีวภาพ/ปุ๋ยหมัก</a:t>
            </a:r>
          </a:p>
          <a:p>
            <a:r>
              <a:rPr lang="th-TH" sz="40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 </a:t>
            </a:r>
            <a:r>
              <a:rPr lang="th-TH" sz="40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ส่งเสริมการใช้ปุ๋ยพืชสด</a:t>
            </a:r>
          </a:p>
          <a:p>
            <a:r>
              <a:rPr lang="th-TH" sz="40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 </a:t>
            </a:r>
            <a:r>
              <a:rPr lang="th-TH" sz="40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ส่งเสริมการใช้ปูนเพื่อการเกษตร</a:t>
            </a:r>
          </a:p>
          <a:p>
            <a:r>
              <a:rPr lang="th-TH" sz="40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  <a:sym typeface="Symbol"/>
              </a:rPr>
              <a:t> </a:t>
            </a:r>
            <a:r>
              <a:rPr lang="th-TH" sz="4000" b="1" dirty="0" smtClean="0">
                <a:solidFill>
                  <a:schemeClr val="accent6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รณรงค์ไถกลบตอซังพืช</a:t>
            </a:r>
            <a:endParaRPr lang="th-TH" sz="4000" b="1" dirty="0">
              <a:solidFill>
                <a:schemeClr val="accent6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gray">
          <a:xfrm>
            <a:off x="285720" y="3241588"/>
            <a:ext cx="519906" cy="466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eaLnBrk="1" latinLnBrk="1" hangingPunct="1"/>
            <a:r>
              <a:rPr kumimoji="1" lang="ko-KR" altLang="en-US" sz="2400" dirty="0">
                <a:latin typeface="Arial" pitchFamily="34" charset="0"/>
                <a:ea typeface="굴림" pitchFamily="34" charset="-127"/>
              </a:rPr>
              <a:t> </a:t>
            </a:r>
            <a:r>
              <a:rPr kumimoji="1" lang="en-US" altLang="ko-KR" sz="2400" dirty="0" smtClean="0">
                <a:solidFill>
                  <a:schemeClr val="bg1"/>
                </a:solidFill>
                <a:latin typeface="Arial" pitchFamily="34" charset="0"/>
                <a:ea typeface="굴림" pitchFamily="34" charset="-127"/>
              </a:rPr>
              <a:t>2</a:t>
            </a:r>
            <a:endParaRPr kumimoji="1" lang="en-US" altLang="ko-KR" sz="2400" dirty="0">
              <a:solidFill>
                <a:schemeClr val="bg1"/>
              </a:solidFill>
              <a:latin typeface="Arial" pitchFamily="34" charset="0"/>
              <a:ea typeface="굴림" pitchFamily="34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-24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การดำเนินงานของกรมพัฒนาที่ดิน</a:t>
            </a:r>
          </a:p>
          <a:p>
            <a:pPr algn="ctr"/>
            <a:r>
              <a:rPr lang="th-TH" sz="4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โครงการ 6 เมืองเกษตรสีเขียวต้นแบบ</a:t>
            </a:r>
          </a:p>
        </p:txBody>
      </p:sp>
    </p:spTree>
    <p:extLst>
      <p:ext uri="{BB962C8B-B14F-4D97-AF65-F5344CB8AC3E}">
        <p14:creationId xmlns="" xmlns:p14="http://schemas.microsoft.com/office/powerpoint/2010/main" val="16671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554</Words>
  <Application>Microsoft Office PowerPoint</Application>
  <PresentationFormat>นำเสนอทางหน้าจอ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ชุดรูปแบบของ Office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The_1</cp:lastModifiedBy>
  <cp:revision>90</cp:revision>
  <cp:lastPrinted>2015-06-26T07:13:39Z</cp:lastPrinted>
  <dcterms:created xsi:type="dcterms:W3CDTF">2015-06-25T07:52:30Z</dcterms:created>
  <dcterms:modified xsi:type="dcterms:W3CDTF">2015-06-30T01:45:17Z</dcterms:modified>
</cp:coreProperties>
</file>