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xls" ContentType="application/vnd.ms-exce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86" r:id="rId2"/>
    <p:sldId id="328" r:id="rId3"/>
    <p:sldId id="329" r:id="rId4"/>
    <p:sldId id="330" r:id="rId5"/>
    <p:sldId id="331" r:id="rId6"/>
    <p:sldId id="332" r:id="rId7"/>
    <p:sldId id="333" r:id="rId8"/>
    <p:sldId id="334" r:id="rId9"/>
    <p:sldId id="335" r:id="rId10"/>
    <p:sldId id="336" r:id="rId11"/>
    <p:sldId id="358" r:id="rId12"/>
    <p:sldId id="360" r:id="rId13"/>
    <p:sldId id="339" r:id="rId14"/>
    <p:sldId id="353" r:id="rId15"/>
    <p:sldId id="372" r:id="rId16"/>
    <p:sldId id="373" r:id="rId17"/>
    <p:sldId id="325" r:id="rId18"/>
    <p:sldId id="323" r:id="rId19"/>
    <p:sldId id="337" r:id="rId20"/>
    <p:sldId id="340" r:id="rId21"/>
    <p:sldId id="342" r:id="rId22"/>
    <p:sldId id="341" r:id="rId23"/>
    <p:sldId id="343" r:id="rId24"/>
    <p:sldId id="327" r:id="rId25"/>
    <p:sldId id="344" r:id="rId26"/>
    <p:sldId id="322" r:id="rId27"/>
    <p:sldId id="345" r:id="rId28"/>
    <p:sldId id="319" r:id="rId29"/>
    <p:sldId id="318" r:id="rId30"/>
    <p:sldId id="346" r:id="rId31"/>
    <p:sldId id="317" r:id="rId32"/>
    <p:sldId id="374" r:id="rId33"/>
    <p:sldId id="375" r:id="rId34"/>
    <p:sldId id="376" r:id="rId35"/>
    <p:sldId id="377" r:id="rId36"/>
    <p:sldId id="378" r:id="rId37"/>
    <p:sldId id="316" r:id="rId38"/>
    <p:sldId id="348" r:id="rId39"/>
    <p:sldId id="315" r:id="rId40"/>
    <p:sldId id="349" r:id="rId41"/>
    <p:sldId id="314" r:id="rId42"/>
    <p:sldId id="313" r:id="rId43"/>
    <p:sldId id="320" r:id="rId44"/>
    <p:sldId id="350" r:id="rId45"/>
    <p:sldId id="321" r:id="rId46"/>
    <p:sldId id="351" r:id="rId47"/>
    <p:sldId id="357" r:id="rId48"/>
    <p:sldId id="371" r:id="rId49"/>
    <p:sldId id="364" r:id="rId50"/>
    <p:sldId id="368" r:id="rId51"/>
    <p:sldId id="365" r:id="rId52"/>
    <p:sldId id="366" r:id="rId53"/>
    <p:sldId id="361" r:id="rId54"/>
    <p:sldId id="362" r:id="rId55"/>
    <p:sldId id="369" r:id="rId56"/>
    <p:sldId id="294" r:id="rId57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99"/>
    <a:srgbClr val="FF9900"/>
    <a:srgbClr val="CC3300"/>
    <a:srgbClr val="FF0066"/>
    <a:srgbClr val="D43636"/>
    <a:srgbClr val="CCE7D4"/>
    <a:srgbClr val="FF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ลักษณะ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ลักษณะ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E3FDE45-AF77-4B5C-9715-49D594BDF05E}" styleName="ลักษณะสีอ่อน 1 - เน้น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46F890A9-2807-4EBB-B81D-B2AA78EC7F39}" styleName="ลักษณะสีเข้ม 2 - เน้น 5/เน้น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ลักษณะ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ลักษณะสีปานกลาง 1 - เน้น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4C1A8A3-306A-4EB7-A6B1-4F7E0EB9C5D6}" styleName="ลักษณะสีปานกลาง 3 - เน้น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ลักษณะสีปานกลาง 3 - เน้น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77" autoAdjust="0"/>
    <p:restoredTop sz="97331" autoAdjust="0"/>
  </p:normalViewPr>
  <p:slideViewPr>
    <p:cSldViewPr>
      <p:cViewPr>
        <p:scale>
          <a:sx n="66" d="100"/>
          <a:sy n="66" d="100"/>
        </p:scale>
        <p:origin x="-2004" y="-5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0" d="100"/>
          <a:sy n="60" d="100"/>
        </p:scale>
        <p:origin x="-3426" y="-114"/>
      </p:cViewPr>
      <p:guideLst>
        <p:guide orient="horz" pos="3128"/>
        <p:guide pos="214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41BA53-47F0-4550-8F61-1A673C27C3D8}" type="doc">
      <dgm:prSet loTypeId="urn:microsoft.com/office/officeart/2005/8/layout/arrow2" loCatId="process" qsTypeId="urn:microsoft.com/office/officeart/2005/8/quickstyle/simple1" qsCatId="simple" csTypeId="urn:microsoft.com/office/officeart/2005/8/colors/colorful1#1" csCatId="colorful" phldr="1"/>
      <dgm:spPr/>
    </dgm:pt>
    <dgm:pt modelId="{F12CC9BB-10E7-4E63-BB7B-940BEED79C38}">
      <dgm:prSet phldrT="[ข้อความ]" custT="1"/>
      <dgm:spPr/>
      <dgm:t>
        <a:bodyPr/>
        <a:lstStyle/>
        <a:p>
          <a:r>
            <a:rPr lang="th-TH" sz="3600" b="1" dirty="0" smtClean="0">
              <a:latin typeface="TH SarabunPSK" pitchFamily="34" charset="-34"/>
              <a:cs typeface="TH SarabunPSK" pitchFamily="34" charset="-34"/>
            </a:rPr>
            <a:t>ส่วนกลาง</a:t>
          </a:r>
          <a:endParaRPr lang="th-TH" sz="3600" b="1" dirty="0">
            <a:latin typeface="TH SarabunPSK" pitchFamily="34" charset="-34"/>
            <a:cs typeface="TH SarabunPSK" pitchFamily="34" charset="-34"/>
          </a:endParaRPr>
        </a:p>
      </dgm:t>
    </dgm:pt>
    <dgm:pt modelId="{F9E41CCE-72A9-451B-8886-91E1C24CAF98}" type="parTrans" cxnId="{478CB76E-615A-4C62-80AB-BBC8EA20D27D}">
      <dgm:prSet/>
      <dgm:spPr/>
      <dgm:t>
        <a:bodyPr/>
        <a:lstStyle/>
        <a:p>
          <a:endParaRPr lang="th-TH"/>
        </a:p>
      </dgm:t>
    </dgm:pt>
    <dgm:pt modelId="{6DE3A470-CDFF-4A32-B615-11AAD0519D73}" type="sibTrans" cxnId="{478CB76E-615A-4C62-80AB-BBC8EA20D27D}">
      <dgm:prSet/>
      <dgm:spPr/>
      <dgm:t>
        <a:bodyPr/>
        <a:lstStyle/>
        <a:p>
          <a:endParaRPr lang="th-TH"/>
        </a:p>
      </dgm:t>
    </dgm:pt>
    <dgm:pt modelId="{59E5C279-078B-4372-A214-3B3B77C4BFF3}">
      <dgm:prSet phldrT="[ข้อความ]" custT="1"/>
      <dgm:spPr/>
      <dgm:t>
        <a:bodyPr/>
        <a:lstStyle/>
        <a:p>
          <a:r>
            <a:rPr lang="th-TH" sz="3600" b="1" dirty="0" smtClean="0">
              <a:latin typeface="TH SarabunPSK" pitchFamily="34" charset="-34"/>
              <a:cs typeface="TH SarabunPSK" pitchFamily="34" charset="-34"/>
            </a:rPr>
            <a:t>ระดับจังหวัด</a:t>
          </a:r>
          <a:endParaRPr lang="th-TH" sz="3600" dirty="0">
            <a:latin typeface="TH SarabunPSK" pitchFamily="34" charset="-34"/>
            <a:cs typeface="TH SarabunPSK" pitchFamily="34" charset="-34"/>
          </a:endParaRPr>
        </a:p>
      </dgm:t>
    </dgm:pt>
    <dgm:pt modelId="{08D95348-12B0-4EA6-8109-82910A977A70}" type="parTrans" cxnId="{3D5D14D9-03F7-4B82-B6D5-AD5BE87436C7}">
      <dgm:prSet/>
      <dgm:spPr/>
      <dgm:t>
        <a:bodyPr/>
        <a:lstStyle/>
        <a:p>
          <a:endParaRPr lang="th-TH"/>
        </a:p>
      </dgm:t>
    </dgm:pt>
    <dgm:pt modelId="{110C3AFD-A67D-48A2-B1D1-741898AAD6F8}" type="sibTrans" cxnId="{3D5D14D9-03F7-4B82-B6D5-AD5BE87436C7}">
      <dgm:prSet/>
      <dgm:spPr/>
      <dgm:t>
        <a:bodyPr/>
        <a:lstStyle/>
        <a:p>
          <a:endParaRPr lang="th-TH"/>
        </a:p>
      </dgm:t>
    </dgm:pt>
    <dgm:pt modelId="{8EEDD278-C9EA-408E-B581-A292D8068DFF}">
      <dgm:prSet phldrT="[ข้อความ]" custT="1"/>
      <dgm:spPr/>
      <dgm:t>
        <a:bodyPr/>
        <a:lstStyle/>
        <a:p>
          <a:r>
            <a:rPr lang="th-TH" sz="3600" b="1" dirty="0" smtClean="0">
              <a:latin typeface="TH SarabunPSK" pitchFamily="34" charset="-34"/>
              <a:cs typeface="TH SarabunPSK" pitchFamily="34" charset="-34"/>
            </a:rPr>
            <a:t>ระดับอำเภอ</a:t>
          </a:r>
          <a:endParaRPr lang="th-TH" sz="3600" b="1" dirty="0">
            <a:latin typeface="TH SarabunPSK" pitchFamily="34" charset="-34"/>
            <a:cs typeface="TH SarabunPSK" pitchFamily="34" charset="-34"/>
          </a:endParaRPr>
        </a:p>
      </dgm:t>
    </dgm:pt>
    <dgm:pt modelId="{7714A5FE-9980-40E1-AF39-4785243E7498}" type="parTrans" cxnId="{E9AEFAB0-1C00-45FC-9144-D385BC0E765F}">
      <dgm:prSet/>
      <dgm:spPr/>
      <dgm:t>
        <a:bodyPr/>
        <a:lstStyle/>
        <a:p>
          <a:endParaRPr lang="th-TH"/>
        </a:p>
      </dgm:t>
    </dgm:pt>
    <dgm:pt modelId="{F634DB34-8CE0-487F-A406-6A10B14AB81F}" type="sibTrans" cxnId="{E9AEFAB0-1C00-45FC-9144-D385BC0E765F}">
      <dgm:prSet/>
      <dgm:spPr/>
      <dgm:t>
        <a:bodyPr/>
        <a:lstStyle/>
        <a:p>
          <a:endParaRPr lang="th-TH"/>
        </a:p>
      </dgm:t>
    </dgm:pt>
    <dgm:pt modelId="{2AECC4DB-969F-45FE-A683-38634EE90469}" type="pres">
      <dgm:prSet presAssocID="{CB41BA53-47F0-4550-8F61-1A673C27C3D8}" presName="arrowDiagram" presStyleCnt="0">
        <dgm:presLayoutVars>
          <dgm:chMax val="5"/>
          <dgm:dir/>
          <dgm:resizeHandles val="exact"/>
        </dgm:presLayoutVars>
      </dgm:prSet>
      <dgm:spPr/>
    </dgm:pt>
    <dgm:pt modelId="{E5D430AD-0022-49BF-A679-11EBB51FD2B1}" type="pres">
      <dgm:prSet presAssocID="{CB41BA53-47F0-4550-8F61-1A673C27C3D8}" presName="arrow" presStyleLbl="bgShp" presStyleIdx="0" presStyleCnt="1" custScaleX="77838" custScaleY="93157" custLinFactNeighborX="-8465" custLinFactNeighborY="675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B7A4BAB-401C-4F16-8619-ABE706A5ACD0}" type="pres">
      <dgm:prSet presAssocID="{CB41BA53-47F0-4550-8F61-1A673C27C3D8}" presName="arrowDiagram3" presStyleCnt="0"/>
      <dgm:spPr/>
    </dgm:pt>
    <dgm:pt modelId="{2011DD1B-F9DD-469B-A4D4-BA9947504C78}" type="pres">
      <dgm:prSet presAssocID="{F12CC9BB-10E7-4E63-BB7B-940BEED79C38}" presName="bullet3a" presStyleLbl="node1" presStyleIdx="0" presStyleCnt="3" custScaleX="238191" custScaleY="238191" custLinFactX="-63538" custLinFactY="261596" custLinFactNeighborX="-100000" custLinFactNeighborY="300000"/>
      <dgm:spPr/>
    </dgm:pt>
    <dgm:pt modelId="{4BBA9932-94FB-4BA9-857D-1FD020576ACD}" type="pres">
      <dgm:prSet presAssocID="{F12CC9BB-10E7-4E63-BB7B-940BEED79C38}" presName="textBox3a" presStyleLbl="revTx" presStyleIdx="0" presStyleCnt="3" custScaleX="100002" custScaleY="45406" custLinFactNeighborX="-697" custLinFactNeighborY="407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D37437-A436-46B5-BB94-B1AE5FDB83B8}" type="pres">
      <dgm:prSet presAssocID="{59E5C279-078B-4372-A214-3B3B77C4BFF3}" presName="bullet3b" presStyleLbl="node1" presStyleIdx="1" presStyleCnt="3" custScaleX="129339" custScaleY="129339" custLinFactX="-111661" custLinFactY="100000" custLinFactNeighborX="-200000" custLinFactNeighborY="118509"/>
      <dgm:spPr/>
    </dgm:pt>
    <dgm:pt modelId="{BC78CEF0-D537-41DC-8D62-C9FDE93B4100}" type="pres">
      <dgm:prSet presAssocID="{59E5C279-078B-4372-A214-3B3B77C4BFF3}" presName="textBox3b" presStyleLbl="revTx" presStyleIdx="1" presStyleCnt="3" custScaleX="259296" custScaleY="28037" custLinFactNeighborX="21219" custLinFactNeighborY="-393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2DFCE89-6D51-423E-BA9E-028F7225E985}" type="pres">
      <dgm:prSet presAssocID="{8EEDD278-C9EA-408E-B581-A292D8068DFF}" presName="bullet3c" presStyleLbl="node1" presStyleIdx="2" presStyleCnt="3" custLinFactX="-100000" custLinFactNeighborX="-180017" custLinFactNeighborY="93735"/>
      <dgm:spPr/>
      <dgm:t>
        <a:bodyPr/>
        <a:lstStyle/>
        <a:p>
          <a:endParaRPr lang="th-TH"/>
        </a:p>
      </dgm:t>
    </dgm:pt>
    <dgm:pt modelId="{DA8C7656-B5FF-4505-A4E9-6EF7CFDC5C52}" type="pres">
      <dgm:prSet presAssocID="{8EEDD278-C9EA-408E-B581-A292D8068DFF}" presName="textBox3c" presStyleLbl="revTx" presStyleIdx="2" presStyleCnt="3" custFlipVert="0" custScaleX="199163" custScaleY="25316" custLinFactNeighborX="-51899" custLinFactNeighborY="-137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5D14D9-03F7-4B82-B6D5-AD5BE87436C7}" srcId="{CB41BA53-47F0-4550-8F61-1A673C27C3D8}" destId="{59E5C279-078B-4372-A214-3B3B77C4BFF3}" srcOrd="1" destOrd="0" parTransId="{08D95348-12B0-4EA6-8109-82910A977A70}" sibTransId="{110C3AFD-A67D-48A2-B1D1-741898AAD6F8}"/>
    <dgm:cxn modelId="{04DDAB40-D5B3-4CCD-9481-BC735D83BBF8}" type="presOf" srcId="{F12CC9BB-10E7-4E63-BB7B-940BEED79C38}" destId="{4BBA9932-94FB-4BA9-857D-1FD020576ACD}" srcOrd="0" destOrd="0" presId="urn:microsoft.com/office/officeart/2005/8/layout/arrow2"/>
    <dgm:cxn modelId="{D3227A67-F671-4A67-B49F-BC856D3D20F7}" type="presOf" srcId="{8EEDD278-C9EA-408E-B581-A292D8068DFF}" destId="{DA8C7656-B5FF-4505-A4E9-6EF7CFDC5C52}" srcOrd="0" destOrd="0" presId="urn:microsoft.com/office/officeart/2005/8/layout/arrow2"/>
    <dgm:cxn modelId="{37D7C09A-613C-42F0-8AA4-B2E492ABF715}" type="presOf" srcId="{59E5C279-078B-4372-A214-3B3B77C4BFF3}" destId="{BC78CEF0-D537-41DC-8D62-C9FDE93B4100}" srcOrd="0" destOrd="0" presId="urn:microsoft.com/office/officeart/2005/8/layout/arrow2"/>
    <dgm:cxn modelId="{478CB76E-615A-4C62-80AB-BBC8EA20D27D}" srcId="{CB41BA53-47F0-4550-8F61-1A673C27C3D8}" destId="{F12CC9BB-10E7-4E63-BB7B-940BEED79C38}" srcOrd="0" destOrd="0" parTransId="{F9E41CCE-72A9-451B-8886-91E1C24CAF98}" sibTransId="{6DE3A470-CDFF-4A32-B615-11AAD0519D73}"/>
    <dgm:cxn modelId="{E9AEFAB0-1C00-45FC-9144-D385BC0E765F}" srcId="{CB41BA53-47F0-4550-8F61-1A673C27C3D8}" destId="{8EEDD278-C9EA-408E-B581-A292D8068DFF}" srcOrd="2" destOrd="0" parTransId="{7714A5FE-9980-40E1-AF39-4785243E7498}" sibTransId="{F634DB34-8CE0-487F-A406-6A10B14AB81F}"/>
    <dgm:cxn modelId="{FAECD20F-CF7B-4A0E-AAE9-2D51A18BEFDF}" type="presOf" srcId="{CB41BA53-47F0-4550-8F61-1A673C27C3D8}" destId="{2AECC4DB-969F-45FE-A683-38634EE90469}" srcOrd="0" destOrd="0" presId="urn:microsoft.com/office/officeart/2005/8/layout/arrow2"/>
    <dgm:cxn modelId="{ECE9F012-702C-4B58-8EFE-7FF126A20DC2}" type="presParOf" srcId="{2AECC4DB-969F-45FE-A683-38634EE90469}" destId="{E5D430AD-0022-49BF-A679-11EBB51FD2B1}" srcOrd="0" destOrd="0" presId="urn:microsoft.com/office/officeart/2005/8/layout/arrow2"/>
    <dgm:cxn modelId="{4899A0F2-2716-4AFC-8F46-D56D01F1983F}" type="presParOf" srcId="{2AECC4DB-969F-45FE-A683-38634EE90469}" destId="{BB7A4BAB-401C-4F16-8619-ABE706A5ACD0}" srcOrd="1" destOrd="0" presId="urn:microsoft.com/office/officeart/2005/8/layout/arrow2"/>
    <dgm:cxn modelId="{A03B799C-82B5-4CC6-8B27-A79AA38C93FB}" type="presParOf" srcId="{BB7A4BAB-401C-4F16-8619-ABE706A5ACD0}" destId="{2011DD1B-F9DD-469B-A4D4-BA9947504C78}" srcOrd="0" destOrd="0" presId="urn:microsoft.com/office/officeart/2005/8/layout/arrow2"/>
    <dgm:cxn modelId="{DE73C1DC-28EE-4A05-BC07-15C1C26132A7}" type="presParOf" srcId="{BB7A4BAB-401C-4F16-8619-ABE706A5ACD0}" destId="{4BBA9932-94FB-4BA9-857D-1FD020576ACD}" srcOrd="1" destOrd="0" presId="urn:microsoft.com/office/officeart/2005/8/layout/arrow2"/>
    <dgm:cxn modelId="{783A4BC5-BFB1-4E7C-B9D0-23C0801E8EB8}" type="presParOf" srcId="{BB7A4BAB-401C-4F16-8619-ABE706A5ACD0}" destId="{D5D37437-A436-46B5-BB94-B1AE5FDB83B8}" srcOrd="2" destOrd="0" presId="urn:microsoft.com/office/officeart/2005/8/layout/arrow2"/>
    <dgm:cxn modelId="{8F3943B2-F258-4596-BFFA-5F868F14D772}" type="presParOf" srcId="{BB7A4BAB-401C-4F16-8619-ABE706A5ACD0}" destId="{BC78CEF0-D537-41DC-8D62-C9FDE93B4100}" srcOrd="3" destOrd="0" presId="urn:microsoft.com/office/officeart/2005/8/layout/arrow2"/>
    <dgm:cxn modelId="{FD4C4680-66DC-420E-8271-E70AA6392AAC}" type="presParOf" srcId="{BB7A4BAB-401C-4F16-8619-ABE706A5ACD0}" destId="{B2DFCE89-6D51-423E-BA9E-028F7225E985}" srcOrd="4" destOrd="0" presId="urn:microsoft.com/office/officeart/2005/8/layout/arrow2"/>
    <dgm:cxn modelId="{9E41DCCA-8301-4D6F-A36F-2ACF38C05253}" type="presParOf" srcId="{BB7A4BAB-401C-4F16-8619-ABE706A5ACD0}" destId="{DA8C7656-B5FF-4505-A4E9-6EF7CFDC5C52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C5C5E0-92CB-4C40-8F1B-24D516B3F870}" type="doc">
      <dgm:prSet loTypeId="urn:microsoft.com/office/officeart/2005/8/layout/gear1" loCatId="process" qsTypeId="urn:microsoft.com/office/officeart/2005/8/quickstyle/3d2" qsCatId="3D" csTypeId="urn:microsoft.com/office/officeart/2005/8/colors/colorful5" csCatId="colorful" phldr="1"/>
      <dgm:spPr/>
    </dgm:pt>
    <dgm:pt modelId="{E9BF056D-E923-44AD-AEB5-3CEAF4821862}">
      <dgm:prSet phldrT="[ข้อความ]" custT="1"/>
      <dgm:spPr/>
      <dgm:t>
        <a:bodyPr/>
        <a:lstStyle/>
        <a:p>
          <a:pPr algn="ctr"/>
          <a:r>
            <a:rPr lang="th-TH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ในกระทรวงเกษตรฯ</a:t>
          </a:r>
          <a:endParaRPr lang="en-US" sz="2400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gm:t>
    </dgm:pt>
    <dgm:pt modelId="{F817D393-969D-4902-A46D-53EC2EF97BB3}" type="parTrans" cxnId="{D85058BF-7603-46A8-9176-97E72E67760A}">
      <dgm:prSet/>
      <dgm:spPr/>
      <dgm:t>
        <a:bodyPr/>
        <a:lstStyle/>
        <a:p>
          <a:pPr algn="ctr"/>
          <a:endParaRPr lang="en-US">
            <a:solidFill>
              <a:schemeClr val="tx1"/>
            </a:solidFill>
          </a:endParaRPr>
        </a:p>
      </dgm:t>
    </dgm:pt>
    <dgm:pt modelId="{C3166C8C-663D-4AC5-95BF-79B121223BE2}" type="sibTrans" cxnId="{D85058BF-7603-46A8-9176-97E72E67760A}">
      <dgm:prSet/>
      <dgm:spPr/>
      <dgm:t>
        <a:bodyPr/>
        <a:lstStyle/>
        <a:p>
          <a:pPr algn="ctr"/>
          <a:endParaRPr lang="en-US">
            <a:solidFill>
              <a:schemeClr val="tx1"/>
            </a:solidFill>
          </a:endParaRPr>
        </a:p>
      </dgm:t>
    </dgm:pt>
    <dgm:pt modelId="{2A4A009B-73B7-4AD9-BFD2-DB1C902B15FB}">
      <dgm:prSet phldrT="[ข้อความ]" custT="1"/>
      <dgm:spPr/>
      <dgm:t>
        <a:bodyPr/>
        <a:lstStyle/>
        <a:p>
          <a:pPr algn="ctr"/>
          <a:r>
            <a:rPr lang="th-TH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นอกกระทรวงเกษตรฯ</a:t>
          </a:r>
          <a:endParaRPr lang="en-US" sz="2400" b="1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gm:t>
    </dgm:pt>
    <dgm:pt modelId="{C1C43B02-572F-475C-AC70-E0CCC8A64EC8}" type="parTrans" cxnId="{5598F3B2-4A9C-4716-B398-3BDE243248D7}">
      <dgm:prSet/>
      <dgm:spPr/>
      <dgm:t>
        <a:bodyPr/>
        <a:lstStyle/>
        <a:p>
          <a:pPr algn="ctr"/>
          <a:endParaRPr lang="en-US">
            <a:solidFill>
              <a:schemeClr val="tx1"/>
            </a:solidFill>
          </a:endParaRPr>
        </a:p>
      </dgm:t>
    </dgm:pt>
    <dgm:pt modelId="{ADE34D0E-FD22-4F28-A06C-57C4A2CF224D}" type="sibTrans" cxnId="{5598F3B2-4A9C-4716-B398-3BDE243248D7}">
      <dgm:prSet/>
      <dgm:spPr/>
      <dgm:t>
        <a:bodyPr/>
        <a:lstStyle/>
        <a:p>
          <a:pPr algn="ctr"/>
          <a:endParaRPr lang="en-US">
            <a:solidFill>
              <a:schemeClr val="tx1"/>
            </a:solidFill>
          </a:endParaRPr>
        </a:p>
      </dgm:t>
    </dgm:pt>
    <dgm:pt modelId="{7F99DCFE-AAE7-4DF2-BBA9-3532D435D6A2}">
      <dgm:prSet phldrT="[ข้อความ]" custT="1"/>
      <dgm:spPr/>
      <dgm:t>
        <a:bodyPr/>
        <a:lstStyle/>
        <a:p>
          <a:pPr algn="ctr"/>
          <a:r>
            <a:rPr lang="th-TH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สถาบัน</a:t>
          </a:r>
        </a:p>
        <a:p>
          <a:pPr algn="ctr"/>
          <a:r>
            <a:rPr lang="th-TH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การศึกษา</a:t>
          </a:r>
          <a:endParaRPr lang="en-US" sz="2400" b="1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gm:t>
    </dgm:pt>
    <dgm:pt modelId="{0214959B-E9CC-41A2-87B4-21FC8A146F8B}" type="parTrans" cxnId="{100B78AF-9D9D-4D62-99B5-8B5134D77F2E}">
      <dgm:prSet/>
      <dgm:spPr/>
      <dgm:t>
        <a:bodyPr/>
        <a:lstStyle/>
        <a:p>
          <a:pPr algn="ctr"/>
          <a:endParaRPr lang="en-US">
            <a:solidFill>
              <a:schemeClr val="tx1"/>
            </a:solidFill>
          </a:endParaRPr>
        </a:p>
      </dgm:t>
    </dgm:pt>
    <dgm:pt modelId="{D98C72D4-7BDA-4752-BE3C-3D6117D6E2B6}" type="sibTrans" cxnId="{100B78AF-9D9D-4D62-99B5-8B5134D77F2E}">
      <dgm:prSet/>
      <dgm:spPr/>
      <dgm:t>
        <a:bodyPr/>
        <a:lstStyle/>
        <a:p>
          <a:pPr algn="ctr"/>
          <a:endParaRPr lang="en-US">
            <a:solidFill>
              <a:schemeClr val="tx1"/>
            </a:solidFill>
          </a:endParaRPr>
        </a:p>
      </dgm:t>
    </dgm:pt>
    <dgm:pt modelId="{38E4F247-67CC-40EE-8E68-9D1CD05CC88F}" type="pres">
      <dgm:prSet presAssocID="{6DC5C5E0-92CB-4C40-8F1B-24D516B3F870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3F67E6F-151D-40D0-B326-2702AFD28870}" type="pres">
      <dgm:prSet presAssocID="{E9BF056D-E923-44AD-AEB5-3CEAF482186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AE701E-5993-4850-9CCF-B03471BA2915}" type="pres">
      <dgm:prSet presAssocID="{E9BF056D-E923-44AD-AEB5-3CEAF4821862}" presName="gear1srcNode" presStyleLbl="node1" presStyleIdx="0" presStyleCnt="3"/>
      <dgm:spPr/>
      <dgm:t>
        <a:bodyPr/>
        <a:lstStyle/>
        <a:p>
          <a:endParaRPr lang="th-TH"/>
        </a:p>
      </dgm:t>
    </dgm:pt>
    <dgm:pt modelId="{88AC68E0-1F89-49C6-B10B-922904B746C0}" type="pres">
      <dgm:prSet presAssocID="{E9BF056D-E923-44AD-AEB5-3CEAF4821862}" presName="gear1dstNode" presStyleLbl="node1" presStyleIdx="0" presStyleCnt="3"/>
      <dgm:spPr/>
      <dgm:t>
        <a:bodyPr/>
        <a:lstStyle/>
        <a:p>
          <a:endParaRPr lang="th-TH"/>
        </a:p>
      </dgm:t>
    </dgm:pt>
    <dgm:pt modelId="{40355D81-A484-45F9-A30C-F7C88BCBD0F3}" type="pres">
      <dgm:prSet presAssocID="{2A4A009B-73B7-4AD9-BFD2-DB1C902B15FB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5E0A16C-A121-4FD9-A88B-1AC4F573B767}" type="pres">
      <dgm:prSet presAssocID="{2A4A009B-73B7-4AD9-BFD2-DB1C902B15FB}" presName="gear2srcNode" presStyleLbl="node1" presStyleIdx="1" presStyleCnt="3"/>
      <dgm:spPr/>
      <dgm:t>
        <a:bodyPr/>
        <a:lstStyle/>
        <a:p>
          <a:endParaRPr lang="th-TH"/>
        </a:p>
      </dgm:t>
    </dgm:pt>
    <dgm:pt modelId="{E20EA1E5-A94C-4C17-9986-47C2BCFE800B}" type="pres">
      <dgm:prSet presAssocID="{2A4A009B-73B7-4AD9-BFD2-DB1C902B15FB}" presName="gear2dstNode" presStyleLbl="node1" presStyleIdx="1" presStyleCnt="3"/>
      <dgm:spPr/>
      <dgm:t>
        <a:bodyPr/>
        <a:lstStyle/>
        <a:p>
          <a:endParaRPr lang="th-TH"/>
        </a:p>
      </dgm:t>
    </dgm:pt>
    <dgm:pt modelId="{4EE5042F-C0DA-4A6D-96D1-702ED408EFC3}" type="pres">
      <dgm:prSet presAssocID="{7F99DCFE-AAE7-4DF2-BBA9-3532D435D6A2}" presName="gear3" presStyleLbl="node1" presStyleIdx="2" presStyleCnt="3"/>
      <dgm:spPr/>
      <dgm:t>
        <a:bodyPr/>
        <a:lstStyle/>
        <a:p>
          <a:endParaRPr lang="en-US"/>
        </a:p>
      </dgm:t>
    </dgm:pt>
    <dgm:pt modelId="{4BE59B75-9BC5-4C19-AF73-CAF0D8814D9C}" type="pres">
      <dgm:prSet presAssocID="{7F99DCFE-AAE7-4DF2-BBA9-3532D435D6A2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B8701E-1D37-41FD-8F8C-4D06F507FEAE}" type="pres">
      <dgm:prSet presAssocID="{7F99DCFE-AAE7-4DF2-BBA9-3532D435D6A2}" presName="gear3srcNode" presStyleLbl="node1" presStyleIdx="2" presStyleCnt="3"/>
      <dgm:spPr/>
      <dgm:t>
        <a:bodyPr/>
        <a:lstStyle/>
        <a:p>
          <a:endParaRPr lang="th-TH"/>
        </a:p>
      </dgm:t>
    </dgm:pt>
    <dgm:pt modelId="{7555EF1B-D8D3-41E8-A360-C2EC17694A22}" type="pres">
      <dgm:prSet presAssocID="{7F99DCFE-AAE7-4DF2-BBA9-3532D435D6A2}" presName="gear3dstNode" presStyleLbl="node1" presStyleIdx="2" presStyleCnt="3"/>
      <dgm:spPr/>
      <dgm:t>
        <a:bodyPr/>
        <a:lstStyle/>
        <a:p>
          <a:endParaRPr lang="th-TH"/>
        </a:p>
      </dgm:t>
    </dgm:pt>
    <dgm:pt modelId="{49BF93C7-0D87-4EC7-97F6-A9E7ACC31D18}" type="pres">
      <dgm:prSet presAssocID="{C3166C8C-663D-4AC5-95BF-79B121223BE2}" presName="connector1" presStyleLbl="sibTrans2D1" presStyleIdx="0" presStyleCnt="3"/>
      <dgm:spPr/>
      <dgm:t>
        <a:bodyPr/>
        <a:lstStyle/>
        <a:p>
          <a:endParaRPr lang="th-TH"/>
        </a:p>
      </dgm:t>
    </dgm:pt>
    <dgm:pt modelId="{19E5B4B3-9004-4B83-95B3-0A005A614D63}" type="pres">
      <dgm:prSet presAssocID="{ADE34D0E-FD22-4F28-A06C-57C4A2CF224D}" presName="connector2" presStyleLbl="sibTrans2D1" presStyleIdx="1" presStyleCnt="3"/>
      <dgm:spPr/>
      <dgm:t>
        <a:bodyPr/>
        <a:lstStyle/>
        <a:p>
          <a:endParaRPr lang="th-TH"/>
        </a:p>
      </dgm:t>
    </dgm:pt>
    <dgm:pt modelId="{48695280-E679-47FE-A6B9-9558CC30796A}" type="pres">
      <dgm:prSet presAssocID="{D98C72D4-7BDA-4752-BE3C-3D6117D6E2B6}" presName="connector3" presStyleLbl="sibTrans2D1" presStyleIdx="2" presStyleCnt="3"/>
      <dgm:spPr/>
      <dgm:t>
        <a:bodyPr/>
        <a:lstStyle/>
        <a:p>
          <a:endParaRPr lang="th-TH"/>
        </a:p>
      </dgm:t>
    </dgm:pt>
  </dgm:ptLst>
  <dgm:cxnLst>
    <dgm:cxn modelId="{AD77F16E-BCF5-4DF8-B3BB-A63668434B5D}" type="presOf" srcId="{E9BF056D-E923-44AD-AEB5-3CEAF4821862}" destId="{27AE701E-5993-4850-9CCF-B03471BA2915}" srcOrd="1" destOrd="0" presId="urn:microsoft.com/office/officeart/2005/8/layout/gear1"/>
    <dgm:cxn modelId="{40303E05-8C1E-47A1-9D05-77A47C6828CE}" type="presOf" srcId="{7F99DCFE-AAE7-4DF2-BBA9-3532D435D6A2}" destId="{7555EF1B-D8D3-41E8-A360-C2EC17694A22}" srcOrd="3" destOrd="0" presId="urn:microsoft.com/office/officeart/2005/8/layout/gear1"/>
    <dgm:cxn modelId="{E12F0AE0-2F3A-4F76-8615-DD9415B6B571}" type="presOf" srcId="{2A4A009B-73B7-4AD9-BFD2-DB1C902B15FB}" destId="{D5E0A16C-A121-4FD9-A88B-1AC4F573B767}" srcOrd="1" destOrd="0" presId="urn:microsoft.com/office/officeart/2005/8/layout/gear1"/>
    <dgm:cxn modelId="{AA036744-48FA-4A41-AD01-3667042309C0}" type="presOf" srcId="{E9BF056D-E923-44AD-AEB5-3CEAF4821862}" destId="{88AC68E0-1F89-49C6-B10B-922904B746C0}" srcOrd="2" destOrd="0" presId="urn:microsoft.com/office/officeart/2005/8/layout/gear1"/>
    <dgm:cxn modelId="{5598F3B2-4A9C-4716-B398-3BDE243248D7}" srcId="{6DC5C5E0-92CB-4C40-8F1B-24D516B3F870}" destId="{2A4A009B-73B7-4AD9-BFD2-DB1C902B15FB}" srcOrd="1" destOrd="0" parTransId="{C1C43B02-572F-475C-AC70-E0CCC8A64EC8}" sibTransId="{ADE34D0E-FD22-4F28-A06C-57C4A2CF224D}"/>
    <dgm:cxn modelId="{88B82B07-EF23-4CB4-8CEC-173815E1062C}" type="presOf" srcId="{6DC5C5E0-92CB-4C40-8F1B-24D516B3F870}" destId="{38E4F247-67CC-40EE-8E68-9D1CD05CC88F}" srcOrd="0" destOrd="0" presId="urn:microsoft.com/office/officeart/2005/8/layout/gear1"/>
    <dgm:cxn modelId="{D85058BF-7603-46A8-9176-97E72E67760A}" srcId="{6DC5C5E0-92CB-4C40-8F1B-24D516B3F870}" destId="{E9BF056D-E923-44AD-AEB5-3CEAF4821862}" srcOrd="0" destOrd="0" parTransId="{F817D393-969D-4902-A46D-53EC2EF97BB3}" sibTransId="{C3166C8C-663D-4AC5-95BF-79B121223BE2}"/>
    <dgm:cxn modelId="{100B78AF-9D9D-4D62-99B5-8B5134D77F2E}" srcId="{6DC5C5E0-92CB-4C40-8F1B-24D516B3F870}" destId="{7F99DCFE-AAE7-4DF2-BBA9-3532D435D6A2}" srcOrd="2" destOrd="0" parTransId="{0214959B-E9CC-41A2-87B4-21FC8A146F8B}" sibTransId="{D98C72D4-7BDA-4752-BE3C-3D6117D6E2B6}"/>
    <dgm:cxn modelId="{67C7E934-FB0F-49B0-940E-1E04C0DFEBD8}" type="presOf" srcId="{7F99DCFE-AAE7-4DF2-BBA9-3532D435D6A2}" destId="{4BE59B75-9BC5-4C19-AF73-CAF0D8814D9C}" srcOrd="1" destOrd="0" presId="urn:microsoft.com/office/officeart/2005/8/layout/gear1"/>
    <dgm:cxn modelId="{64D8EB67-F13A-4BEB-8FCB-91C1F1FC6586}" type="presOf" srcId="{7F99DCFE-AAE7-4DF2-BBA9-3532D435D6A2}" destId="{4EE5042F-C0DA-4A6D-96D1-702ED408EFC3}" srcOrd="0" destOrd="0" presId="urn:microsoft.com/office/officeart/2005/8/layout/gear1"/>
    <dgm:cxn modelId="{92A38242-F1CD-4018-B821-2E86B5F3A39A}" type="presOf" srcId="{2A4A009B-73B7-4AD9-BFD2-DB1C902B15FB}" destId="{40355D81-A484-45F9-A30C-F7C88BCBD0F3}" srcOrd="0" destOrd="0" presId="urn:microsoft.com/office/officeart/2005/8/layout/gear1"/>
    <dgm:cxn modelId="{05D57241-0BAB-4849-9081-6998771A2878}" type="presOf" srcId="{D98C72D4-7BDA-4752-BE3C-3D6117D6E2B6}" destId="{48695280-E679-47FE-A6B9-9558CC30796A}" srcOrd="0" destOrd="0" presId="urn:microsoft.com/office/officeart/2005/8/layout/gear1"/>
    <dgm:cxn modelId="{F2E2E842-44E9-4E16-8680-F785B83582AA}" type="presOf" srcId="{C3166C8C-663D-4AC5-95BF-79B121223BE2}" destId="{49BF93C7-0D87-4EC7-97F6-A9E7ACC31D18}" srcOrd="0" destOrd="0" presId="urn:microsoft.com/office/officeart/2005/8/layout/gear1"/>
    <dgm:cxn modelId="{74EEBB14-BD72-465A-AB28-CC7870688349}" type="presOf" srcId="{7F99DCFE-AAE7-4DF2-BBA9-3532D435D6A2}" destId="{30B8701E-1D37-41FD-8F8C-4D06F507FEAE}" srcOrd="2" destOrd="0" presId="urn:microsoft.com/office/officeart/2005/8/layout/gear1"/>
    <dgm:cxn modelId="{04E4BFE7-5231-44F0-92F8-05BFA33E9B86}" type="presOf" srcId="{ADE34D0E-FD22-4F28-A06C-57C4A2CF224D}" destId="{19E5B4B3-9004-4B83-95B3-0A005A614D63}" srcOrd="0" destOrd="0" presId="urn:microsoft.com/office/officeart/2005/8/layout/gear1"/>
    <dgm:cxn modelId="{B79AFC3B-A492-43BC-A2C3-EFDE8EABC5D6}" type="presOf" srcId="{E9BF056D-E923-44AD-AEB5-3CEAF4821862}" destId="{C3F67E6F-151D-40D0-B326-2702AFD28870}" srcOrd="0" destOrd="0" presId="urn:microsoft.com/office/officeart/2005/8/layout/gear1"/>
    <dgm:cxn modelId="{95686969-670C-4409-88D4-82913D8103D0}" type="presOf" srcId="{2A4A009B-73B7-4AD9-BFD2-DB1C902B15FB}" destId="{E20EA1E5-A94C-4C17-9986-47C2BCFE800B}" srcOrd="2" destOrd="0" presId="urn:microsoft.com/office/officeart/2005/8/layout/gear1"/>
    <dgm:cxn modelId="{F46668F1-B0A4-4251-B8E1-11EA564AD3E4}" type="presParOf" srcId="{38E4F247-67CC-40EE-8E68-9D1CD05CC88F}" destId="{C3F67E6F-151D-40D0-B326-2702AFD28870}" srcOrd="0" destOrd="0" presId="urn:microsoft.com/office/officeart/2005/8/layout/gear1"/>
    <dgm:cxn modelId="{53C382C7-168E-4AE6-A9FA-9254F63F1E9E}" type="presParOf" srcId="{38E4F247-67CC-40EE-8E68-9D1CD05CC88F}" destId="{27AE701E-5993-4850-9CCF-B03471BA2915}" srcOrd="1" destOrd="0" presId="urn:microsoft.com/office/officeart/2005/8/layout/gear1"/>
    <dgm:cxn modelId="{D67E56A3-AB7A-4C78-A6D6-A55EDCB96F13}" type="presParOf" srcId="{38E4F247-67CC-40EE-8E68-9D1CD05CC88F}" destId="{88AC68E0-1F89-49C6-B10B-922904B746C0}" srcOrd="2" destOrd="0" presId="urn:microsoft.com/office/officeart/2005/8/layout/gear1"/>
    <dgm:cxn modelId="{AC4E55B3-AEE6-47CC-AF00-635BF17A54C3}" type="presParOf" srcId="{38E4F247-67CC-40EE-8E68-9D1CD05CC88F}" destId="{40355D81-A484-45F9-A30C-F7C88BCBD0F3}" srcOrd="3" destOrd="0" presId="urn:microsoft.com/office/officeart/2005/8/layout/gear1"/>
    <dgm:cxn modelId="{8F8AE101-60E5-4AA6-91E4-FF876F204A4E}" type="presParOf" srcId="{38E4F247-67CC-40EE-8E68-9D1CD05CC88F}" destId="{D5E0A16C-A121-4FD9-A88B-1AC4F573B767}" srcOrd="4" destOrd="0" presId="urn:microsoft.com/office/officeart/2005/8/layout/gear1"/>
    <dgm:cxn modelId="{8F37D7D2-D025-4ED8-B7D3-F488EF14505D}" type="presParOf" srcId="{38E4F247-67CC-40EE-8E68-9D1CD05CC88F}" destId="{E20EA1E5-A94C-4C17-9986-47C2BCFE800B}" srcOrd="5" destOrd="0" presId="urn:microsoft.com/office/officeart/2005/8/layout/gear1"/>
    <dgm:cxn modelId="{F6EA62E5-1C9B-451B-B20A-ACC4CF8A3184}" type="presParOf" srcId="{38E4F247-67CC-40EE-8E68-9D1CD05CC88F}" destId="{4EE5042F-C0DA-4A6D-96D1-702ED408EFC3}" srcOrd="6" destOrd="0" presId="urn:microsoft.com/office/officeart/2005/8/layout/gear1"/>
    <dgm:cxn modelId="{BA26D8A4-27F1-4A88-90BC-775DE8259ADC}" type="presParOf" srcId="{38E4F247-67CC-40EE-8E68-9D1CD05CC88F}" destId="{4BE59B75-9BC5-4C19-AF73-CAF0D8814D9C}" srcOrd="7" destOrd="0" presId="urn:microsoft.com/office/officeart/2005/8/layout/gear1"/>
    <dgm:cxn modelId="{F746557C-F19B-4887-B419-744D025F2D61}" type="presParOf" srcId="{38E4F247-67CC-40EE-8E68-9D1CD05CC88F}" destId="{30B8701E-1D37-41FD-8F8C-4D06F507FEAE}" srcOrd="8" destOrd="0" presId="urn:microsoft.com/office/officeart/2005/8/layout/gear1"/>
    <dgm:cxn modelId="{0A7A56CD-E898-4DE7-BA89-9FF40C4F202C}" type="presParOf" srcId="{38E4F247-67CC-40EE-8E68-9D1CD05CC88F}" destId="{7555EF1B-D8D3-41E8-A360-C2EC17694A22}" srcOrd="9" destOrd="0" presId="urn:microsoft.com/office/officeart/2005/8/layout/gear1"/>
    <dgm:cxn modelId="{68BC3A6E-49B2-4BB0-9AEB-542B1C0CCD7D}" type="presParOf" srcId="{38E4F247-67CC-40EE-8E68-9D1CD05CC88F}" destId="{49BF93C7-0D87-4EC7-97F6-A9E7ACC31D18}" srcOrd="10" destOrd="0" presId="urn:microsoft.com/office/officeart/2005/8/layout/gear1"/>
    <dgm:cxn modelId="{028047C3-B847-43D3-974A-B99EA2F897B1}" type="presParOf" srcId="{38E4F247-67CC-40EE-8E68-9D1CD05CC88F}" destId="{19E5B4B3-9004-4B83-95B3-0A005A614D63}" srcOrd="11" destOrd="0" presId="urn:microsoft.com/office/officeart/2005/8/layout/gear1"/>
    <dgm:cxn modelId="{E75644B1-1F53-467D-BB7A-19B4DF036856}" type="presParOf" srcId="{38E4F247-67CC-40EE-8E68-9D1CD05CC88F}" destId="{48695280-E679-47FE-A6B9-9558CC30796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5D430AD-0022-49BF-A679-11EBB51FD2B1}">
      <dsp:nvSpPr>
        <dsp:cNvPr id="0" name=""/>
        <dsp:cNvSpPr/>
      </dsp:nvSpPr>
      <dsp:spPr>
        <a:xfrm>
          <a:off x="0" y="336150"/>
          <a:ext cx="6117842" cy="4576169"/>
        </a:xfrm>
        <a:prstGeom prst="swooshArrow">
          <a:avLst>
            <a:gd name="adj1" fmla="val 25000"/>
            <a:gd name="adj2" fmla="val 25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11DD1B-F9DD-469B-A4D4-BA9947504C78}">
      <dsp:nvSpPr>
        <dsp:cNvPr id="0" name=""/>
        <dsp:cNvSpPr/>
      </dsp:nvSpPr>
      <dsp:spPr>
        <a:xfrm>
          <a:off x="78419" y="4396920"/>
          <a:ext cx="486749" cy="48674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BA9932-94FB-4BA9-857D-1FD020576ACD}">
      <dsp:nvSpPr>
        <dsp:cNvPr id="0" name=""/>
        <dsp:cNvSpPr/>
      </dsp:nvSpPr>
      <dsp:spPr>
        <a:xfrm>
          <a:off x="643205" y="4267708"/>
          <a:ext cx="1831349" cy="644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282" tIns="0" rIns="0" bIns="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 smtClean="0">
              <a:latin typeface="TH SarabunPSK" pitchFamily="34" charset="-34"/>
              <a:cs typeface="TH SarabunPSK" pitchFamily="34" charset="-34"/>
            </a:rPr>
            <a:t>ส่วนกลาง</a:t>
          </a:r>
          <a:endParaRPr lang="th-TH" sz="3600" b="1" kern="1200" dirty="0">
            <a:latin typeface="TH SarabunPSK" pitchFamily="34" charset="-34"/>
            <a:cs typeface="TH SarabunPSK" pitchFamily="34" charset="-34"/>
          </a:endParaRPr>
        </a:p>
      </dsp:txBody>
      <dsp:txXfrm>
        <a:off x="643205" y="4267708"/>
        <a:ext cx="1831349" cy="644611"/>
      </dsp:txXfrm>
    </dsp:sp>
    <dsp:sp modelId="{D5D37437-A436-46B5-BB94-B1AE5FDB83B8}">
      <dsp:nvSpPr>
        <dsp:cNvPr id="0" name=""/>
        <dsp:cNvSpPr/>
      </dsp:nvSpPr>
      <dsp:spPr>
        <a:xfrm>
          <a:off x="1152129" y="2808310"/>
          <a:ext cx="477786" cy="47778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78CEF0-D537-41DC-8D62-C9FDE93B4100}">
      <dsp:nvSpPr>
        <dsp:cNvPr id="0" name=""/>
        <dsp:cNvSpPr/>
      </dsp:nvSpPr>
      <dsp:spPr>
        <a:xfrm>
          <a:off x="1440154" y="3096343"/>
          <a:ext cx="4891180" cy="749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741" tIns="0" rIns="0" bIns="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 smtClean="0">
              <a:latin typeface="TH SarabunPSK" pitchFamily="34" charset="-34"/>
              <a:cs typeface="TH SarabunPSK" pitchFamily="34" charset="-34"/>
            </a:rPr>
            <a:t>ระดับจังหวัด</a:t>
          </a:r>
          <a:endParaRPr lang="th-TH" sz="3600" kern="1200" dirty="0">
            <a:latin typeface="TH SarabunPSK" pitchFamily="34" charset="-34"/>
            <a:cs typeface="TH SarabunPSK" pitchFamily="34" charset="-34"/>
          </a:endParaRPr>
        </a:p>
      </dsp:txBody>
      <dsp:txXfrm>
        <a:off x="1440154" y="3096343"/>
        <a:ext cx="4891180" cy="749233"/>
      </dsp:txXfrm>
    </dsp:sp>
    <dsp:sp modelId="{B2DFCE89-6D51-423E-BA9E-028F7225E985}">
      <dsp:nvSpPr>
        <dsp:cNvPr id="0" name=""/>
        <dsp:cNvSpPr/>
      </dsp:nvSpPr>
      <dsp:spPr>
        <a:xfrm>
          <a:off x="3096341" y="1721691"/>
          <a:ext cx="510881" cy="51088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8C7656-B5FF-4505-A4E9-6EF7CFDC5C52}">
      <dsp:nvSpPr>
        <dsp:cNvPr id="0" name=""/>
        <dsp:cNvSpPr/>
      </dsp:nvSpPr>
      <dsp:spPr>
        <a:xfrm>
          <a:off x="2868078" y="2303430"/>
          <a:ext cx="3756873" cy="864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705" tIns="0" rIns="0" bIns="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 smtClean="0">
              <a:latin typeface="TH SarabunPSK" pitchFamily="34" charset="-34"/>
              <a:cs typeface="TH SarabunPSK" pitchFamily="34" charset="-34"/>
            </a:rPr>
            <a:t>ระดับอำเภอ</a:t>
          </a:r>
          <a:endParaRPr lang="th-TH" sz="3600" b="1" kern="1200" dirty="0">
            <a:latin typeface="TH SarabunPSK" pitchFamily="34" charset="-34"/>
            <a:cs typeface="TH SarabunPSK" pitchFamily="34" charset="-34"/>
          </a:endParaRPr>
        </a:p>
      </dsp:txBody>
      <dsp:txXfrm>
        <a:off x="2868078" y="2303430"/>
        <a:ext cx="3756873" cy="86430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3F67E6F-151D-40D0-B326-2702AFD28870}">
      <dsp:nvSpPr>
        <dsp:cNvPr id="0" name=""/>
        <dsp:cNvSpPr/>
      </dsp:nvSpPr>
      <dsp:spPr>
        <a:xfrm>
          <a:off x="3197639" y="2055625"/>
          <a:ext cx="2512430" cy="2512430"/>
        </a:xfrm>
        <a:prstGeom prst="gear9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ในกระทรวงเกษตรฯ</a:t>
          </a:r>
          <a:endParaRPr lang="en-US" sz="2400" kern="1200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3197639" y="2055625"/>
        <a:ext cx="2512430" cy="2512430"/>
      </dsp:txXfrm>
    </dsp:sp>
    <dsp:sp modelId="{40355D81-A484-45F9-A30C-F7C88BCBD0F3}">
      <dsp:nvSpPr>
        <dsp:cNvPr id="0" name=""/>
        <dsp:cNvSpPr/>
      </dsp:nvSpPr>
      <dsp:spPr>
        <a:xfrm>
          <a:off x="1735861" y="1461777"/>
          <a:ext cx="1827222" cy="1827222"/>
        </a:xfrm>
        <a:prstGeom prst="gear6">
          <a:avLst/>
        </a:prstGeom>
        <a:gradFill rotWithShape="0">
          <a:gsLst>
            <a:gs pos="0">
              <a:schemeClr val="accent5">
                <a:hueOff val="-1553610"/>
                <a:satOff val="9551"/>
                <a:lumOff val="-21667"/>
                <a:alphaOff val="0"/>
                <a:shade val="51000"/>
                <a:satMod val="130000"/>
              </a:schemeClr>
            </a:gs>
            <a:gs pos="80000">
              <a:schemeClr val="accent5">
                <a:hueOff val="-1553610"/>
                <a:satOff val="9551"/>
                <a:lumOff val="-21667"/>
                <a:alphaOff val="0"/>
                <a:shade val="93000"/>
                <a:satMod val="130000"/>
              </a:schemeClr>
            </a:gs>
            <a:gs pos="100000">
              <a:schemeClr val="accent5">
                <a:hueOff val="-1553610"/>
                <a:satOff val="9551"/>
                <a:lumOff val="-2166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นอกกระทรวงเกษตรฯ</a:t>
          </a:r>
          <a:endParaRPr lang="en-US" sz="2400" b="1" kern="1200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1735861" y="1461777"/>
        <a:ext cx="1827222" cy="1827222"/>
      </dsp:txXfrm>
    </dsp:sp>
    <dsp:sp modelId="{4EE5042F-C0DA-4A6D-96D1-702ED408EFC3}">
      <dsp:nvSpPr>
        <dsp:cNvPr id="0" name=""/>
        <dsp:cNvSpPr/>
      </dsp:nvSpPr>
      <dsp:spPr>
        <a:xfrm rot="20700000">
          <a:off x="2759292" y="201180"/>
          <a:ext cx="1790305" cy="1790305"/>
        </a:xfrm>
        <a:prstGeom prst="gear6">
          <a:avLst/>
        </a:prstGeom>
        <a:gradFill rotWithShape="0">
          <a:gsLst>
            <a:gs pos="0">
              <a:schemeClr val="accent5">
                <a:hueOff val="-3107219"/>
                <a:satOff val="19103"/>
                <a:lumOff val="-43333"/>
                <a:alphaOff val="0"/>
                <a:shade val="51000"/>
                <a:satMod val="130000"/>
              </a:schemeClr>
            </a:gs>
            <a:gs pos="80000">
              <a:schemeClr val="accent5">
                <a:hueOff val="-3107219"/>
                <a:satOff val="19103"/>
                <a:lumOff val="-43333"/>
                <a:alphaOff val="0"/>
                <a:shade val="93000"/>
                <a:satMod val="130000"/>
              </a:schemeClr>
            </a:gs>
            <a:gs pos="100000">
              <a:schemeClr val="accent5">
                <a:hueOff val="-3107219"/>
                <a:satOff val="19103"/>
                <a:lumOff val="-4333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สถาบัน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การศึกษา</a:t>
          </a:r>
          <a:endParaRPr lang="en-US" sz="2400" b="1" kern="1200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3151958" y="593847"/>
        <a:ext cx="1004972" cy="1004972"/>
      </dsp:txXfrm>
    </dsp:sp>
    <dsp:sp modelId="{49BF93C7-0D87-4EC7-97F6-A9E7ACC31D18}">
      <dsp:nvSpPr>
        <dsp:cNvPr id="0" name=""/>
        <dsp:cNvSpPr/>
      </dsp:nvSpPr>
      <dsp:spPr>
        <a:xfrm>
          <a:off x="3008570" y="1674156"/>
          <a:ext cx="3215911" cy="3215911"/>
        </a:xfrm>
        <a:prstGeom prst="circularArrow">
          <a:avLst>
            <a:gd name="adj1" fmla="val 4687"/>
            <a:gd name="adj2" fmla="val 299029"/>
            <a:gd name="adj3" fmla="val 2524435"/>
            <a:gd name="adj4" fmla="val 15843576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E5B4B3-9004-4B83-95B3-0A005A614D63}">
      <dsp:nvSpPr>
        <dsp:cNvPr id="0" name=""/>
        <dsp:cNvSpPr/>
      </dsp:nvSpPr>
      <dsp:spPr>
        <a:xfrm>
          <a:off x="1412263" y="1055878"/>
          <a:ext cx="2336560" cy="233656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1553610"/>
            <a:satOff val="9551"/>
            <a:lumOff val="-2166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8695280-E679-47FE-A6B9-9558CC30796A}">
      <dsp:nvSpPr>
        <dsp:cNvPr id="0" name=""/>
        <dsp:cNvSpPr/>
      </dsp:nvSpPr>
      <dsp:spPr>
        <a:xfrm>
          <a:off x="2345176" y="-192567"/>
          <a:ext cx="2519282" cy="251928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3107219"/>
            <a:satOff val="19103"/>
            <a:lumOff val="-4333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293" cy="49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62" tIns="46081" rIns="92162" bIns="46081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814" y="0"/>
            <a:ext cx="2945293" cy="49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62" tIns="46081" rIns="92162" bIns="4608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8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7947"/>
            <a:ext cx="2945293" cy="49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62" tIns="46081" rIns="92162" bIns="46081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8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814" y="9427947"/>
            <a:ext cx="2945293" cy="49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62" tIns="46081" rIns="92162" bIns="4608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5617E2E-E3FB-4371-BEAA-5B296B946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48848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293" cy="49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62" tIns="46081" rIns="92162" bIns="46081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814" y="0"/>
            <a:ext cx="2945293" cy="49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62" tIns="46081" rIns="92162" bIns="4608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2950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9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925" y="4714761"/>
            <a:ext cx="5437827" cy="4467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62" tIns="46081" rIns="92162" bIns="460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89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7947"/>
            <a:ext cx="2945293" cy="49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62" tIns="46081" rIns="92162" bIns="46081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9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814" y="9427947"/>
            <a:ext cx="2945293" cy="49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62" tIns="46081" rIns="92162" bIns="4608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09E98BB-9C42-4A82-902C-9B8A72E5D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26407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674" algn="l" defTabSz="9142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09" algn="l" defTabSz="9142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44" algn="l" defTabSz="9142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78" algn="l" defTabSz="9142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C097DF6-508F-40E6-AFD0-3A90363C0ED3}" type="slidenum">
              <a:rPr lang="en-US" smtClean="0"/>
              <a:pPr eaLnBrk="1" hangingPunct="1"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22532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88E6CEC-A3EE-48C1-AB90-8FD53D63A21B}" type="slidenum">
              <a:rPr lang="en-US" smtClean="0"/>
              <a:pPr eaLnBrk="1" hangingPunct="1">
                <a:defRPr/>
              </a:pPr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24580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DF275BC6-E280-4411-B978-DD0F6BAF8312}" type="slidenum">
              <a:rPr lang="en-US" smtClean="0"/>
              <a:pPr eaLnBrk="1" hangingPunct="1">
                <a:defRPr/>
              </a:pPr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25604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4D32A9C-B537-4FC7-A1EE-75EE840D6132}" type="slidenum">
              <a:rPr lang="en-US" smtClean="0"/>
              <a:pPr eaLnBrk="1" hangingPunct="1">
                <a:defRPr/>
              </a:pPr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2662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6D3C2966-38F8-4020-9F2B-6783940308B2}" type="slidenum">
              <a:rPr lang="en-US" smtClean="0"/>
              <a:pPr eaLnBrk="1" hangingPunct="1">
                <a:defRPr/>
              </a:pPr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27652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52EFC01-1DAC-4078-AA1E-4AB3AF44AD5F}" type="slidenum">
              <a:rPr lang="en-US" smtClean="0"/>
              <a:pPr eaLnBrk="1" hangingPunct="1">
                <a:defRPr/>
              </a:pPr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2867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009B7A3-CA39-4E31-8806-E46A65319DAD}" type="slidenum">
              <a:rPr lang="en-US" smtClean="0"/>
              <a:pPr eaLnBrk="1" hangingPunct="1">
                <a:defRPr/>
              </a:pPr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29700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7D92430-0267-4B53-AEF9-CD1DFAC1BE2E}" type="slidenum">
              <a:rPr lang="en-US" smtClean="0"/>
              <a:pPr eaLnBrk="1" hangingPunct="1">
                <a:defRPr/>
              </a:pPr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30724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3F8B406-1373-4FA4-8CED-B7AE938B8336}" type="slidenum">
              <a:rPr lang="en-US" smtClean="0"/>
              <a:pPr eaLnBrk="1" hangingPunct="1">
                <a:defRPr/>
              </a:pPr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3174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76AF14F-0AE5-4221-880D-70D22F82F4DB}" type="slidenum">
              <a:rPr lang="en-US" smtClean="0"/>
              <a:pPr eaLnBrk="1" hangingPunct="1">
                <a:defRPr/>
              </a:pPr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9E98BB-9C42-4A82-902C-9B8A72E5D68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3932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th-TH" smtClean="0"/>
              <a:t>จังหวัดเชียงใหม่ได้กำหนดวิสัยทัศน์ของการพัฒนาจังหวัดว่า “นครแห่งชีวิตและความมั่งคั่ง” หรือ “ </a:t>
            </a:r>
            <a:r>
              <a:rPr lang="en-US" smtClean="0"/>
              <a:t>City of Life and Prosperity” </a:t>
            </a:r>
            <a:endParaRPr lang="th-TH" smtClean="0"/>
          </a:p>
          <a:p>
            <a:r>
              <a:rPr lang="th-TH" smtClean="0"/>
              <a:t>ความหมายของวิสัยทัศน์ : การเป็นเมืองที่ให้ความสุขและชีวิตที่มีคุณค่าแก่ผู้อยู่อาศัย และผู้มาเยือน ในฐานะเมืองที่น่าอยู่และน่าเที่ยวในระดับโลกพร้อมกับเป็นประตูการค้าการลงทุนสู่สากล</a:t>
            </a: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53662B-C3FE-4E35-8210-A5719334D4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32772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EAB329B-9D52-460F-BC3F-F66C983845D4}" type="slidenum">
              <a:rPr lang="en-US" smtClean="0"/>
              <a:pPr eaLnBrk="1" hangingPunct="1">
                <a:defRPr/>
              </a:pPr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3379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CF5A99D-783F-4314-AA18-91E16E97F52F}" type="slidenum">
              <a:rPr lang="en-US" smtClean="0"/>
              <a:pPr eaLnBrk="1" hangingPunct="1">
                <a:defRPr/>
              </a:pPr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34820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D758FDD-92D5-45BB-9BD7-8AD8632FB56D}" type="slidenum">
              <a:rPr lang="en-US" smtClean="0"/>
              <a:pPr eaLnBrk="1" hangingPunct="1">
                <a:defRPr/>
              </a:pPr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35844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3E8C917-3655-43A9-83BC-E98C60DA1CF0}" type="slidenum">
              <a:rPr lang="en-US" smtClean="0"/>
              <a:pPr eaLnBrk="1" hangingPunct="1">
                <a:defRPr/>
              </a:pPr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3686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C99EFBD-2653-4AEA-A4AB-A4CD7FAAF6A6}" type="slidenum">
              <a:rPr lang="en-US" smtClean="0"/>
              <a:pPr eaLnBrk="1" hangingPunct="1">
                <a:defRPr/>
              </a:pPr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smtClean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FE6EAE-8A6B-44AE-AEEB-F8EA2E404C9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smtClean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B5F18-17C5-460A-886F-0CCEF69C4DC1}" type="slidenum">
              <a:rPr lang="th-TH" smtClean="0"/>
              <a:pPr>
                <a:defRPr/>
              </a:pPr>
              <a:t>5</a:t>
            </a:fld>
            <a:endParaRPr lang="th-TH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th-TH" smtClean="0"/>
              <a:t>ข้าว 491617.00 </a:t>
            </a:r>
          </a:p>
          <a:p>
            <a:r>
              <a:rPr lang="th-TH" smtClean="0"/>
              <a:t>ลำไย 315457.00 </a:t>
            </a:r>
          </a:p>
          <a:p>
            <a:r>
              <a:rPr lang="th-TH" smtClean="0"/>
              <a:t>ลิ้นจี่ 56779.00 </a:t>
            </a:r>
          </a:p>
          <a:p>
            <a:r>
              <a:rPr lang="th-TH" smtClean="0"/>
              <a:t>กระเทียม 37038.00 </a:t>
            </a:r>
          </a:p>
          <a:p>
            <a:r>
              <a:rPr lang="th-TH" smtClean="0"/>
              <a:t>หอมแดง 14930.00 </a:t>
            </a:r>
          </a:p>
          <a:p>
            <a:r>
              <a:rPr lang="th-TH" smtClean="0"/>
              <a:t>หอมหัวใหญ่ 8985.00 </a:t>
            </a:r>
          </a:p>
          <a:p>
            <a:r>
              <a:rPr lang="th-TH" smtClean="0"/>
              <a:t>ส้มเขียวหวาน 33535.00 </a:t>
            </a:r>
          </a:p>
          <a:p>
            <a:r>
              <a:rPr lang="th-TH" smtClean="0"/>
              <a:t>อื่นๆ  877084.00 </a:t>
            </a:r>
            <a:endParaRPr lang="en-US" smtClean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AD3D8E-FC96-477B-BF1B-E748D94F588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0FD30E-D388-468A-A441-102F70D6973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9E98BB-9C42-4A82-902C-9B8A72E5D68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9195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C09B0-BC08-4EC1-9936-BF9C2E71767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C09B0-BC08-4EC1-9936-BF9C2E71767E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gray">
          <a:xfrm>
            <a:off x="3505200" y="5943600"/>
            <a:ext cx="2514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>
            <a:spAutoFit/>
          </a:bodyPr>
          <a:lstStyle>
            <a:lvl1pPr algn="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400" smtClean="0">
                <a:solidFill>
                  <a:srgbClr val="D43636"/>
                </a:solidFill>
                <a:latin typeface="Arial Black" pitchFamily="34" charset="0"/>
              </a:rPr>
              <a:t>L/O/G/O</a:t>
            </a:r>
          </a:p>
        </p:txBody>
      </p:sp>
      <p:grpSp>
        <p:nvGrpSpPr>
          <p:cNvPr id="5" name="Group 16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" name="Picture 161" descr="artplus_nature_naturalcity38_g"/>
            <p:cNvPicPr>
              <a:picLocks noChangeAspect="1" noChangeArrowheads="1"/>
            </p:cNvPicPr>
            <p:nvPr userDrawn="1"/>
          </p:nvPicPr>
          <p:blipFill>
            <a:blip r:embed="rId2" cstate="print">
              <a:lum bright="6000" contrast="6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949"/>
              <a:ext cx="1241" cy="1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0" descr="artplus_nature_naturalcity38_g"/>
            <p:cNvPicPr>
              <a:picLocks noChangeAspect="1" noChangeArrowheads="1"/>
            </p:cNvPicPr>
            <p:nvPr userDrawn="1"/>
          </p:nvPicPr>
          <p:blipFill>
            <a:blip r:embed="rId3" cstate="print">
              <a:lum bright="6000" contrast="6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19"/>
              <a:ext cx="1884" cy="2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59" descr="artplus_nature_naturalcity38_e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92"/>
              <a:ext cx="5760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162"/>
            <p:cNvGrpSpPr>
              <a:grpSpLocks/>
            </p:cNvGrpSpPr>
            <p:nvPr userDrawn="1"/>
          </p:nvGrpSpPr>
          <p:grpSpPr bwMode="auto">
            <a:xfrm>
              <a:off x="0" y="0"/>
              <a:ext cx="5760" cy="2016"/>
              <a:chOff x="0" y="0"/>
              <a:chExt cx="5760" cy="2016"/>
            </a:xfrm>
          </p:grpSpPr>
          <p:pic>
            <p:nvPicPr>
              <p:cNvPr id="11" name="Picture 153" descr="7"/>
              <p:cNvPicPr>
                <a:picLocks noChangeAspect="1" noChangeArrowheads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2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0" descr="04"/>
              <p:cNvPicPr>
                <a:picLocks noChangeAspect="1" noChangeArrowheads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0" y="0"/>
                <a:ext cx="858" cy="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" name="Picture 163" descr="water_2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576"/>
              <a:ext cx="54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1" y="3581401"/>
            <a:ext cx="70104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1" y="2514600"/>
            <a:ext cx="7010400" cy="685800"/>
          </a:xfrm>
          <a:effectLst/>
        </p:spPr>
        <p:txBody>
          <a:bodyPr/>
          <a:lstStyle>
            <a:lvl1pPr algn="ctr">
              <a:defRPr sz="450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0"/>
          </p:nvPr>
        </p:nvSpPr>
        <p:spPr bwMode="gray">
          <a:xfrm>
            <a:off x="76200" y="6477000"/>
            <a:ext cx="2895600" cy="304800"/>
          </a:xfrm>
        </p:spPr>
        <p:txBody>
          <a:bodyPr/>
          <a:lstStyle>
            <a:lvl1pPr algn="l">
              <a:defRPr sz="17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54"/>
          <p:cNvSpPr>
            <a:spLocks noGrp="1" noChangeArrowheads="1"/>
          </p:cNvSpPr>
          <p:nvPr>
            <p:ph type="dt" sz="quarter" idx="11"/>
          </p:nvPr>
        </p:nvSpPr>
        <p:spPr bwMode="auto">
          <a:xfrm>
            <a:off x="6324600" y="6477000"/>
            <a:ext cx="2133600" cy="244475"/>
          </a:xfrm>
        </p:spPr>
        <p:txBody>
          <a:bodyPr/>
          <a:lstStyle>
            <a:lvl1pPr algn="ct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534400" y="6477000"/>
            <a:ext cx="457200" cy="244475"/>
          </a:xfrm>
        </p:spPr>
        <p:txBody>
          <a:bodyPr/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fld id="{3481BF33-D76B-4AF3-B942-62623220B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870503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0EE8A-08DD-4F2B-BC2B-A8EEDDCE26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286336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350839"/>
            <a:ext cx="2095500" cy="5973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50839"/>
            <a:ext cx="6134100" cy="5973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3BDC5-75EC-42E2-A480-6284C0FC13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501751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239000" cy="563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1219201"/>
            <a:ext cx="8382000" cy="51054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F0629-9FDF-4B9C-9B73-DA6EE48D3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715202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239000" cy="563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219201"/>
            <a:ext cx="8382000" cy="5105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233E0-E73D-46A5-AE6F-16802D31C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153038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A220A-BCDD-4313-8250-EE315F99F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73244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5" indent="0">
              <a:buNone/>
              <a:defRPr sz="1800"/>
            </a:lvl2pPr>
            <a:lvl3pPr marL="914269" indent="0">
              <a:buNone/>
              <a:defRPr sz="1600"/>
            </a:lvl3pPr>
            <a:lvl4pPr marL="1371404" indent="0">
              <a:buNone/>
              <a:defRPr sz="1400"/>
            </a:lvl4pPr>
            <a:lvl5pPr marL="1828539" indent="0">
              <a:buNone/>
              <a:defRPr sz="1400"/>
            </a:lvl5pPr>
            <a:lvl6pPr marL="2285674" indent="0">
              <a:buNone/>
              <a:defRPr sz="1400"/>
            </a:lvl6pPr>
            <a:lvl7pPr marL="2742809" indent="0">
              <a:buNone/>
              <a:defRPr sz="1400"/>
            </a:lvl7pPr>
            <a:lvl8pPr marL="3199944" indent="0">
              <a:buNone/>
              <a:defRPr sz="1400"/>
            </a:lvl8pPr>
            <a:lvl9pPr marL="365707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7EACC-0648-47F1-9FD8-13DF0A3789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5188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219201"/>
            <a:ext cx="411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19201"/>
            <a:ext cx="411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3DAAB-E413-44C1-B54B-90B907F7EC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619841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69" indent="0">
              <a:buNone/>
              <a:defRPr sz="1800" b="1"/>
            </a:lvl3pPr>
            <a:lvl4pPr marL="1371404" indent="0">
              <a:buNone/>
              <a:defRPr sz="1600" b="1"/>
            </a:lvl4pPr>
            <a:lvl5pPr marL="1828539" indent="0">
              <a:buNone/>
              <a:defRPr sz="1600" b="1"/>
            </a:lvl5pPr>
            <a:lvl6pPr marL="2285674" indent="0">
              <a:buNone/>
              <a:defRPr sz="1600" b="1"/>
            </a:lvl6pPr>
            <a:lvl7pPr marL="2742809" indent="0">
              <a:buNone/>
              <a:defRPr sz="1600" b="1"/>
            </a:lvl7pPr>
            <a:lvl8pPr marL="3199944" indent="0">
              <a:buNone/>
              <a:defRPr sz="1600" b="1"/>
            </a:lvl8pPr>
            <a:lvl9pPr marL="36570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69" indent="0">
              <a:buNone/>
              <a:defRPr sz="1800" b="1"/>
            </a:lvl3pPr>
            <a:lvl4pPr marL="1371404" indent="0">
              <a:buNone/>
              <a:defRPr sz="1600" b="1"/>
            </a:lvl4pPr>
            <a:lvl5pPr marL="1828539" indent="0">
              <a:buNone/>
              <a:defRPr sz="1600" b="1"/>
            </a:lvl5pPr>
            <a:lvl6pPr marL="2285674" indent="0">
              <a:buNone/>
              <a:defRPr sz="1600" b="1"/>
            </a:lvl6pPr>
            <a:lvl7pPr marL="2742809" indent="0">
              <a:buNone/>
              <a:defRPr sz="1600" b="1"/>
            </a:lvl7pPr>
            <a:lvl8pPr marL="3199944" indent="0">
              <a:buNone/>
              <a:defRPr sz="1600" b="1"/>
            </a:lvl8pPr>
            <a:lvl9pPr marL="36570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83458-153A-4ED1-ABAE-621212191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554939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8C5C1-9343-4ED6-9BF9-5C173E0BBA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713550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E3BCD-E2F3-43CB-AAED-584087A25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331482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69" indent="0">
              <a:buNone/>
              <a:defRPr sz="1000"/>
            </a:lvl3pPr>
            <a:lvl4pPr marL="1371404" indent="0">
              <a:buNone/>
              <a:defRPr sz="900"/>
            </a:lvl4pPr>
            <a:lvl5pPr marL="1828539" indent="0">
              <a:buNone/>
              <a:defRPr sz="900"/>
            </a:lvl5pPr>
            <a:lvl6pPr marL="2285674" indent="0">
              <a:buNone/>
              <a:defRPr sz="900"/>
            </a:lvl6pPr>
            <a:lvl7pPr marL="2742809" indent="0">
              <a:buNone/>
              <a:defRPr sz="900"/>
            </a:lvl7pPr>
            <a:lvl8pPr marL="3199944" indent="0">
              <a:buNone/>
              <a:defRPr sz="900"/>
            </a:lvl8pPr>
            <a:lvl9pPr marL="36570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FFE99-7561-4739-B782-7D7416B2A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593488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5" indent="0">
              <a:buNone/>
              <a:defRPr sz="2800"/>
            </a:lvl2pPr>
            <a:lvl3pPr marL="914269" indent="0">
              <a:buNone/>
              <a:defRPr sz="2400"/>
            </a:lvl3pPr>
            <a:lvl4pPr marL="1371404" indent="0">
              <a:buNone/>
              <a:defRPr sz="2000"/>
            </a:lvl4pPr>
            <a:lvl5pPr marL="1828539" indent="0">
              <a:buNone/>
              <a:defRPr sz="2000"/>
            </a:lvl5pPr>
            <a:lvl6pPr marL="2285674" indent="0">
              <a:buNone/>
              <a:defRPr sz="2000"/>
            </a:lvl6pPr>
            <a:lvl7pPr marL="2742809" indent="0">
              <a:buNone/>
              <a:defRPr sz="2000"/>
            </a:lvl7pPr>
            <a:lvl8pPr marL="3199944" indent="0">
              <a:buNone/>
              <a:defRPr sz="2000"/>
            </a:lvl8pPr>
            <a:lvl9pPr marL="3657078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69" indent="0">
              <a:buNone/>
              <a:defRPr sz="1000"/>
            </a:lvl3pPr>
            <a:lvl4pPr marL="1371404" indent="0">
              <a:buNone/>
              <a:defRPr sz="900"/>
            </a:lvl4pPr>
            <a:lvl5pPr marL="1828539" indent="0">
              <a:buNone/>
              <a:defRPr sz="900"/>
            </a:lvl5pPr>
            <a:lvl6pPr marL="2285674" indent="0">
              <a:buNone/>
              <a:defRPr sz="900"/>
            </a:lvl6pPr>
            <a:lvl7pPr marL="2742809" indent="0">
              <a:buNone/>
              <a:defRPr sz="900"/>
            </a:lvl7pPr>
            <a:lvl8pPr marL="3199944" indent="0">
              <a:buNone/>
              <a:defRPr sz="900"/>
            </a:lvl8pPr>
            <a:lvl9pPr marL="36570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47D6A-D110-490B-BD44-9BE7FEF59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649605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033" name="Group 165"/>
            <p:cNvGrpSpPr>
              <a:grpSpLocks/>
            </p:cNvGrpSpPr>
            <p:nvPr/>
          </p:nvGrpSpPr>
          <p:grpSpPr bwMode="auto">
            <a:xfrm>
              <a:off x="0" y="0"/>
              <a:ext cx="5760" cy="1224"/>
              <a:chOff x="0" y="0"/>
              <a:chExt cx="5760" cy="1224"/>
            </a:xfrm>
          </p:grpSpPr>
          <p:pic>
            <p:nvPicPr>
              <p:cNvPr id="1036" name="Picture 149" descr="4_1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0" y="0"/>
                <a:ext cx="5760" cy="1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7" name="Picture 153" descr="6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5094" y="0"/>
                <a:ext cx="666" cy="8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8" name="Picture 158" descr="123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 rot="930090">
                <a:off x="48" y="96"/>
                <a:ext cx="543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88" name="Rectangle 164"/>
            <p:cNvSpPr>
              <a:spLocks noChangeArrowheads="1"/>
            </p:cNvSpPr>
            <p:nvPr/>
          </p:nvSpPr>
          <p:spPr bwMode="gray">
            <a:xfrm>
              <a:off x="0" y="4128"/>
              <a:ext cx="5760" cy="19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1035" name="Picture 163" descr="artplus_nature_naturalcity38_g"/>
            <p:cNvPicPr>
              <a:picLocks noChangeAspect="1" noChangeArrowheads="1"/>
            </p:cNvPicPr>
            <p:nvPr/>
          </p:nvPicPr>
          <p:blipFill>
            <a:blip r:embed="rId18" cstate="print">
              <a:lum bright="12000" contrast="12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752" y="3353"/>
              <a:ext cx="1008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114800" y="65373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04800" y="1219200"/>
            <a:ext cx="8382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04800" y="6537325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90E0DC5-B235-4803-BC64-24873E43F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Line 135"/>
          <p:cNvSpPr>
            <a:spLocks noChangeShapeType="1"/>
          </p:cNvSpPr>
          <p:nvPr/>
        </p:nvSpPr>
        <p:spPr bwMode="white">
          <a:xfrm>
            <a:off x="9525" y="5967413"/>
            <a:ext cx="64135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7" tIns="45713" rIns="91427" bIns="45713"/>
          <a:lstStyle/>
          <a:p>
            <a:endParaRPr lang="en-US"/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838200" y="350838"/>
            <a:ext cx="7239000" cy="563562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3" rIns="91427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83" name="Rectangle 15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373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5pPr>
      <a:lvl6pPr marL="457135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6pPr>
      <a:lvl7pPr marL="914269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7pPr>
      <a:lvl8pPr marL="1371404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8pPr>
      <a:lvl9pPr marL="1828539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241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376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8511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5646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8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3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5" Type="http://schemas.openxmlformats.org/officeDocument/2006/relationships/image" Target="../media/image17.png"/><Relationship Id="rId10" Type="http://schemas.microsoft.com/office/2007/relationships/diagramDrawing" Target="../diagrams/drawing2.xml"/><Relationship Id="rId4" Type="http://schemas.openxmlformats.org/officeDocument/2006/relationships/image" Target="../media/image50.png"/><Relationship Id="rId9" Type="http://schemas.openxmlformats.org/officeDocument/2006/relationships/diagramColors" Target="../diagrams/colors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gif"/><Relationship Id="rId7" Type="http://schemas.openxmlformats.org/officeDocument/2006/relationships/image" Target="../media/image5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7" Type="http://schemas.openxmlformats.org/officeDocument/2006/relationships/slide" Target="slide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gif"/><Relationship Id="rId3" Type="http://schemas.openxmlformats.org/officeDocument/2006/relationships/image" Target="../media/image58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gif"/><Relationship Id="rId11" Type="http://schemas.openxmlformats.org/officeDocument/2006/relationships/image" Target="../media/image63.png"/><Relationship Id="rId5" Type="http://schemas.openxmlformats.org/officeDocument/2006/relationships/image" Target="../media/image52.gif"/><Relationship Id="rId10" Type="http://schemas.openxmlformats.org/officeDocument/2006/relationships/image" Target="../media/image62.jpeg"/><Relationship Id="rId4" Type="http://schemas.openxmlformats.org/officeDocument/2006/relationships/image" Target="../media/image51.gif"/><Relationship Id="rId9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71.jpeg"/><Relationship Id="rId3" Type="http://schemas.openxmlformats.org/officeDocument/2006/relationships/image" Target="../media/image52.gif"/><Relationship Id="rId7" Type="http://schemas.openxmlformats.org/officeDocument/2006/relationships/image" Target="../media/image61.jpeg"/><Relationship Id="rId12" Type="http://schemas.openxmlformats.org/officeDocument/2006/relationships/image" Target="../media/image70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9.jpeg"/><Relationship Id="rId5" Type="http://schemas.openxmlformats.org/officeDocument/2006/relationships/image" Target="../media/image66.png"/><Relationship Id="rId10" Type="http://schemas.openxmlformats.org/officeDocument/2006/relationships/image" Target="../media/image68.jpeg"/><Relationship Id="rId4" Type="http://schemas.openxmlformats.org/officeDocument/2006/relationships/image" Target="../media/image53.gif"/><Relationship Id="rId9" Type="http://schemas.openxmlformats.org/officeDocument/2006/relationships/image" Target="../media/image67.jpeg"/><Relationship Id="rId14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jpeg"/><Relationship Id="rId5" Type="http://schemas.openxmlformats.org/officeDocument/2006/relationships/image" Target="../media/image13.png"/><Relationship Id="rId4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1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1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21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13" Type="http://schemas.openxmlformats.org/officeDocument/2006/relationships/image" Target="../media/image130.jpeg"/><Relationship Id="rId18" Type="http://schemas.openxmlformats.org/officeDocument/2006/relationships/image" Target="../media/image47.jpeg"/><Relationship Id="rId3" Type="http://schemas.openxmlformats.org/officeDocument/2006/relationships/image" Target="../media/image51.gif"/><Relationship Id="rId7" Type="http://schemas.openxmlformats.org/officeDocument/2006/relationships/image" Target="../media/image57.jpeg"/><Relationship Id="rId12" Type="http://schemas.openxmlformats.org/officeDocument/2006/relationships/image" Target="../media/image129.jpeg"/><Relationship Id="rId17" Type="http://schemas.openxmlformats.org/officeDocument/2006/relationships/image" Target="../media/image134.jpeg"/><Relationship Id="rId2" Type="http://schemas.openxmlformats.org/officeDocument/2006/relationships/image" Target="../media/image123.jpeg"/><Relationship Id="rId16" Type="http://schemas.openxmlformats.org/officeDocument/2006/relationships/image" Target="../media/image133.jpeg"/><Relationship Id="rId20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128.jpeg"/><Relationship Id="rId5" Type="http://schemas.openxmlformats.org/officeDocument/2006/relationships/image" Target="../media/image53.gif"/><Relationship Id="rId15" Type="http://schemas.openxmlformats.org/officeDocument/2006/relationships/image" Target="../media/image132.jpeg"/><Relationship Id="rId10" Type="http://schemas.openxmlformats.org/officeDocument/2006/relationships/image" Target="../media/image127.jpeg"/><Relationship Id="rId19" Type="http://schemas.openxmlformats.org/officeDocument/2006/relationships/image" Target="../media/image135.wmf"/><Relationship Id="rId4" Type="http://schemas.openxmlformats.org/officeDocument/2006/relationships/image" Target="../media/image52.gif"/><Relationship Id="rId9" Type="http://schemas.openxmlformats.org/officeDocument/2006/relationships/image" Target="../media/image126.jpeg"/><Relationship Id="rId14" Type="http://schemas.openxmlformats.org/officeDocument/2006/relationships/image" Target="../media/image131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41.jpeg"/><Relationship Id="rId18" Type="http://schemas.openxmlformats.org/officeDocument/2006/relationships/image" Target="../media/image144.jpeg"/><Relationship Id="rId3" Type="http://schemas.openxmlformats.org/officeDocument/2006/relationships/image" Target="../media/image52.gif"/><Relationship Id="rId21" Type="http://schemas.openxmlformats.org/officeDocument/2006/relationships/image" Target="../media/image147.jpeg"/><Relationship Id="rId7" Type="http://schemas.openxmlformats.org/officeDocument/2006/relationships/image" Target="../media/image138.jpeg"/><Relationship Id="rId12" Type="http://schemas.openxmlformats.org/officeDocument/2006/relationships/image" Target="../media/image140.jpeg"/><Relationship Id="rId17" Type="http://schemas.openxmlformats.org/officeDocument/2006/relationships/image" Target="../media/image143.jpeg"/><Relationship Id="rId2" Type="http://schemas.openxmlformats.org/officeDocument/2006/relationships/image" Target="../media/image51.gif"/><Relationship Id="rId16" Type="http://schemas.openxmlformats.org/officeDocument/2006/relationships/image" Target="../media/image125.jpeg"/><Relationship Id="rId20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11" Type="http://schemas.openxmlformats.org/officeDocument/2006/relationships/image" Target="../media/image139.jpeg"/><Relationship Id="rId5" Type="http://schemas.openxmlformats.org/officeDocument/2006/relationships/image" Target="../media/image126.jpeg"/><Relationship Id="rId15" Type="http://schemas.openxmlformats.org/officeDocument/2006/relationships/image" Target="../media/image129.jpeg"/><Relationship Id="rId10" Type="http://schemas.openxmlformats.org/officeDocument/2006/relationships/image" Target="../media/image128.jpeg"/><Relationship Id="rId19" Type="http://schemas.openxmlformats.org/officeDocument/2006/relationships/image" Target="../media/image145.jpeg"/><Relationship Id="rId4" Type="http://schemas.openxmlformats.org/officeDocument/2006/relationships/image" Target="../media/image53.gif"/><Relationship Id="rId9" Type="http://schemas.openxmlformats.org/officeDocument/2006/relationships/image" Target="../media/image57.jpeg"/><Relationship Id="rId14" Type="http://schemas.openxmlformats.org/officeDocument/2006/relationships/image" Target="../media/image142.gi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49.jpeg"/><Relationship Id="rId7" Type="http://schemas.openxmlformats.org/officeDocument/2006/relationships/image" Target="../media/image152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jpeg"/><Relationship Id="rId5" Type="http://schemas.openxmlformats.org/officeDocument/2006/relationships/image" Target="../media/image57.jpeg"/><Relationship Id="rId4" Type="http://schemas.openxmlformats.org/officeDocument/2006/relationships/image" Target="../media/image150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51.gif"/><Relationship Id="rId7" Type="http://schemas.openxmlformats.org/officeDocument/2006/relationships/image" Target="../media/image155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11" Type="http://schemas.openxmlformats.org/officeDocument/2006/relationships/image" Target="../media/image159.jpeg"/><Relationship Id="rId5" Type="http://schemas.openxmlformats.org/officeDocument/2006/relationships/image" Target="../media/image53.gif"/><Relationship Id="rId10" Type="http://schemas.openxmlformats.org/officeDocument/2006/relationships/image" Target="../media/image158.jpeg"/><Relationship Id="rId4" Type="http://schemas.openxmlformats.org/officeDocument/2006/relationships/image" Target="../media/image52.gif"/><Relationship Id="rId9" Type="http://schemas.openxmlformats.org/officeDocument/2006/relationships/image" Target="../media/image15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161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5" Type="http://schemas.openxmlformats.org/officeDocument/2006/relationships/image" Target="../media/image160.jpeg"/><Relationship Id="rId4" Type="http://schemas.openxmlformats.org/officeDocument/2006/relationships/image" Target="../media/image53.gi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17.png"/><Relationship Id="rId4" Type="http://schemas.openxmlformats.org/officeDocument/2006/relationships/oleObject" Target="../embeddings/Microsoft_Office_Excel_97-2003_Worksheet1.xls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e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image" Target="../media/image4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3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48.png"/><Relationship Id="rId3" Type="http://schemas.openxmlformats.org/officeDocument/2006/relationships/image" Target="../media/image16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4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46.jpeg"/><Relationship Id="rId5" Type="http://schemas.openxmlformats.org/officeDocument/2006/relationships/image" Target="../media/image11.png"/><Relationship Id="rId10" Type="http://schemas.microsoft.com/office/2007/relationships/diagramDrawing" Target="../diagrams/drawing1.xml"/><Relationship Id="rId4" Type="http://schemas.openxmlformats.org/officeDocument/2006/relationships/image" Target="../media/image17.png"/><Relationship Id="rId9" Type="http://schemas.openxmlformats.org/officeDocument/2006/relationships/diagramColors" Target="../diagrams/colors1.xml"/><Relationship Id="rId1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14313" y="1341438"/>
            <a:ext cx="8929687" cy="2951162"/>
          </a:xfrm>
        </p:spPr>
        <p:txBody>
          <a:bodyPr/>
          <a:lstStyle/>
          <a:p>
            <a:pPr eaLnBrk="1" hangingPunct="1">
              <a:tabLst>
                <a:tab pos="2742809" algn="l"/>
              </a:tabLst>
              <a:defRPr/>
            </a:pPr>
            <a:r>
              <a:rPr lang="th-TH" sz="4800" dirty="0" smtClean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รายงานผลการดำเนินงานโครงการเมืองเกษตรสีเขียว  </a:t>
            </a:r>
            <a:br>
              <a:rPr lang="th-TH" sz="4800" dirty="0" smtClean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4800" dirty="0" smtClean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         ปีงบประมาณ พ.ศ. 2558 จังหวัดเชียงใหม่</a:t>
            </a:r>
            <a:endParaRPr lang="en-US" sz="4800" dirty="0" smtClean="0">
              <a:solidFill>
                <a:schemeClr val="tx2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987675" y="4149725"/>
            <a:ext cx="5715000" cy="15827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h-TH" sz="4000" b="1" smtClean="0">
                <a:latin typeface="TH SarabunPSK" pitchFamily="34" charset="-34"/>
                <a:cs typeface="TH SarabunPSK" pitchFamily="34" charset="-34"/>
              </a:rPr>
              <a:t>              โครงการเมืองเกษตรสีเขียว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924300" y="5876925"/>
            <a:ext cx="1655763" cy="5048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7" tIns="45713" rIns="91427" bIns="45713"/>
          <a:lstStyle/>
          <a:p>
            <a:pPr algn="r" defTabSz="914269">
              <a:defRPr/>
            </a:pPr>
            <a:endParaRPr lang="en-US" dirty="0">
              <a:solidFill>
                <a:schemeClr val="accent3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077" name="สี่เหลี่ยมผืนผ้า 6"/>
          <p:cNvSpPr>
            <a:spLocks noChangeArrowheads="1"/>
          </p:cNvSpPr>
          <p:nvPr/>
        </p:nvSpPr>
        <p:spPr bwMode="auto">
          <a:xfrm>
            <a:off x="3995738" y="5661025"/>
            <a:ext cx="290988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3" rIns="91427" bIns="45713">
            <a:spAutoFit/>
          </a:bodyPr>
          <a:lstStyle/>
          <a:p>
            <a:pPr algn="r">
              <a:lnSpc>
                <a:spcPct val="80000"/>
              </a:lnSpc>
            </a:pPr>
            <a:r>
              <a:rPr lang="th-TH" sz="2800" b="1">
                <a:latin typeface="TH SarabunPSK" pitchFamily="34" charset="-34"/>
                <a:cs typeface="TH SarabunPSK" pitchFamily="34" charset="-34"/>
              </a:rPr>
              <a:t>กระทรวงเกษตรและสหกรณ์</a:t>
            </a:r>
          </a:p>
        </p:txBody>
      </p:sp>
      <p:pic>
        <p:nvPicPr>
          <p:cNvPr id="3078" name="รูปภาพ 7" descr="chiangmai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60350"/>
            <a:ext cx="1468437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AutoShape 2" descr="data:image/jpeg;base64,/9j/4AAQSkZJRgABAQAAAQABAAD/2wCEAAkGBxQTEhUSEhQUFhUXGBkaExgXGRwXGRgdGRkgGhcZFxoZHSghHB8lHh8cIT0iJSorLy4wGSEzODMuQygtLisBCgoKDg0OGxAQGzgkICYwLCwuNywsLCw0LCw1LCwsLzIsNCwsLCwvLSwwLCwvLS80LSwsLCw0LCwsLCwsLC8vLP/AABEIALwAvAMBIgACEQEDEQH/xAAbAAEAAgMBAQAAAAAAAAAAAAAABQYDBAcCAf/EAEAQAAICAAQFAgMGBAMHBAMAAAECAxEABBIhBRMiMUEGUTJhcQcUI0KBkTNSYqEkkrEWQ4KiwdHSFXLh8TRTc//EABgBAAMBAQAAAAAAAAAAAAAAAAACAwEE/8QALhEAAgIBAgMFCAMBAAAAAAAAAAECESEDMRJBUSJhcYHwBDKRobHB0eETYvEj/9oADAMBAAIRAxEAPwDuOGGGABhhhgAYYYYAGGGGABhhhgAYYYYAGGGGABhhhgAYYYYAGGGGABhhhgAYYYYAGGGGABhhhgAYYYYAGGNHjHF4crGZcxIsaDyT3Pso7k/IYoh9UcQ4kSvDYeRl+xzUw3PuY1/+/wBMK5JCSmljmX7iXE4cuuueVI193YLf0vv+mKfnftUyYbRl1nzL9gIUJv23P/THzhn2YZfXzs7JJnJj3aUnQPkF9vqSPkMWDLZyCLVDlYl1KwjCoAiltJatVVSgEki6qu+2MuXgI5T54+ZWP9sOKyi8vwlkHvM+k/5SEOPa8R4+2/3XJr8izf8AniVDNnnKCSo0YrIYHICkDdQ+xZia30gAA1ubG36lkKQrBGzLqFFgTqCghBR72WZRfei2MzvZO3Tlbr6ldfi/Hk75LKv/AO1yP9Xx8P2gZyH/APL4VmFUfE8R5ij9lr/mxbONZD8AaDIphAZNDMCdI3UgHqsWN733xq5XjEiRmSUxSQgkCSNrbSAOp0rv3JCmxXbBTXMZ3F1f3NDhH2lcPnIUzcpv5Zhoo+1nb++LbFIGAZSGU7gg2CPcEYiuIcDyedTVJFDMrCw4AJPiw43/AL4qUv2fT5RjJwnNvF5MEp1xH5D28dwT88bcl3j3Nd50XDFA4V9oTRSDLcVhOVl7CTfkv8w3j9yPmO2L7G4YBlIIIsEGwQexB84ZSTHjNS2PWGGGNGGGGGABhhhgAYYYYAGGGGABir+s/WMeSAjVedmpNoYF3ZidgWA3Av8AetsPXXqwZKNUjHMzUvTl4huSx2DEDegf37Y1PRfpL7trzmcfm5yQFpXaqjFbqh8bdz+nbCt5pE5SbfDH/CFyPpkyTQ5njLGaeVqgyygmOLz1AbUPPj3vF+4pnly8WoLZAqNFG5oXQA7AAEn2AOK5k88ZnhzXdDMyPqtWjq1hVUrySGJJs2PAAxseqJX51K5ULFahdmsiR23+fKVe35j74VYWCMZpRbRH5vPtMCqy5iU6lZvuulQqg6iFW9VEdmbdgekHHvI5gRZnnSI8OX0XGJdpC96TIU3a2L6KO91tvjQyOVt1hqVtJC6oiI1DLZaR2I7jZ/P8RR22Np4LkIGvNK7ylmY65Nt1JSwtAACttvmO94xWycFKbvmbnBIWCM8i6HkcuV/lFBUXt30Kt/MnFc9VZotI2kyFVCISqNoVg+tmeUKQAtLagjegSN8SvEPVMceX56K7kuURB0sWHvfYV1X7EHzij8PzckpdXRUkkdjqZCUAcm9copg24UN2JK2MbJrY3W1IpKCZ0nIZePLQKuroRSS7H6szMTtuSTip8SyESzyNosBnZfOpngBSyd/iD0fcgDwMWSXRPlZENgaWR1NalKiiGHY/6EH54gc4CsI5hCOVTkSSdURDAEwyvRFBrotR+GjdnGyH1apJbGn6ejmRBJHNEupklOvaMxSLbGgQL1j3tbIs+bdkOK635bqUerUjqjkHvE/Zq8juMVTJ8BMafiohI1SBSzNFHe7tBEpaRrJvv3NgDtjVgzaiuWzxretVN2jq/LDpqFsrFlQjvUjA0VwqdE4TenSZN+pJULvDnkikyrlAhIOqMuCBqPtqU9QqtQxWpMrm+CHmQF81w4m3jO7wg76lI8fPt713xP8AHiJ1y2YVmUyIymM0AQQGIkBHhwq+CC2xFb+/THE1Wb7pTFHQtGTuopjSn2LR6Gqq7++B7jcVzr4MsPBeLw5qJZ4HDo3t3B8qw8Ee2N7HMuOcJl4RM2fyKlsq5/xmXHZQe8kY8Af2+nboPCOJxZmFJ4WDI4sH/UEeCO1YdPk9zpjK8Pc3MMMMMOMMMMADDDDAAxocc4tHlYJMxKaRFJPuT4UfMnbG/jm3qq+JcTi4cp/w2XqXOV+Zvyxn+w/4j7DCydIScqWNx6GyhlnXief2zGZJXJxmzy4wpbYeOkHf2+bYtHqXOkHRpBjRBJLbaVOptESN/SWBJ+Sebx4zoEs9KyRpFGwViaYOhVi0anYolBT4Oojxj7m8qc1AJQATJFomjBrUO9I2+l1Yki/cg+4VKlRDPC4r16+hFZbiBBRSiUMyGcC1LF3FSyByxQANqC2S2kfCARja9WvozEbKKkaJgrHsDGwKCmIUg62BWwSCa3xox5lJ5XWeEqJmWrNNHQMMRI3BbUT9D46cb/EuK6oVE0ZWULKdXSVWSI6Qp7grIdq83XcjGciadxeSKyMelVZ5GVI4GZ2UUWD0Z4wh3WTmbbi1CoB3xZvTLl8szFGj1PLSGukaiK2+h/UnEKiqrjSDtItACzSzOp+v4QZfpGPbFi9MteWjamXXqchhTDWxaiP1xsdx9FdryKnlZ6MAsACXU2oEggQRoQBRs0Tt+g3Ixs+p8rImULty71gDSu4VwY23VASaa607V5xHtmMuYnjkNyRyl1XSzCuWidZUrSmxvqFbYls7kJXy4LEKqxKV0aY0QEUyoGJOrRfUSB4FWTheRFK4tevMk/TWTEcDysG1S/iOHNtQQKoc/wA2kC/YkgbAYr2XnCxwFXIhUQSGPSXJOkmQDVuqgFekb6jQ71iR9HZ5An3eTpkkklpNMl9tTBmIrVW53Pf54wcZ4eyjRIWC6QqyC9wLCEkA04U6SGFNQIIIrDcsFHmCaM+ahVYonkpCryiBHJRijWyoGG6PpUV8ukjEWsw58UobVpZZl1im0SJy2WSttYpjY/8A0km6Jxr5fd44jbkkFhzGZ000QsbOdSElQdLIGoN1ULxN8E4MshXMy9KgEaAx0kKdIBF0EXT9W7k7lcZuKrm6iZ8xwp2ykJCkugLFexp7Zl+oJBr+mvOKJ/6rLk5OeAQyS8to3BUmIgmgp7FiuvWfOmqGx6JmvWGUQ0JRIdhUQLjfb4h0jsRufGOWetePDOZlZI0KoqgAmtTbk2auiLqu46gcZOlsxfaeCKUovKOvScZhOVGZJ1Quqntdh6FEfrRH1xRMqTwXPiIk/wDp+bY8u+0Eh8X4X/pX8pxMen8q0fCokk2Z2uPVtp1OWUm/AFtR8XjNm+HQcQyuYyYYMA1wk2dPSDG6MfiWydxYo1hnbrqX4nKnzqy44Ypv2YcdefLGCe/vGVblTA/F07Kx+tEX7qcXLDp2rOiMuJWMMMMaMMMMMAGlxriK5eCWd/hjRmPzobD9Tt+uKV9lMYjhM07D71nmeffuUBpQPFb3X9Xyxl+2LMt91iyqfHmp0jA8kXZ/vpH64kPUeUWNIogyxhYmjhkYWqyDSU1kDpFKTfbb95t58Dn1JVK+n3IpMorCaCbMGPMMKjZgF+MtzE7AFCxP1DLv2xtS5wRwtFZgLFGWMMOYsqugkhUrd6iUYHcXISdsZOJZmaRgjqDWqALp6nlMTWwI2EbKyk320k+2NDPZtTmCFUzct0+AKWLCNF0ncsUJUMdAJ6DexGF2Od1HbwMOYMhzLfCxiZpJmJ5aaY3BJN3sdA3G1s/8px9TOPJDJJIDpIESaVMgWSaTW7mhbV0kKO3T7k4+rwqWJVE4pZHUUHIeQs4suF1Np1EE9V0ALFUbhw7hCQgySMCVsj8scQrfQpJrySxJJs7+Mak2Gnpyk+nUrvD8vLJPoQEBSefIdihKnpQ1TPRNkbBpXPgYlvUXF0yxgy46FkOlnH+6jUUSP1KrfjVfjH3hGcLzyTFjy3hVoVBsaAWsrWxJ+I+etRjXzkIlADqxzGYGqNgLSNPa+1Kpsg/GW8+N5YKrEHw7+vqQnB8tzS0cUigwlnUDqfdVC1ZIIYAr1BrBP1xsJlJmMSHQhkNiMWJEXWBzDC8rIo02dkNHSKHjS4Pw/S0htaTSvUSgI6VJDRjUpFqenY9j7jXn4cFzPMaVkkEwQyFyFCW6FF1MXBpSd2qj89kOZe6sfMsGXhSOLMpcZeJyUkBpuZQcKCzFidR3tqt2XsKxPSZxnyjSr0vy2JF7owBDCztYII/TFQkymUllEryJyyWiCoUPLVGIRmNFgGOolrsa1384sMXDw0WYysT0pAeFixkrmC7JJJYawzd99Rw6OjTbylt4/A0k4eshmBSJEQrqkJZnKaAwNH89EjWTY32xS/UPHXzB5cY0ZZNkioi1qlZwKJJDI430gHez2vfrGIQ8OkRKW9CMe163VXJNE2QTvR745qkGlTe1gubCiib1WNglaqIqupb+JQEnjBH2i49leZk4fwubMEiGAy6SdTGgo1d+piKJ76AdixtRi4en/QFMJM2VYjflqSQTv/EY1qG90ALPcnFw4JkVhgjiX8qiz/MatmPzJs/riHn4+ZUJj6I1L8176wqsVTlivierF9gQcMoJblI+zwhTnlmv6n4iG1xrp0RWrMOpllMZKLpBGxUlaPcsKrzg4TmWuF49DaDEJaNBTmIwZVUAfz6H0+LxiywVgQywxCQxsq/iPI+k6oec19OpyDbUTdecfcvEkUy6HLJHIGcKAdbhWV3Nd2aRwgXbcH+XY52ZbcuI0uKD7hxyGcbRZ5THL7cxa0n6/D+5x0bHLvW0Lz8Jdi+vMZOYMXBshlPXZ/p1EbeUGOicFz4ny8U4qpI1fbxqAJH6HbDReTp0pZfxN3DDDDlhhhhgA556wHN43wyEi1jWSb9fB/dBjf4rNGebnEkiDBqg1GxLy1KSLQPUGLFPkQDiI43mNPHWcn+FkHYGrIqzYA74kpNyijpNRRLt8BCx717h5tX1jX2xLqcU3v4/pGbh3BzK7hZ2aHlojurba9JRxDQodGhS9kjsN9xm4gI44mjyNJ2EkkYsiyEVRIb1OSR5JFeNse/UE+kJFE6rDECcyoO5jVk5i3dghCW9yD88eeF5hWmV5tARi/3W26dnCJy12UWCKNFjfeqGN7jaS7K36njib8vMfzLEYC+olmEa6mJvvYanN9wg+WNnjfGFkgRogzo6SSFQCCyxIW0N/LqalPnuPOI31FEhnmFkSkNai7eF8uItRruFeztuKavOPUeciib7tIQx182JoSVMUcmo6gRudIAJ72HFjBZnE05Lke/TmceSZJGeJo2UxBI4mjWNiObsX3awCCRt0jYY98Q4kuXEUZK82GUBAxoNEytRv5paj3dax6XIywyrIiTTlXbSRIgjKtqBJBICsAVBOncJtuTje9T+nxmND6QWWg6XXMS7K32vvRO257XYM0aoz4HW/r1zKhkM3MruByjrLqGB1aQ6g/D5ICDvW7YS6MwzSnpeRSTpLt1IQj1HymBUlVJrcEd/bHms0FzjTOjKGiXRHGGkKgUKOkUAAPp9cZeGce5KxiLrKySkeQVkkbUoI+IEjUCKIII3Awhypq6bwTHpzO5hdGXqFQy3C3JkUSDTqZz1FR+psm9hibnYZSN5363OlQFUIO9KiKLoWSbNnv7Yp78YnKMYwUijYyQuAC0fSCwBY0Up/I+FwL7HFuzSyfclE7K0v4et1FAEuo5grtp+L229sPF4OnSlcXXLY8+s4uZkZKIoBJL3qkdXPwm+wPbf2xypJApKM2wOkEBwQBYFqesXqLg7GiwF3pHVcm5iLwSqnJd3WAhrFMNQRx+W+qvFADbYHm2cybZWVoWTSygW169QII1JqNlb07gAggdiDhZ9SftWWpeR030jxVZ8uvUGeMBJCL3Kj4gCAaYUwsDviucWyIRJlGoaZIY32BWWMEPGTvalVJTV509jtWh6P4mIM0VNaJAEcgsaKmldhI2pRfT8I+JfbFu9TZG6mAZgoKyopC6lPZyaNmNuofrhveiUT/k0r5oheAPAxdZ4wa1SSzSEBAVKhl3PdXJ8AAr9Me5hqeMZSIiMMh5aKFBXd+a/YJZVNIJ1USdO+I2JDHpaUJojckBZAQY5GVtZB2dNVWBZXSvjGxqlPJVXkKlVaUxOImMspbZ9I2AZdJ26Qo2wtk08U/2SK3mYc+roFtDG6g2DIqsHZT7Hp70du2PP2SZoycLgv8upP8rEDEj6NhUZc0UZWd60hu11bM5LMW+KyfOK99iT/wCAdf5Z5AP7HDLdHRp2nFvmn+ToOGGGKHSMMMMAHOuLQL/tBGr/AAz5J0/uwP8AYYyymUmO6SSSSkZiCOYpUMSAe9wq2nzrPscY/X34PFOFZrwXaFz4Gugt/wCZj+mJb1TKIZVlTuv4siN8DmjGCPKtRNsPCiwdsS6nHqJZvqaucywki+8RpHJrAE7PErtG6DTK2muoHTpKj6jEZFmVjRDq6EkCwcxw9EsjjQ2okoCoXqA2a/fHzOZmBYwmYASQIVES6l5x0jRzXB5bLRU7Ek2P/bjf4TlecdTqunTcslClVQoI1HsWVAtd1UMTRYDGbkfedLc++tJ1GYYGJmk5KGKQOI9FNIW6vbt9DV18WKwOISBQ4VJgdSEk9mNaigBADbHcVWx3BBxN+rc9HndOiBZAl8supOrVtexBAJAIA6jQ96NbmLMAyjlEW40AaTpBB/CoR3Zrt53s0CsnknrS7bpk7wziNKugvl9DSEEEctiqWGnUClFulsgINOT2BF+4NxQTLR0iQBSwVtSkMLV0P5kbwfkR4xzPL5JhGuvQy0oWtSuS5FXGa3O4vRpO5J7nGz6a9QJDm44lJaLU8cjMerUxUavpzB27DmH23aMq3KaOs4NJ7Flbh4yk/wCCTc72b6qDSJaC72A1fucReSckyE9yQzVX54ldtj2HV+X9Ny2J3jj3nIVUFikckjAd60kL/wA1YgMlCQDZN3Z7GtI0rdr0UoU+asN+ahr3HnidLa/sjJm9kcm7o18BN79h8JOrVsem9Q+ER4tXGK+6aW/MI076d3ZUG/jc4pnEorjZLI1lU2oVqYLuAvjTVeOVo/3YJuOcjE2URzp2EctP8PRTUx8fXx38Y1cxtJ4ku78lOGRo8tSZJJypSPSxIjt9DzN8FqvLIOxXQAPnZvWXDmaHnIWEkakOUC6niNc1BqBF0NQ+a/M4gMsupkkQThFAWRoxQIQNySWLUWVqsbhtjuDWLNwnjfMcwyKSaoSadKSbWV0ndX076T43FjGKtjNJRpxeL2OYIGTUjqTfZHKnUsja0LaTpUlUslSg8X3GOm+jeLc+DSxuSLockUWFdElf1LR8+ccz4tkGillgUNUMhKBQoBBGoFpGOoDlmzpIAOmxib9F5/l5mMb1IGjcdgexD6dvz7aqWg4UqDhYOmR0JuE68iyZ3Jw5lnGWdUkDlMxGdtYWwelgdJJoiRRZHntWpHlyrSCRCZNcZZiRR2KKrlaNMC1Sae7dVEY3fUcCiV3Zni/gvHJGpZiY2YOoIGxKsF38HyAcafGOJaRGX1uHDRrKEoMrqbWQD4ZEddVUNlbt2w7LypN2b/pjP/xfw5ERUQgyFbOgGNiQpNboR7HTeIf7FI64dq/nmkP96/6Y+ScT5WVzLdwuUsX/AFAsovz/ABCL81iW+y/JcrhmWHlk1n/jJbBHdD6TtrustWGGGKHUMMMMAFK+13hxl4e8i/HAyyr8tJ3P7E4+Z7P86GDNhdaTxxxltIcQBnBlcq1iqu7H+7W8XHMwLIjRuLV1KsPcMKI/bFA+y+UwHNcJn3MDsYtX54n+Xn3/AOP5YnJZ8Tn1IXKuv1LB6ayjcybmi2j0x6jppjpDMyqPhBXlgChQUfPGj65ztgZZdk2M1diO+g14rqI9iPfGOHOwq8rwq6SCMGBpizK632jUEmq7HerHbtiOz86u19Zv4iQBbaGlmqiQQIwq7fyjvjG8UQnP/nwokfSc8Q5TvUepbXWdzI0rRV7EgBRQ7az74z8b4CJswESKRUG7PY5Vuw5hVST1FQRsvxMDtV4zcJggcpFzDqADSxCtDNGQNRJWwSQCQCLFEjff3xr1SiF1jdByxczsR0i6blJ/vGXyNv1O2NxWR1GP8dS2HrMR8uOIBeZqUp2tVU9bEnsum1skC2G+OarEOdMynbWdBJ2sA/mDMB1XW7XYqtQYTOcz7SNSF1JPXKTbyVqGtGLqYlZQy6br5DufPpvJxvKpUgRRdc5B/KOpFtQQ2o0pXWf4fbYYSXaZz6j/AJJlv4tA0c3Nhd0kdF5nZwSzpGg0uDp7n4a+HH3hHp64kYTNZsmwDuSxPmvzN48j2FeJnlabU0Z30ylQbYKl8mOgNiXIY35J8LeKuHkWy0k6dyoEjhQBKSNIuq0gn9R9MM2rKynGMra9fssE/C/8UUVmkKwyNbkaRKdGilUAA6B/zfM4m/TeaV4jHd6bq/KMTp/bdCPdDiB4PEYvx7JOpJX1MWOiVGiFk2SFAjPyCHGOYRZZxNMDEjBiSpkWRbYsyNy2BYauzEEEAbihep1kaMuF8Xqib4xwNeQ4DNpQF443JaNWUbEAU9DwNVA1Q2GK9FAY5kEcmvQUZjXksqrGygjrJLkMPDN47y+TzM5KLAtRyaWHNLTKqEWWWQEggihpLbE7WN8aHpyEnMRjUGEbOuy6VqEyxsw9+p187bgdtx5YSqTVIiPXuWU51rEdNGtmSwl03UzDsBSkt3Gle4LYg+GylEQmmYU/VbC0O7bNs47azsoaj8a4n/WWY1Z5gpI0Kik6FkAate6tufiQEDYq7E7LiDywLwaWBNR9goY7dKOEoAqo6TfQBIp6j2nLc5dT334s6N6lkWRlhddShDIVsgMSREisy9ltyffp+RxDplmjLcp2cxtzJtf55w5RVA3CB7J2F0FPnfe9RZg80KCBpjIltdYdCCzArY7aRW4Nv3Au/PBeHyTqvNkcFK1gyF21V3X8oBB2e3ajsQd8UeWdUu1N1uUr1ZFIMmmUBBlzeYEKVuDHC5Gsey2V/THXsnlxHGka/Ciqq/RRQ/tjnfBEXO8ZeVAPu3D05UNfDzOx0/Tq/Ye+OlYILmW0I1nyGGGGKFxhhhgAY579pGSfLTQ8Xy4toaXMqPzxE+fpZH6g+MdCxjzEKurI4DKwKsp3BBFEEexGMkrQs48SoqXEJIWhilyya0lBdbLPGo2J/C1afJJobUdsR8MbhImZNenUjMrWWlmUrRcnwuhS42FEDttGcOC8Kzf3HNqHyM76sm8gDrE52KNqG3/zfk4m85w5uY8b0C2srIVAQR3RPM1EilYLpCj2sWWxLc4pxt3Rg2XLkAMZG5fL6nI5ZAkZUAvSCY3SgADS3tiMiypmjH3cK4RZFWn0SrzNIJRTTH4WNON9VAEb4k2hZikhorG4gQoCQQqM4cU6H81d9qOK6ygowq2R5NzTMGbeQq5DFaTQgV7Goim2BxjIy7yZ4dwJsx1CAhldlZ56Yg7ltQZmDbsa6Ksn4e4t8HpyIQiElj1KzstIXKdtkACr/SoAGNL0BmlOWWK7aMsLogMNRsi7um1ITZsoT5GLPikYqrOzR0ocN9SFm4NHEHkV5kpeqpWqlBodRNAb/TFJ++a0EJErSJHpouRo2XUSeWrGtQNFvI74uPq8MsJl5rKq0Gj0hll1MAqtQ1AE7bEbE3tjWgyvNn0l4WBHMmMSgE/CFUvqJo6RYFWIxjJLNITVhcuGOCucR4ZNfJ0WUPLabVTv+GWi1MKKRkdNClVie/fFo9FZWNYCq0xVymth1uBupYnvsdvlWHqbh5AkzIJbSsZMR2RhG5LcygSw0senfdQaONfh3EnTNfjAKs6LpAAGkg0hcAnTqB02Sey3V1gSpmRitPUyT/E87yUsIzsdo0QWWbwPYD5mgMRnDojloXnzJAbSSwBsLbFiAfLM7H9wPFmcmlVFLMQqgWxJoAe5OOa+quPnMvSh1y8bKSQr62JdFWQKF7AtsLB87HSMbJ1krrTUO09+RB5x2kLSdQeYlg4YrpvS7RsQCzLoeqA09IstQOJLgWV50sKr8LSBmomwFHMJYiwwoCMhm8L0itonLwBmDERg6FXUynURQS21Rlg34gvf8o9hi9elIUhjfPZhggcdBcm1Q9bDqY93siqsBdsSirZw6UeORIcXy8jZmoiAdAl1E/CUtdNe0gYKbNUpPcDFc9RepZMvlpJBRzGbcR5NE3oBQuoHawCTTDuSK2IOJHPZxHSTN5nXFllpmNlWdVBEcQUfEDqZiOxJVd6JEd6I4dJnsyeLZpdKVpyER/Inh6968+bJ9sO8vB15lLs8/V+vsWb0N6eGRykcO3MPVMR+Z2+LfzXb9MWDDDFEqwdSSSpDDDDGmjDDDAAwwwwARnqPgUWdgaCZbVux8qfDKfBGOf8ADeJvkpE4bxUtpv8AwebBKgr2Cu3jwN+21+DjqeI/jnBoc3E0OYQOh/dT/Mp8Ee+FlG8onPTvK3PGd4Sj5cwoFA+KMkawHB1KzXerq3N97Pvjn2agPOClGot8GmEmJ165LA06A+hKprO/vvlSXPcE6XD5zh47MP4sC+xB8D9vmuJ+QZbikRlysiOxFOrXpb25qXsw8OQdPzwjz4nPqQU9sNcipxSvAwkR3Urp77fkiLVrmZV1ajZprobbCpDJeqJ06WdrJd9R/EVU5jAlg4Vtj20MwIBArEfmoWy78uX8PUVF1pYBlMTL+Eg10Ch1qQDXg4KCRqPbqYkECmU3Ide66kcBxqLtTEADCZRyqTi8YJUeqFZ6nKyHTqjSV2hU2AoCKY+vVZotVWe1Amw+m5IoxO5MYbXXTIZRpVFKqjNuQLOwHxFqxSSoHuLZGYBiqsWsoCNVmMnrQsCzPsdIxiCeLJPWDejUSVt99PxeH36RtHeNUmPHVadvJYvUPqdMwojifSL6gT1sR8FRo2si96O5NCj4wpxGGPQ8llmJUregO8ZL3mHclmYEHpXUAaG+IfQWrqclmUhdRALBenSLCsK/LQdEBPxNjFy1UEqFF0CSBuL1DUWom2Xm6ZNJCIoDYOJivUk3xM2s/wASbOuXkVDHpAS0YhdqahpJYrJqsHTqChqpbEa2TYMU5anRqUdNkGmYq5W9ZVk2sEUF7dhtKKdAVt7A06S8gAADKV+OwmmPfWu7HViz8G9ItIQ+aVVQAaYxWo1W7FQBGDQ6U+dncjGJNmKEtR95oelvT5nbU6pyFLg0q/i9TApRiW1rSS39IA81d+N5zLwRc7MlFjj3BYA0aIGgfzVYFb74g/U3rfK5ECFBzZ9ljy8IsjwAa2UeK7+wxDcN9JZnPyrm+LnoG8OUU9Cexk9z8u58nxiixhbnbCKguGOWauRyc3HJlzGYVo+HRm4Ij3mPYM4G1V/2F2TjpyIAAAAABQA2AA7ADCNAoCqAABQA2AA7ADHrDJUWhDh8RhhhhhxhhhgAYYYYAGGGGABhhhgA+EYpPHfs4hd/vGTkbJ5gbh4tkJ/qQEd/l/fF3wxjSe4soqW5zPNcU4nll5fEMkmehHeSHdvqVrv57D640uG8Y4RKymLMTZN1bUEfYIw8gOGQE9tjZGxx1nEbxTgGWzH8eCKQ+7KC3+bvhHBkpaN9/j+SpxenFkswZ2BrJK9AY0wqQdMgsP3O1+1ePZ9GZjepID8Nag5HT2Di+oL3UH4DRF4yZv7KuHOSREyE/wAjsK+gusaR+yLK/lzGcX5CQf8AjjOF9PmSeh/X5m9/sZJR1TxgH47jL6lu2WRmcayzUS56tgLxgm4XkITrzOe1HcHVKq7GrU6OploAaWJFKB4xij+yLJ31y5p/k0n/AGAxKZH7NeGxbjLhv/6Ev/qcHC+hq0f6/F2QifaDkIPweHZaTMSH8sMdA7/mcjUfrRx6fJ8Y4htK68PgPdUOqYj2sdv3Hfzi/wCTyUcS6Yo0jX2RQo/YDGxhuF82VWm9m/hgrvpf0ZlciLhS5K6pX6pDfffxfsKxYsMMMklsVSSVIYYYY00YYYYAGGGGABhhhgAYYYYAGGGGABhhhgAYYYYAGGGGABhhhgAYYYYAGGGGABhhhgAYYYYAGGGGAD//2Q==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/>
          <a:lstStyle/>
          <a:p>
            <a:pPr algn="r"/>
            <a:endParaRPr lang="th-TH"/>
          </a:p>
        </p:txBody>
      </p:sp>
      <p:pic>
        <p:nvPicPr>
          <p:cNvPr id="3080" name="รูปภาพ 11" descr="Untitled-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60350"/>
            <a:ext cx="143986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2" descr="C:\Users\Kritsanan\Desktop\Green agri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0688" y="3683000"/>
            <a:ext cx="4275137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Kritsanan\Desktop\Green agri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3050" y="0"/>
            <a:ext cx="252095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รูปภาพ 3" descr="chiangmai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1013" y="333375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รูปภาพ 4" descr="Untitled-1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9338" y="333375"/>
            <a:ext cx="4746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4933950" cy="584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คณะกรรมการ และภาคี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เครือข่าย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219700" y="260350"/>
            <a:ext cx="1498600" cy="4619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เครือข่ายสีเขียว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8" name="ไดอะแกรม 7"/>
          <p:cNvGraphicFramePr/>
          <p:nvPr/>
        </p:nvGraphicFramePr>
        <p:xfrm>
          <a:off x="899592" y="1196752"/>
          <a:ext cx="6852084" cy="4568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508625" y="1268413"/>
            <a:ext cx="1295400" cy="157003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ม.แม่</a:t>
            </a:r>
            <a:r>
              <a:rPr lang="th-TH" sz="2400" dirty="0" err="1">
                <a:latin typeface="TH SarabunPSK" pitchFamily="34" charset="-34"/>
                <a:cs typeface="TH SarabunPSK" pitchFamily="34" charset="-34"/>
              </a:rPr>
              <a:t>โจ้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>
              <a:defRPr/>
            </a:pPr>
            <a:r>
              <a:rPr lang="th-TH" sz="2400" dirty="0" err="1">
                <a:latin typeface="TH SarabunPSK" pitchFamily="34" charset="-34"/>
                <a:cs typeface="TH SarabunPSK" pitchFamily="34" charset="-34"/>
              </a:rPr>
              <a:t>มช.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ม.ราชมงคลฯ</a:t>
            </a:r>
          </a:p>
          <a:p>
            <a:pPr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ม.ราช</a:t>
            </a:r>
            <a:r>
              <a:rPr lang="th-TH" sz="2400" dirty="0" err="1">
                <a:latin typeface="TH SarabunPSK" pitchFamily="34" charset="-34"/>
                <a:cs typeface="TH SarabunPSK" pitchFamily="34" charset="-34"/>
              </a:rPr>
              <a:t>ภัฏ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ฯ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9925" y="1196975"/>
            <a:ext cx="1836738" cy="56324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Tx/>
              <a:buChar char="-"/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เกษตรจังหวัด</a:t>
            </a:r>
          </a:p>
          <a:p>
            <a:pPr>
              <a:buFontTx/>
              <a:buChar char="-"/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 err="1">
                <a:latin typeface="TH SarabunPSK" pitchFamily="34" charset="-34"/>
                <a:cs typeface="TH SarabunPSK" pitchFamily="34" charset="-34"/>
              </a:rPr>
              <a:t>สสข.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6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2400" dirty="0" err="1">
                <a:latin typeface="TH SarabunPSK" pitchFamily="34" charset="-34"/>
                <a:cs typeface="TH SarabunPSK" pitchFamily="34" charset="-34"/>
              </a:rPr>
              <a:t>สวพ.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1     </a:t>
            </a:r>
          </a:p>
          <a:p>
            <a:pPr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- ศ.ข้าว</a:t>
            </a:r>
          </a:p>
          <a:p>
            <a:pPr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2400" dirty="0" err="1">
                <a:latin typeface="TH SarabunPSK" pitchFamily="34" charset="-34"/>
                <a:cs typeface="TH SarabunPSK" pitchFamily="34" charset="-34"/>
              </a:rPr>
              <a:t>พ.ด.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FontTx/>
              <a:buChar char="-"/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 err="1">
                <a:latin typeface="TH SarabunPSK" pitchFamily="34" charset="-34"/>
                <a:cs typeface="TH SarabunPSK" pitchFamily="34" charset="-34"/>
              </a:rPr>
              <a:t>กษ.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>
              <a:buFontTx/>
              <a:buChar char="-"/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ประมงจังหวัด</a:t>
            </a:r>
          </a:p>
          <a:p>
            <a:pPr>
              <a:buFontTx/>
              <a:buChar char="-"/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ปศุสัตว์จังหวัด</a:t>
            </a:r>
          </a:p>
          <a:p>
            <a:pPr>
              <a:buFontTx/>
              <a:buChar char="-"/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ศ.หม่อนไหมฯ </a:t>
            </a:r>
          </a:p>
          <a:p>
            <a:pPr>
              <a:buFontTx/>
              <a:buChar char="-"/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 err="1">
                <a:latin typeface="TH SarabunPSK" pitchFamily="34" charset="-34"/>
                <a:cs typeface="TH SarabunPSK" pitchFamily="34" charset="-34"/>
              </a:rPr>
              <a:t>สศข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.1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>
              <a:buFontTx/>
              <a:buChar char="-"/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ศ.ประมงน้ำจืดฯ</a:t>
            </a:r>
          </a:p>
          <a:p>
            <a:pPr>
              <a:buFontTx/>
              <a:buChar char="-"/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ตรวจบัญชีฯ</a:t>
            </a:r>
          </a:p>
          <a:p>
            <a:pPr>
              <a:buFontTx/>
              <a:buChar char="-"/>
              <a:defRPr/>
            </a:pP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สหกรณ์จังหวัด</a:t>
            </a:r>
          </a:p>
          <a:p>
            <a:pPr>
              <a:buFontTx/>
              <a:buChar char="-"/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สหกรณ์จังหวัด</a:t>
            </a:r>
          </a:p>
          <a:p>
            <a:pPr>
              <a:buFontTx/>
              <a:buChar char="-"/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สำนักชลประทานฯ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950" y="2492375"/>
            <a:ext cx="2160588" cy="41560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- การค้าภายใน     </a:t>
            </a:r>
          </a:p>
          <a:p>
            <a:pPr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- พาณิชย์</a:t>
            </a:r>
          </a:p>
          <a:p>
            <a:pPr>
              <a:buFontTx/>
              <a:buChar char="-"/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 err="1">
                <a:latin typeface="TH SarabunPSK" pitchFamily="34" charset="-34"/>
                <a:cs typeface="TH SarabunPSK" pitchFamily="34" charset="-34"/>
              </a:rPr>
              <a:t>กศน.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FontTx/>
              <a:buChar char="-"/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ศูนย์ประสานงานกระทรวง</a:t>
            </a:r>
            <a:r>
              <a:rPr lang="th-TH" sz="2400" dirty="0" err="1">
                <a:latin typeface="TH SarabunPSK" pitchFamily="34" charset="-34"/>
                <a:cs typeface="TH SarabunPSK" pitchFamily="34" charset="-34"/>
              </a:rPr>
              <a:t>วิทย์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ฯ</a:t>
            </a:r>
          </a:p>
          <a:p>
            <a:pPr>
              <a:buFontTx/>
              <a:buChar char="-"/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ท้องถิ่นจังหวัด</a:t>
            </a:r>
          </a:p>
          <a:p>
            <a:pPr>
              <a:buFontTx/>
              <a:buChar char="-"/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พัฒนาการจังหวัด </a:t>
            </a:r>
          </a:p>
          <a:p>
            <a:pPr>
              <a:buFontTx/>
              <a:buChar char="-"/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ประชาสัมพันธ์จังหวัด </a:t>
            </a:r>
          </a:p>
          <a:p>
            <a:pPr>
              <a:buFontTx/>
              <a:buChar char="-"/>
              <a:defRPr/>
            </a:pP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สาธารณสุขฯ</a:t>
            </a:r>
          </a:p>
          <a:p>
            <a:pPr>
              <a:buFontTx/>
              <a:buChar char="-"/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ท่องเที่ยวและกีฬา</a:t>
            </a:r>
          </a:p>
          <a:p>
            <a:pPr>
              <a:buFontTx/>
              <a:buChar char="-"/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พลังงานจังหวัด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12" name="กลุ่ม 11"/>
          <p:cNvGrpSpPr/>
          <p:nvPr/>
        </p:nvGrpSpPr>
        <p:grpSpPr>
          <a:xfrm rot="20935241">
            <a:off x="2852986" y="4518298"/>
            <a:ext cx="1382994" cy="1382994"/>
            <a:chOff x="2002540" y="3060337"/>
            <a:chExt cx="1790305" cy="179030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3" name=" 3"/>
            <p:cNvSpPr/>
            <p:nvPr/>
          </p:nvSpPr>
          <p:spPr>
            <a:xfrm rot="20700000">
              <a:off x="2002540" y="3060337"/>
              <a:ext cx="1790305" cy="1790305"/>
            </a:xfrm>
            <a:prstGeom prst="gear6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  <p:sp>
          <p:nvSpPr>
            <p:cNvPr id="14" name=" 4"/>
            <p:cNvSpPr/>
            <p:nvPr/>
          </p:nvSpPr>
          <p:spPr>
            <a:xfrm rot="822043">
              <a:off x="2439114" y="3409395"/>
              <a:ext cx="1004973" cy="100497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4130" tIns="24130" rIns="24130" bIns="24130" spcCol="1270" anchor="ctr"/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h-TH" sz="2400" b="1" dirty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อื่นๆ </a:t>
              </a:r>
              <a:endPara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sp>
        <p:nvSpPr>
          <p:cNvPr id="15" name=" 3"/>
          <p:cNvSpPr/>
          <p:nvPr/>
        </p:nvSpPr>
        <p:spPr>
          <a:xfrm rot="20722612">
            <a:off x="2339975" y="4292600"/>
            <a:ext cx="2336800" cy="2336800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sp>
      <p:sp>
        <p:nvSpPr>
          <p:cNvPr id="16" name="TextBox 15"/>
          <p:cNvSpPr txBox="1"/>
          <p:nvPr/>
        </p:nvSpPr>
        <p:spPr>
          <a:xfrm>
            <a:off x="2987675" y="6027738"/>
            <a:ext cx="3455988" cy="83026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Tx/>
              <a:buChar char="-"/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หอการค้า    - สภาเกษตรกร</a:t>
            </a:r>
          </a:p>
          <a:p>
            <a:pPr>
              <a:buFontTx/>
              <a:buChar char="-"/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สภาอุตสาหกรรม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684213" y="620713"/>
            <a:ext cx="1330325" cy="8302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เกษตรกร/</a:t>
            </a:r>
          </a:p>
          <a:p>
            <a:pPr algn="ctr"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กลุ่มเกษตรกร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ลูกศรโค้งขึ้น 17"/>
          <p:cNvSpPr/>
          <p:nvPr/>
        </p:nvSpPr>
        <p:spPr>
          <a:xfrm rot="16200000">
            <a:off x="3095626" y="296862"/>
            <a:ext cx="576262" cy="165576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9" name="ลูกศรโค้งขึ้น 18"/>
          <p:cNvSpPr/>
          <p:nvPr/>
        </p:nvSpPr>
        <p:spPr>
          <a:xfrm rot="5400000">
            <a:off x="1527175" y="1144588"/>
            <a:ext cx="604837" cy="1716088"/>
          </a:xfrm>
          <a:prstGeom prst="bent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Kritsanan\Desktop\Green agri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6512" y="0"/>
            <a:ext cx="2520280" cy="1251426"/>
          </a:xfrm>
          <a:prstGeom prst="rect">
            <a:avLst/>
          </a:prstGeom>
          <a:noFill/>
        </p:spPr>
      </p:pic>
      <p:pic>
        <p:nvPicPr>
          <p:cNvPr id="11" name="รูปภาพ 10" descr="chiangmailogo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475657" y="404665"/>
            <a:ext cx="483773" cy="483773"/>
          </a:xfrm>
          <a:prstGeom prst="rect">
            <a:avLst/>
          </a:prstGeom>
        </p:spPr>
      </p:pic>
      <p:pic>
        <p:nvPicPr>
          <p:cNvPr id="12" name="รูปภาพ 11" descr="Untitled-1.gif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979713" y="404665"/>
            <a:ext cx="474746" cy="476672"/>
          </a:xfrm>
          <a:prstGeom prst="rect">
            <a:avLst/>
          </a:prstGeom>
        </p:spPr>
      </p:pic>
      <p:sp>
        <p:nvSpPr>
          <p:cNvPr id="13" name="สี่เหลี่ยมผืนผ้า 12"/>
          <p:cNvSpPr/>
          <p:nvPr/>
        </p:nvSpPr>
        <p:spPr>
          <a:xfrm>
            <a:off x="3851920" y="332656"/>
            <a:ext cx="1584176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วิสัยทัศน์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755576" y="3284984"/>
            <a:ext cx="7560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เชียงใหม่เมืองเกษตรสีเขียว </a:t>
            </a:r>
            <a:r>
              <a:rPr lang="th-TH" sz="32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กินอยู่ปลอดภัย 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ใส่ใจสิ่งแวดล้อม </a:t>
            </a:r>
          </a:p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สอดคล้องกับวัฒนธรรมท้องถิ่น </a:t>
            </a:r>
            <a:r>
              <a:rPr lang="th-TH" sz="3200" b="1" dirty="0" smtClean="0">
                <a:solidFill>
                  <a:srgbClr val="00B050"/>
                </a:solidFill>
                <a:latin typeface="TH SarabunPSK" pitchFamily="34" charset="-34"/>
                <a:cs typeface="TH SarabunPSK" pitchFamily="34" charset="-34"/>
              </a:rPr>
              <a:t>สร้างรายได้อย่างยั่งยืน</a:t>
            </a:r>
            <a:endParaRPr lang="th-TH" sz="3200" b="1" dirty="0">
              <a:solidFill>
                <a:srgbClr val="00B05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3664115" y="1628800"/>
            <a:ext cx="46281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นคร</a:t>
            </a: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แห่ง</a:t>
            </a:r>
            <a:r>
              <a:rPr lang="th-TH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ชีวิต</a:t>
            </a: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และ</a:t>
            </a:r>
            <a:r>
              <a:rPr lang="th-TH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ความมั่งคั่ง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”</a:t>
            </a:r>
          </a:p>
          <a:p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“City of Life and Prosperity”</a:t>
            </a: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7" name="ลูกศรเชื่อมต่อแบบตรง 16"/>
          <p:cNvCxnSpPr/>
          <p:nvPr/>
        </p:nvCxnSpPr>
        <p:spPr bwMode="auto">
          <a:xfrm flipV="1">
            <a:off x="2843808" y="2204864"/>
            <a:ext cx="2016224" cy="122413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ลูกศรเชื่อมต่อแบบตรง 18"/>
          <p:cNvCxnSpPr/>
          <p:nvPr/>
        </p:nvCxnSpPr>
        <p:spPr bwMode="auto">
          <a:xfrm flipV="1">
            <a:off x="5364088" y="2204864"/>
            <a:ext cx="432048" cy="122413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ลูกศรเชื่อมต่อแบบตรง 20"/>
          <p:cNvCxnSpPr/>
          <p:nvPr/>
        </p:nvCxnSpPr>
        <p:spPr bwMode="auto">
          <a:xfrm flipV="1">
            <a:off x="6516216" y="2204864"/>
            <a:ext cx="432048" cy="172819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4818" name="Picture 2" descr="http://www.cm-mots.com/modules/travel/imgs/2012-11-07-5524788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23528" y="4653136"/>
            <a:ext cx="2480094" cy="1656184"/>
          </a:xfrm>
          <a:prstGeom prst="rect">
            <a:avLst/>
          </a:prstGeom>
          <a:noFill/>
        </p:spPr>
      </p:pic>
      <p:pic>
        <p:nvPicPr>
          <p:cNvPr id="34820" name="Picture 4" descr="http://interaffairs3.chiangmaipoc.net/images/cm_head.gif"/>
          <p:cNvPicPr>
            <a:picLocks noChangeAspect="1" noChangeArrowheads="1"/>
          </p:cNvPicPr>
          <p:nvPr/>
        </p:nvPicPr>
        <p:blipFill>
          <a:blip r:embed="rId7" cstate="screen"/>
          <a:srcRect t="3210" b="13069"/>
          <a:stretch>
            <a:fillRect/>
          </a:stretch>
        </p:blipFill>
        <p:spPr bwMode="auto">
          <a:xfrm>
            <a:off x="4499992" y="4509120"/>
            <a:ext cx="3120525" cy="2016224"/>
          </a:xfrm>
          <a:prstGeom prst="rect">
            <a:avLst/>
          </a:prstGeom>
          <a:noFill/>
        </p:spPr>
      </p:pic>
      <p:pic>
        <p:nvPicPr>
          <p:cNvPr id="33" name="Picture 4" descr="http://www.globalenvision.org/files/india-200710-tcook0086_4.jpg"/>
          <p:cNvPicPr>
            <a:picLocks noChangeAspect="1" noChangeArrowheads="1"/>
          </p:cNvPicPr>
          <p:nvPr/>
        </p:nvPicPr>
        <p:blipFill>
          <a:blip r:embed="rId8" cstate="screen"/>
          <a:stretch>
            <a:fillRect/>
          </a:stretch>
        </p:blipFill>
        <p:spPr bwMode="auto">
          <a:xfrm>
            <a:off x="539552" y="1484784"/>
            <a:ext cx="2664296" cy="146808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สี่เหลี่ยมมุมมน 15"/>
          <p:cNvSpPr/>
          <p:nvPr/>
        </p:nvSpPr>
        <p:spPr bwMode="auto">
          <a:xfrm>
            <a:off x="467544" y="3212976"/>
            <a:ext cx="7920880" cy="1224136"/>
          </a:xfrm>
          <a:prstGeom prst="roundRect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37625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ritsanan\Desktop\Green agri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6512" y="0"/>
            <a:ext cx="2520280" cy="1251426"/>
          </a:xfrm>
          <a:prstGeom prst="rect">
            <a:avLst/>
          </a:prstGeom>
          <a:noFill/>
        </p:spPr>
      </p:pic>
      <p:pic>
        <p:nvPicPr>
          <p:cNvPr id="6" name="รูปภาพ 5" descr="chiangmailogo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475657" y="404665"/>
            <a:ext cx="483773" cy="483773"/>
          </a:xfrm>
          <a:prstGeom prst="rect">
            <a:avLst/>
          </a:prstGeom>
        </p:spPr>
      </p:pic>
      <p:pic>
        <p:nvPicPr>
          <p:cNvPr id="8" name="รูปภาพ 7" descr="Untitled-1.gif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979713" y="404665"/>
            <a:ext cx="474746" cy="476672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059832" y="260648"/>
            <a:ext cx="3805850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เป้าประสงค์หลัก</a:t>
            </a:r>
            <a:r>
              <a:rPr lang="th-TH" sz="3200" b="1" dirty="0" smtClean="0">
                <a:solidFill>
                  <a:schemeClr val="tx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จังหวัดเชียงใหม่</a:t>
            </a:r>
            <a:endParaRPr kumimoji="0" lang="th-TH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2339752" y="1196752"/>
            <a:ext cx="4886274" cy="584775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ชุมชนเข้มแข็ง สังคมน่าอยู่ เศรษฐกิจยั่งยืน</a:t>
            </a:r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9697" name="AutoShape 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44016" y="2564904"/>
            <a:ext cx="2771800" cy="2304256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ประเด็นยุทธศาสตร์ที่ 1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ea typeface="Angsana New" pitchFamily="18" charset="-34"/>
              <a:cs typeface="TH SarabunPSK" pitchFamily="34" charset="-34"/>
            </a:endParaRPr>
          </a:p>
          <a:p>
            <a:pPr lvl="0" algn="l"/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พัฒนาการผลิตสินค้าเกษตรในจังหวัดเชียงใหม่ให้ปลอดภัยและได้มาตรฐาน</a:t>
            </a:r>
            <a:endParaRPr kumimoji="0" lang="th-TH" sz="4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9698" name="AutoShape 10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203848" y="3356992"/>
            <a:ext cx="2736304" cy="2448272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ประเด็นยุทธศาสตร์ที่ 2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ea typeface="Angsana New" pitchFamily="18" charset="-34"/>
              <a:cs typeface="TH SarabunPSK" pitchFamily="34" charset="-34"/>
            </a:endParaRPr>
          </a:p>
          <a:p>
            <a:pPr lvl="0" algn="l"/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ป้องกัน และลดมลพิษที่เกิดจากกระบวนการผลิตสินค้าเกษตร ในจังหวัดเชียงใหม่</a:t>
            </a:r>
            <a:endParaRPr kumimoji="0" lang="th-TH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9699" name="AutoShape 15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6156176" y="2636912"/>
            <a:ext cx="2808312" cy="208823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ประเด็นยุทธศาสตร์ที่ 3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ea typeface="Angsana New" pitchFamily="18" charset="-34"/>
              <a:cs typeface="TH SarabunPSK" pitchFamily="34" charset="-34"/>
            </a:endParaRPr>
          </a:p>
          <a:p>
            <a:pPr algn="l"/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พัฒนาระบบตลาด และเพิ่มมูลค่าในสินค้าเกษตรสีเขียวอย่างเป็นระบบ</a:t>
            </a:r>
            <a:endParaRPr lang="en-US" sz="2800" dirty="0" smtClean="0">
              <a:latin typeface="TH SarabunPSK" pitchFamily="34" charset="-34"/>
              <a:cs typeface="TH SarabunPSK" pitchFamily="34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H SarabunPSK" pitchFamily="34" charset="-34"/>
              <a:ea typeface="Angsana New" pitchFamily="18" charset="-34"/>
              <a:cs typeface="TH SarabunPSK" pitchFamily="34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ลูกศรขวา 11"/>
          <p:cNvSpPr/>
          <p:nvPr/>
        </p:nvSpPr>
        <p:spPr bwMode="auto">
          <a:xfrm rot="19773194">
            <a:off x="1338861" y="1941292"/>
            <a:ext cx="810032" cy="5331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ลูกศรขวา 12"/>
          <p:cNvSpPr/>
          <p:nvPr/>
        </p:nvSpPr>
        <p:spPr bwMode="auto">
          <a:xfrm rot="13066784">
            <a:off x="6928653" y="2050372"/>
            <a:ext cx="826320" cy="45380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ลูกศรขวา 13"/>
          <p:cNvSpPr/>
          <p:nvPr/>
        </p:nvSpPr>
        <p:spPr bwMode="auto">
          <a:xfrm rot="16200000">
            <a:off x="4137362" y="2313280"/>
            <a:ext cx="1021209" cy="57606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19981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4" descr="https://encrypted-tbn2.gstatic.com/images?q=tbn:ANd9GcTW2xwp3f4Kpcf1XeoN9E7uO9zW5Hi2izvzW-A4If0odxu6KLurYQ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 contrast="-40000"/>
          </a:blip>
          <a:srcRect t="12492" b="10477"/>
          <a:stretch>
            <a:fillRect/>
          </a:stretch>
        </p:blipFill>
        <p:spPr bwMode="auto">
          <a:xfrm>
            <a:off x="827584" y="1844824"/>
            <a:ext cx="1296144" cy="14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รูปภาพ 4" descr="แม่แตง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7824" y="1196752"/>
            <a:ext cx="5704633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Kritsanan\Desktop\Green agri.gif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6512" y="0"/>
            <a:ext cx="2520280" cy="1251426"/>
          </a:xfrm>
          <a:prstGeom prst="rect">
            <a:avLst/>
          </a:prstGeom>
          <a:noFill/>
        </p:spPr>
      </p:pic>
      <p:pic>
        <p:nvPicPr>
          <p:cNvPr id="4" name="รูปภาพ 3" descr="chiangmailogo.gif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475657" y="404665"/>
            <a:ext cx="483773" cy="483773"/>
          </a:xfrm>
          <a:prstGeom prst="rect">
            <a:avLst/>
          </a:prstGeom>
        </p:spPr>
      </p:pic>
      <p:pic>
        <p:nvPicPr>
          <p:cNvPr id="5" name="รูปภาพ 4" descr="Untitled-1.gif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979713" y="404665"/>
            <a:ext cx="474746" cy="4766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3848" y="332656"/>
            <a:ext cx="3456384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ผลการดำเนินการฯ ปี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 2557 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1340768"/>
            <a:ext cx="28803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ดำเนินการ</a:t>
            </a:r>
            <a:r>
              <a:rPr lang="en-US" sz="2800" b="1" dirty="0" smtClean="0">
                <a:latin typeface="TH SarabunPSK" pitchFamily="34" charset="-34"/>
                <a:cs typeface="TH SarabunPSK" pitchFamily="34" charset="-34"/>
              </a:rPr>
              <a:t> 8 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ตำบล</a:t>
            </a:r>
            <a:r>
              <a:rPr lang="en-US" sz="2800" b="1" dirty="0" smtClean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l">
              <a:buFontTx/>
              <a:buChar char="-"/>
            </a:pP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 ขี้เหล็ก </a:t>
            </a:r>
            <a:r>
              <a:rPr lang="en-US" sz="2800" dirty="0" smtClean="0">
                <a:latin typeface="TH SarabunPSK" pitchFamily="34" charset="-34"/>
                <a:cs typeface="TH SarabunPSK" pitchFamily="34" charset="-34"/>
              </a:rPr>
              <a:t>     -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 ช่อแล</a:t>
            </a:r>
          </a:p>
          <a:p>
            <a:pPr algn="l">
              <a:buFontTx/>
              <a:buChar char="-"/>
            </a:pPr>
            <a:r>
              <a:rPr lang="en-US" sz="28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สันป่ายาง </a:t>
            </a:r>
            <a:r>
              <a:rPr lang="en-US" sz="28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800" dirty="0" smtClean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บ้านเป้า</a:t>
            </a:r>
          </a:p>
          <a:p>
            <a:pPr algn="l">
              <a:buFontTx/>
              <a:buChar char="-"/>
            </a:pP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 สันมหาพน  </a:t>
            </a:r>
            <a:r>
              <a:rPr lang="en-US" sz="2800" dirty="0" smtClean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สบเปิง</a:t>
            </a:r>
            <a:r>
              <a:rPr lang="en-US" sz="2800" dirty="0" smtClean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l">
              <a:buFontTx/>
              <a:buChar char="-"/>
            </a:pP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 อิน</a:t>
            </a:r>
            <a:r>
              <a:rPr lang="th-TH" sz="2800" dirty="0" err="1" smtClean="0">
                <a:latin typeface="TH SarabunPSK" pitchFamily="34" charset="-34"/>
                <a:cs typeface="TH SarabunPSK" pitchFamily="34" charset="-34"/>
              </a:rPr>
              <a:t>ทขิล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800" dirty="0" smtClean="0">
                <a:latin typeface="TH SarabunPSK" pitchFamily="34" charset="-34"/>
                <a:cs typeface="TH SarabunPSK" pitchFamily="34" charset="-34"/>
              </a:rPr>
              <a:t>     - 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แม่หอพระ</a:t>
            </a:r>
          </a:p>
        </p:txBody>
      </p:sp>
      <p:pic>
        <p:nvPicPr>
          <p:cNvPr id="8" name="Picture 2" descr="https://encrypted-tbn3.gstatic.com/images?q=tbn:ANd9GcSRnIDK_FyfLNwtzDWOkDVB1DdBD-DW-jYQToneJ9wKR_5UgEYT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7024" y="764704"/>
            <a:ext cx="926976" cy="1235969"/>
          </a:xfrm>
          <a:prstGeom prst="rect">
            <a:avLst/>
          </a:prstGeom>
          <a:noFill/>
        </p:spPr>
      </p:pic>
      <p:pic>
        <p:nvPicPr>
          <p:cNvPr id="9" name="Picture 6" descr="https://encrypted-tbn3.gstatic.com/images?q=tbn:ANd9GcRYBC9gKhh9P1t9jogfseA96fyoD4FyUA7SttFNSMblzheQcYRd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9832" y="4149080"/>
            <a:ext cx="1296144" cy="862525"/>
          </a:xfrm>
          <a:prstGeom prst="rect">
            <a:avLst/>
          </a:prstGeom>
          <a:noFill/>
        </p:spPr>
      </p:pic>
      <p:pic>
        <p:nvPicPr>
          <p:cNvPr id="10" name="Picture 4" descr="https://encrypted-tbn1.gstatic.com/images?q=tbn:ANd9GcRmp5fOvoGkUk7TUT7FfFIiRySF--WSjZ8QpPFSK3ueIHS6gvpU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5976" y="5373216"/>
            <a:ext cx="1406714" cy="936104"/>
          </a:xfrm>
          <a:prstGeom prst="rect">
            <a:avLst/>
          </a:prstGeom>
          <a:noFill/>
        </p:spPr>
      </p:pic>
      <p:pic>
        <p:nvPicPr>
          <p:cNvPr id="11" name="รูปภาพ 9" descr="images (1).jpg"/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24128" y="4941168"/>
            <a:ext cx="12985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ลูกศรเชื่อมต่อแบบตรง 12"/>
          <p:cNvCxnSpPr/>
          <p:nvPr/>
        </p:nvCxnSpPr>
        <p:spPr bwMode="auto">
          <a:xfrm flipV="1">
            <a:off x="4211960" y="4221088"/>
            <a:ext cx="1075867" cy="356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ลูกศรเชื่อมต่อแบบตรง 14"/>
          <p:cNvCxnSpPr/>
          <p:nvPr/>
        </p:nvCxnSpPr>
        <p:spPr bwMode="auto">
          <a:xfrm flipV="1">
            <a:off x="4139952" y="3717032"/>
            <a:ext cx="1008112" cy="5040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ลูกศรเชื่อมต่อแบบตรง 18"/>
          <p:cNvCxnSpPr/>
          <p:nvPr/>
        </p:nvCxnSpPr>
        <p:spPr bwMode="auto">
          <a:xfrm flipV="1">
            <a:off x="6300192" y="3573016"/>
            <a:ext cx="72008" cy="12961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ลูกศรเชื่อมต่อแบบตรง 20"/>
          <p:cNvCxnSpPr/>
          <p:nvPr/>
        </p:nvCxnSpPr>
        <p:spPr bwMode="auto">
          <a:xfrm flipV="1">
            <a:off x="6452592" y="3356992"/>
            <a:ext cx="855712" cy="16645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ลูกศรเชื่อมต่อแบบตรง 23"/>
          <p:cNvCxnSpPr/>
          <p:nvPr/>
        </p:nvCxnSpPr>
        <p:spPr bwMode="auto">
          <a:xfrm flipH="1">
            <a:off x="7884368" y="1844824"/>
            <a:ext cx="1003784" cy="15121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ลูกศรเชื่อมต่อแบบตรง 26"/>
          <p:cNvCxnSpPr/>
          <p:nvPr/>
        </p:nvCxnSpPr>
        <p:spPr bwMode="auto">
          <a:xfrm flipV="1">
            <a:off x="6588224" y="3573016"/>
            <a:ext cx="1080120" cy="14401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ลูกศรเชื่อมต่อแบบตรง 30"/>
          <p:cNvCxnSpPr>
            <a:stCxn id="11" idx="0"/>
          </p:cNvCxnSpPr>
          <p:nvPr/>
        </p:nvCxnSpPr>
        <p:spPr bwMode="auto">
          <a:xfrm flipV="1">
            <a:off x="6373380" y="3068960"/>
            <a:ext cx="430868" cy="18722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ลูกศรเชื่อมต่อแบบตรง 38"/>
          <p:cNvCxnSpPr/>
          <p:nvPr/>
        </p:nvCxnSpPr>
        <p:spPr bwMode="auto">
          <a:xfrm flipV="1">
            <a:off x="5364088" y="4293096"/>
            <a:ext cx="432048" cy="115212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ลูกศรเชื่อมต่อแบบตรง 40"/>
          <p:cNvCxnSpPr/>
          <p:nvPr/>
        </p:nvCxnSpPr>
        <p:spPr bwMode="auto">
          <a:xfrm flipV="1">
            <a:off x="5292080" y="3861048"/>
            <a:ext cx="16723" cy="15841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0" name="Picture 4" descr="https://encrypted-tbn1.gstatic.com/images?q=tbn:ANd9GcRmp5fOvoGkUk7TUT7FfFIiRySF--WSjZ8QpPFSK3ueIHS6gvpU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8144" y="980728"/>
            <a:ext cx="1406714" cy="936104"/>
          </a:xfrm>
          <a:prstGeom prst="rect">
            <a:avLst/>
          </a:prstGeom>
          <a:noFill/>
        </p:spPr>
      </p:pic>
      <p:cxnSp>
        <p:nvCxnSpPr>
          <p:cNvPr id="51" name="ลูกศรเชื่อมต่อแบบตรง 50"/>
          <p:cNvCxnSpPr/>
          <p:nvPr/>
        </p:nvCxnSpPr>
        <p:spPr bwMode="auto">
          <a:xfrm flipH="1">
            <a:off x="6660232" y="1844824"/>
            <a:ext cx="144016" cy="7920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3" name="ลูกศรเชื่อมต่อแบบตรง 52"/>
          <p:cNvCxnSpPr/>
          <p:nvPr/>
        </p:nvCxnSpPr>
        <p:spPr bwMode="auto">
          <a:xfrm>
            <a:off x="6876256" y="1844824"/>
            <a:ext cx="864096" cy="14401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6" name="รูปภาพ 9" descr="images (1).jpg"/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48264" y="188640"/>
            <a:ext cx="12985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7" name="ลูกศรเชื่อมต่อแบบตรง 56"/>
          <p:cNvCxnSpPr/>
          <p:nvPr/>
        </p:nvCxnSpPr>
        <p:spPr bwMode="auto">
          <a:xfrm flipH="1" flipV="1">
            <a:off x="6660232" y="2708920"/>
            <a:ext cx="1800200" cy="5040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179512" y="4005064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พืช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GAP/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อินทรีย์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480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ราย</a:t>
            </a:r>
          </a:p>
          <a:p>
            <a:pPr algn="l"/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น้ำม่อน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ไหมอินทรีย์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60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ราย </a:t>
            </a:r>
          </a:p>
          <a:p>
            <a:pPr algn="l"/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เพิ่มความเข้มแข็งสหกรณ์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5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สหกรณ์</a:t>
            </a:r>
          </a:p>
          <a:p>
            <a:pPr algn="l"/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ปรับปรุงดิน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ปุ๋ย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4,000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ราย </a:t>
            </a:r>
          </a:p>
          <a:p>
            <a:pPr algn="l"/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ลดไนโตรเจน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คาร์บอนไดออกไซด์ในน้ำทิ้ง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260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ราย</a:t>
            </a:r>
          </a:p>
          <a:p>
            <a:pPr algn="l"/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Q Restaurant/ Q market 13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แห่ง</a:t>
            </a:r>
          </a:p>
        </p:txBody>
      </p:sp>
      <p:pic>
        <p:nvPicPr>
          <p:cNvPr id="3074" name="Picture 2" descr="C:\Users\Kritsanan\Desktop\ภาพประกอบ\images.pn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95928" y="3140968"/>
            <a:ext cx="648072" cy="421946"/>
          </a:xfrm>
          <a:prstGeom prst="rect">
            <a:avLst/>
          </a:prstGeom>
          <a:noFill/>
        </p:spPr>
      </p:pic>
      <p:cxnSp>
        <p:nvCxnSpPr>
          <p:cNvPr id="34" name="ลูกศรเชื่อมต่อแบบตรง 33"/>
          <p:cNvCxnSpPr/>
          <p:nvPr/>
        </p:nvCxnSpPr>
        <p:spPr bwMode="auto">
          <a:xfrm flipH="1">
            <a:off x="7524328" y="3284984"/>
            <a:ext cx="86409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ลูกศรเชื่อมต่อแบบตรง 35"/>
          <p:cNvCxnSpPr>
            <a:stCxn id="56" idx="2"/>
          </p:cNvCxnSpPr>
          <p:nvPr/>
        </p:nvCxnSpPr>
        <p:spPr bwMode="auto">
          <a:xfrm>
            <a:off x="7597516" y="1052736"/>
            <a:ext cx="358860" cy="14401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ลูกศรเชื่อมต่อแบบตรง 37"/>
          <p:cNvCxnSpPr/>
          <p:nvPr/>
        </p:nvCxnSpPr>
        <p:spPr bwMode="auto">
          <a:xfrm flipH="1" flipV="1">
            <a:off x="7956376" y="2708920"/>
            <a:ext cx="576064" cy="4320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ลูกศรเชื่อมต่อแบบตรง 45"/>
          <p:cNvCxnSpPr>
            <a:stCxn id="3074" idx="1"/>
          </p:cNvCxnSpPr>
          <p:nvPr/>
        </p:nvCxnSpPr>
        <p:spPr bwMode="auto">
          <a:xfrm flipH="1">
            <a:off x="7757120" y="3351941"/>
            <a:ext cx="738808" cy="1658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075" name="Picture 3" descr="C:\Users\Kritsanan\Desktop\ภาพประกอบ\images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96336" y="4725144"/>
            <a:ext cx="968067" cy="725116"/>
          </a:xfrm>
          <a:prstGeom prst="rect">
            <a:avLst/>
          </a:prstGeom>
          <a:noFill/>
        </p:spPr>
      </p:pic>
      <p:cxnSp>
        <p:nvCxnSpPr>
          <p:cNvPr id="49" name="ลูกศรเชื่อมต่อแบบตรง 48"/>
          <p:cNvCxnSpPr/>
          <p:nvPr/>
        </p:nvCxnSpPr>
        <p:spPr bwMode="auto">
          <a:xfrm flipH="1" flipV="1">
            <a:off x="7956376" y="3933056"/>
            <a:ext cx="144016" cy="7200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076" name="Picture 4" descr="C:\Users\Kritsanan\Desktop\ภาพประกอบ\logo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04248" y="5805264"/>
            <a:ext cx="1472952" cy="736476"/>
          </a:xfrm>
          <a:prstGeom prst="rect">
            <a:avLst/>
          </a:prstGeom>
          <a:noFill/>
        </p:spPr>
      </p:pic>
      <p:cxnSp>
        <p:nvCxnSpPr>
          <p:cNvPr id="58" name="ลูกศรเชื่อมต่อแบบตรง 57"/>
          <p:cNvCxnSpPr/>
          <p:nvPr/>
        </p:nvCxnSpPr>
        <p:spPr bwMode="auto">
          <a:xfrm flipH="1" flipV="1">
            <a:off x="6804248" y="3645024"/>
            <a:ext cx="504056" cy="21602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xmlns="" val="36399589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ritsanan\Desktop\Green agri.gif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6512" y="0"/>
            <a:ext cx="2520280" cy="1251426"/>
          </a:xfrm>
          <a:prstGeom prst="rect">
            <a:avLst/>
          </a:prstGeom>
          <a:noFill/>
        </p:spPr>
      </p:pic>
      <p:pic>
        <p:nvPicPr>
          <p:cNvPr id="3" name="รูปภาพ 2" descr="chiangmailogo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475657" y="404665"/>
            <a:ext cx="483773" cy="483773"/>
          </a:xfrm>
          <a:prstGeom prst="rect">
            <a:avLst/>
          </a:prstGeom>
        </p:spPr>
      </p:pic>
      <p:pic>
        <p:nvPicPr>
          <p:cNvPr id="4" name="รูปภาพ 3" descr="Untitled-1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979713" y="404665"/>
            <a:ext cx="474746" cy="4766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3848" y="332656"/>
            <a:ext cx="3888432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แนวทางการดำเนินการฯ ปี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 2558 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 l="13855" t="29379" r="81002" b="54055"/>
          <a:stretch>
            <a:fillRect/>
          </a:stretch>
        </p:blipFill>
        <p:spPr bwMode="auto">
          <a:xfrm>
            <a:off x="4788024" y="1916832"/>
            <a:ext cx="3528392" cy="343638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3528" y="1340768"/>
            <a:ext cx="38164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smtClean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อ.แม่แตง  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ที่เหลือ และเพิ่มในจุดเดิม</a:t>
            </a:r>
          </a:p>
          <a:p>
            <a:pPr algn="l"/>
            <a:endParaRPr lang="th-TH" sz="2800" b="1" dirty="0" smtClean="0">
              <a:latin typeface="TH SarabunPSK" pitchFamily="34" charset="-34"/>
              <a:cs typeface="TH SarabunPSK" pitchFamily="34" charset="-34"/>
            </a:endParaRPr>
          </a:p>
          <a:p>
            <a:pPr algn="l"/>
            <a:r>
              <a:rPr lang="en-US" sz="2800" b="1" dirty="0" smtClean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อ.แม่ริม 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(เขตติดต่อ อ.แม่แตง ขี้เหล็ก สันโป่ง</a:t>
            </a:r>
            <a:r>
              <a:rPr lang="en-US" sz="2800" dirty="0" smtClean="0">
                <a:latin typeface="TH SarabunPSK" pitchFamily="34" charset="-34"/>
                <a:cs typeface="TH SarabunPSK" pitchFamily="34" charset="-34"/>
              </a:rPr>
              <a:t> /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ตำบลที่มีศักยภาพ)</a:t>
            </a:r>
          </a:p>
        </p:txBody>
      </p:sp>
      <p:pic>
        <p:nvPicPr>
          <p:cNvPr id="9" name="Picture 4" descr="https://encrypted-tbn2.gstatic.com/images?q=tbn:ANd9GcTW2xwp3f4Kpcf1XeoN9E7uO9zW5Hi2izvzW-A4If0odxu6KLurYQ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492" b="10477"/>
          <a:stretch>
            <a:fillRect/>
          </a:stretch>
        </p:blipFill>
        <p:spPr bwMode="auto">
          <a:xfrm>
            <a:off x="5652120" y="2454894"/>
            <a:ext cx="2016224" cy="219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https://encrypted-tbn1.gstatic.com/images?q=tbn:ANd9GcRmp5fOvoGkUk7TUT7FfFIiRySF--WSjZ8QpPFSK3ueIHS6gvpU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99792" y="4653136"/>
            <a:ext cx="1731340" cy="1152128"/>
          </a:xfrm>
          <a:prstGeom prst="rect">
            <a:avLst/>
          </a:prstGeom>
          <a:noFill/>
        </p:spPr>
      </p:pic>
      <p:pic>
        <p:nvPicPr>
          <p:cNvPr id="11" name="รูปภาพ 9" descr="images (1).jpg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5229200"/>
            <a:ext cx="1944216" cy="12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C:\Users\Kritsanan\Desktop\ภาพประกอบ\download (1)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5517232"/>
            <a:ext cx="1526009" cy="1015490"/>
          </a:xfrm>
          <a:prstGeom prst="rect">
            <a:avLst/>
          </a:prstGeom>
          <a:noFill/>
        </p:spPr>
      </p:pic>
      <p:pic>
        <p:nvPicPr>
          <p:cNvPr id="4100" name="Picture 4" descr="C:\Users\Kritsanan\Desktop\ภาพประกอบ\download (2)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BFD"/>
              </a:clrFrom>
              <a:clrTo>
                <a:srgbClr val="FFFB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95936" y="5648449"/>
            <a:ext cx="1368152" cy="1368152"/>
          </a:xfrm>
          <a:prstGeom prst="rect">
            <a:avLst/>
          </a:prstGeom>
          <a:noFill/>
        </p:spPr>
      </p:pic>
      <p:pic>
        <p:nvPicPr>
          <p:cNvPr id="1026" name="Picture 2" descr="C:\Users\Kritsanan\Desktop\ภาพประกอบ\download (3)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3356992"/>
            <a:ext cx="1224136" cy="1061595"/>
          </a:xfrm>
          <a:prstGeom prst="rect">
            <a:avLst/>
          </a:prstGeom>
          <a:noFill/>
        </p:spPr>
      </p:pic>
      <p:pic>
        <p:nvPicPr>
          <p:cNvPr id="1027" name="Picture 3" descr="C:\Users\Kritsanan\Desktop\ภาพประกอบ\Landrace_1245323697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DFB"/>
              </a:clrFrom>
              <a:clrTo>
                <a:srgbClr val="FEFD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3212976"/>
            <a:ext cx="1717824" cy="1294921"/>
          </a:xfrm>
          <a:prstGeom prst="rect">
            <a:avLst/>
          </a:prstGeom>
          <a:noFill/>
        </p:spPr>
      </p:pic>
      <p:pic>
        <p:nvPicPr>
          <p:cNvPr id="1028" name="Picture 4" descr="C:\Users\Kritsanan\Desktop\ภาพประกอบ\mhor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35216" y="980728"/>
            <a:ext cx="2008784" cy="795297"/>
          </a:xfrm>
          <a:prstGeom prst="rect">
            <a:avLst/>
          </a:prstGeom>
          <a:noFill/>
        </p:spPr>
      </p:pic>
      <p:pic>
        <p:nvPicPr>
          <p:cNvPr id="1029" name="Picture 5" descr="C:\Users\Kritsanan\Desktop\ภาพประกอบ\download (4)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9632" y="4293096"/>
            <a:ext cx="1400156" cy="900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09774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Kritsanan\Desktop\Green agri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3582989" y="321704"/>
            <a:ext cx="4445396" cy="607541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ผลการดำเนินการโครงการฯ ปี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2558</a:t>
            </a:r>
            <a:endParaRPr lang="th-TH" sz="4400" dirty="0">
              <a:latin typeface="TH SarabunPSK" pitchFamily="34" charset="-34"/>
              <a:cs typeface="TH SarabunPSK" pitchFamily="34" charset="-34"/>
            </a:endParaRPr>
          </a:p>
          <a:p>
            <a:pPr algn="ctr">
              <a:defRPr/>
            </a:pPr>
            <a:endParaRPr lang="th-TH" sz="48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683568" y="1403152"/>
            <a:ext cx="7920880" cy="1521792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สัมมนาเชิงปฏิบัติการ เพื่อติดตามความก้าวหน้าผลการดำเนินการโครงการเมืองเกษตรสีเขียว ปี 2558 และแนวทางการดำเนินโครงการฯ ปี 2558 – 61</a:t>
            </a:r>
          </a:p>
          <a:p>
            <a:pPr algn="ctr">
              <a:defRPr/>
            </a:pP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(15 ม.ค. 58 ณ โรงแรม เชียงใหม่</a:t>
            </a:r>
            <a:r>
              <a:rPr lang="th-TH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ออร์</a:t>
            </a: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คิด โดย </a:t>
            </a:r>
            <a:r>
              <a:rPr lang="th-TH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สสข</a:t>
            </a: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.6  )</a:t>
            </a:r>
            <a:endParaRPr lang="th-TH" sz="4000" dirty="0">
              <a:latin typeface="TH SarabunPSK" pitchFamily="34" charset="-34"/>
              <a:cs typeface="TH SarabunPSK" pitchFamily="34" charset="-34"/>
            </a:endParaRPr>
          </a:p>
          <a:p>
            <a:pPr algn="ctr">
              <a:defRPr/>
            </a:pPr>
            <a:endParaRPr lang="th-TH" sz="4400" dirty="0"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27911539"/>
              </p:ext>
            </p:extLst>
          </p:nvPr>
        </p:nvGraphicFramePr>
        <p:xfrm>
          <a:off x="1403648" y="3140968"/>
          <a:ext cx="6096000" cy="3025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1399704"/>
                <a:gridCol w="2032000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เกษตรกร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th-TH" sz="2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ผู้แทน </a:t>
                      </a:r>
                      <a:r>
                        <a:rPr lang="th-TH" sz="2400" dirty="0" err="1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อปท</a:t>
                      </a:r>
                      <a:r>
                        <a:rPr lang="th-TH" sz="2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th-TH" sz="2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2400" dirty="0" err="1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กษอ</a:t>
                      </a:r>
                      <a:r>
                        <a:rPr lang="th-TH" sz="2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2400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และผู้รับผิดชอบ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th-TH" sz="2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หน่วยงานราชการที่เกี่ยวข้อง</a:t>
                      </a:r>
                      <a:r>
                        <a:rPr lang="th-TH" sz="2400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th-TH" sz="2400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ตามคำสั่งจังหวัดเชียงใหม่ฯ </a:t>
                      </a:r>
                      <a:r>
                        <a:rPr lang="th-TH" sz="2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  <a:p>
                      <a:pPr algn="ctr"/>
                      <a:r>
                        <a:rPr lang="th-TH" sz="2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  <a:p>
                      <a:pPr algn="ctr"/>
                      <a:r>
                        <a:rPr lang="th-TH" sz="2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</a:t>
                      </a:r>
                    </a:p>
                    <a:p>
                      <a:pPr algn="ctr"/>
                      <a:r>
                        <a:rPr lang="th-TH" sz="2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</a:t>
                      </a:r>
                    </a:p>
                    <a:p>
                      <a:pPr algn="ctr"/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</a:p>
                    <a:p>
                      <a:pPr algn="ctr"/>
                      <a:r>
                        <a:rPr lang="th-TH" sz="2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</a:p>
                    <a:p>
                      <a:pPr algn="ctr"/>
                      <a:r>
                        <a:rPr lang="th-TH" sz="2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</a:t>
                      </a:r>
                    </a:p>
                    <a:p>
                      <a:pPr algn="ctr"/>
                      <a:r>
                        <a:rPr lang="th-TH" sz="2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120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67071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Kritsanan\Desktop\Green agri.gif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6512" y="0"/>
            <a:ext cx="2520280" cy="1251426"/>
          </a:xfrm>
          <a:prstGeom prst="rect">
            <a:avLst/>
          </a:prstGeom>
          <a:noFill/>
        </p:spPr>
      </p:pic>
      <p:pic>
        <p:nvPicPr>
          <p:cNvPr id="11266" name="Picture 2" descr="E:\กฤษนันท์  ทองทิพย์\รูป\เมืองสีเขียว สสข6\IMG_52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3672408" cy="274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กฤษนันท์  ทองทิพย์\รูป\เมืองสีเขียว สสข6\IMG_53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8105" y="1360895"/>
            <a:ext cx="366006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กฤษนันท์  ทองทิพย์\รูป\เมืองสีเขียว สสข6\IMG_53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7958" y="4149080"/>
            <a:ext cx="3024336" cy="225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5195924" y="321942"/>
            <a:ext cx="2544428" cy="607541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รูป การสัมมนาฯ </a:t>
            </a:r>
            <a:endParaRPr lang="th-TH" sz="4400" dirty="0">
              <a:latin typeface="TH SarabunPSK" pitchFamily="34" charset="-34"/>
              <a:cs typeface="TH SarabunPSK" pitchFamily="34" charset="-34"/>
            </a:endParaRPr>
          </a:p>
          <a:p>
            <a:pPr algn="ctr">
              <a:defRPr/>
            </a:pPr>
            <a:endParaRPr lang="th-TH" sz="48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1118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09124129"/>
              </p:ext>
            </p:extLst>
          </p:nvPr>
        </p:nvGraphicFramePr>
        <p:xfrm>
          <a:off x="971550" y="1271588"/>
          <a:ext cx="6735763" cy="4480440"/>
        </p:xfrm>
        <a:graphic>
          <a:graphicData uri="http://schemas.openxmlformats.org/drawingml/2006/table">
            <a:tbl>
              <a:tblPr/>
              <a:tblGrid>
                <a:gridCol w="1113080"/>
                <a:gridCol w="1540090"/>
                <a:gridCol w="1033710"/>
                <a:gridCol w="1113080"/>
                <a:gridCol w="1935803"/>
              </a:tblGrid>
              <a:tr h="82284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ชนิดสินค้า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พื้นที่ดำเนินการ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เป้าหมาย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(ราย)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ชนิดสินค้า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จำนวนเกษตรกร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(ราย)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188555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ด้านพืช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อำเภอแม่ริม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(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GAP</a:t>
                      </a: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)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150  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พืชผัก 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ลำไย 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ข้าว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53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47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50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</a:tr>
              <a:tr h="82284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อำเภอแม่ริม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(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GAP </a:t>
                      </a: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กลุ่ม)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(กลุ่ม)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พืชผัก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20</a:t>
                      </a:r>
                      <a:endParaRPr kumimoji="0" lang="th-TH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</a:tr>
              <a:tr h="82284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2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อำเภอแม่แตง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(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GAP</a:t>
                      </a: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)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2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150 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2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ลำไย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ข้าว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2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100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50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2F5"/>
                    </a:solidFill>
                  </a:tcPr>
                </a:tc>
              </a:tr>
              <a:tr h="82284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อำเภอแม่แตง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(อินทรีย์)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5</a:t>
                      </a: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 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พืชผัก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8</a:t>
                      </a: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</a:tr>
            </a:tbl>
          </a:graphicData>
        </a:graphic>
      </p:graphicFrame>
      <p:sp>
        <p:nvSpPr>
          <p:cNvPr id="3" name="AutoShape 15"/>
          <p:cNvSpPr>
            <a:spLocks noChangeArrowheads="1"/>
          </p:cNvSpPr>
          <p:nvPr/>
        </p:nvSpPr>
        <p:spPr bwMode="auto">
          <a:xfrm>
            <a:off x="3582988" y="157163"/>
            <a:ext cx="5184775" cy="607541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ผลการดำเนินการโครงการฯ ปี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2558</a:t>
            </a:r>
            <a:endParaRPr lang="th-TH" sz="4400" dirty="0">
              <a:latin typeface="TH SarabunPSK" pitchFamily="34" charset="-34"/>
              <a:cs typeface="TH SarabunPSK" pitchFamily="34" charset="-34"/>
            </a:endParaRPr>
          </a:p>
          <a:p>
            <a:pPr algn="ctr">
              <a:defRPr/>
            </a:pPr>
            <a:endParaRPr lang="th-TH" sz="48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3353" name="Picture 2" descr="C:\Users\Kritsanan\Desktop\Green agri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21649413"/>
              </p:ext>
            </p:extLst>
          </p:nvPr>
        </p:nvGraphicFramePr>
        <p:xfrm>
          <a:off x="323528" y="1484784"/>
          <a:ext cx="8208912" cy="3817020"/>
        </p:xfrm>
        <a:graphic>
          <a:graphicData uri="http://schemas.openxmlformats.org/drawingml/2006/table">
            <a:tbl>
              <a:tblPr/>
              <a:tblGrid>
                <a:gridCol w="3227974"/>
                <a:gridCol w="1844792"/>
                <a:gridCol w="1383594"/>
                <a:gridCol w="1752552"/>
              </a:tblGrid>
              <a:tr h="523417">
                <a:tc rowSpan="2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กิจกรรม</a:t>
                      </a:r>
                    </a:p>
                  </a:txBody>
                  <a:tcPr marL="91435" marR="91435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จำนวนเกษตรกรเป้าหมาย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5" marR="91435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ผลการดำเนินงาน</a:t>
                      </a:r>
                    </a:p>
                  </a:txBody>
                  <a:tcPr marL="91435" marR="91435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922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พืชผัก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(ราย)</a:t>
                      </a:r>
                    </a:p>
                  </a:txBody>
                  <a:tcPr marL="91435" marR="91435" marT="45716" marB="45716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ข้าว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(ราย)</a:t>
                      </a:r>
                    </a:p>
                  </a:txBody>
                  <a:tcPr marL="91435" marR="91435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23417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การคัดเลือกเกษตรกร</a:t>
                      </a:r>
                    </a:p>
                  </a:txBody>
                  <a:tcPr marL="91435" marR="91435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2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300</a:t>
                      </a:r>
                    </a:p>
                  </a:txBody>
                  <a:tcPr marL="91435" marR="91435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2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200</a:t>
                      </a:r>
                    </a:p>
                  </a:txBody>
                  <a:tcPr marL="91435" marR="91435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2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100</a:t>
                      </a:r>
                    </a:p>
                  </a:txBody>
                  <a:tcPr marL="91435" marR="91435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2F5"/>
                    </a:solidFill>
                  </a:tcPr>
                </a:tc>
              </a:tr>
              <a:tr h="523417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การถ่ายทอดความรู้</a:t>
                      </a:r>
                    </a:p>
                  </a:txBody>
                  <a:tcPr marL="91435" marR="91435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300</a:t>
                      </a:r>
                    </a:p>
                  </a:txBody>
                  <a:tcPr marL="91435" marR="91435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200</a:t>
                      </a:r>
                    </a:p>
                  </a:txBody>
                  <a:tcPr marL="91435" marR="91435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100</a:t>
                      </a:r>
                    </a:p>
                  </a:txBody>
                  <a:tcPr marL="91435" marR="91435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</a:tr>
              <a:tr h="954472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การติดตามให้คำปรึกษาและประเมินแปลงเบื้องต้น</a:t>
                      </a:r>
                    </a:p>
                  </a:txBody>
                  <a:tcPr marL="91435" marR="91435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2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300</a:t>
                      </a:r>
                    </a:p>
                  </a:txBody>
                  <a:tcPr marL="91435" marR="91435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2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200</a:t>
                      </a:r>
                    </a:p>
                  </a:txBody>
                  <a:tcPr marL="91435" marR="91435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2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(อยู่ระหว่างดำเนินการ)</a:t>
                      </a:r>
                    </a:p>
                  </a:txBody>
                  <a:tcPr marL="91435" marR="91435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2F5"/>
                    </a:solidFill>
                  </a:tcPr>
                </a:tc>
              </a:tr>
            </a:tbl>
          </a:graphicData>
        </a:graphic>
      </p:graphicFrame>
      <p:sp>
        <p:nvSpPr>
          <p:cNvPr id="3" name="AutoShape 15"/>
          <p:cNvSpPr>
            <a:spLocks noChangeArrowheads="1"/>
          </p:cNvSpPr>
          <p:nvPr/>
        </p:nvSpPr>
        <p:spPr bwMode="auto">
          <a:xfrm>
            <a:off x="2771775" y="168300"/>
            <a:ext cx="6121400" cy="1079500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r">
              <a:defRPr/>
            </a:pP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กิจกรรมที่ 1 พัฒนาการผลิตสินค้าเกษตรโดยพัฒนาเกษตรกร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ea typeface="Angsana New" pitchFamily="18" charset="-34"/>
              <a:cs typeface="TH SarabunPSK" pitchFamily="34" charset="-34"/>
            </a:endParaRPr>
          </a:p>
          <a:p>
            <a:pPr algn="r">
              <a:defRPr/>
            </a:pP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เข้าสู่ระบบมาตรฐาน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GAP</a:t>
            </a:r>
            <a:endParaRPr lang="th-TH" sz="4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4371" name="Picture 2" descr="C:\Users\Kritsanan\Desktop\Green agri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นำเสนอ กรีนซิตี้ อธส\รูป\แม่แตง\11414494_516907565124080_1770572161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498"/>
          <a:stretch>
            <a:fillRect/>
          </a:stretch>
        </p:blipFill>
        <p:spPr bwMode="auto">
          <a:xfrm>
            <a:off x="323850" y="1628775"/>
            <a:ext cx="4283075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สี่เหลี่ยมผืนผ้า 2"/>
          <p:cNvSpPr>
            <a:spLocks noChangeArrowheads="1"/>
          </p:cNvSpPr>
          <p:nvPr/>
        </p:nvSpPr>
        <p:spPr bwMode="auto">
          <a:xfrm>
            <a:off x="5364163" y="433388"/>
            <a:ext cx="2619628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/>
          <a:p>
            <a:pPr defTabSz="912813"/>
            <a:r>
              <a:rPr lang="th-TH" sz="3600" b="1" dirty="0">
                <a:solidFill>
                  <a:srgbClr val="000000"/>
                </a:solidFill>
                <a:latin typeface="TH SarabunIT๙" pitchFamily="34" charset="-34"/>
                <a:cs typeface="TH SarabunIT๙" pitchFamily="34" charset="-34"/>
              </a:rPr>
              <a:t>การถ่ายทอดความรู้</a:t>
            </a:r>
          </a:p>
        </p:txBody>
      </p:sp>
      <p:pic>
        <p:nvPicPr>
          <p:cNvPr id="15364" name="Picture 2" descr="C:\Users\Kritsanan\Desktop\Green agri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kritsanan\Desktop\ภาพ Green city\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979115" y="3573016"/>
            <a:ext cx="4057381" cy="2281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C:\Users\kritsanan\Desktop\ภาพ Green city\006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223962" y="4186578"/>
            <a:ext cx="3492054" cy="2280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4979115" y="1628775"/>
            <a:ext cx="40573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ordia New" pitchFamily="34" charset="-34"/>
                <a:cs typeface="Cordia New" pitchFamily="34" charset="-34"/>
              </a:rPr>
              <a:t>- </a:t>
            </a:r>
            <a:r>
              <a:rPr lang="th-TH" sz="2800" dirty="0" smtClean="0">
                <a:latin typeface="Cordia New" pitchFamily="34" charset="-34"/>
                <a:cs typeface="Cordia New" pitchFamily="34" charset="-34"/>
              </a:rPr>
              <a:t>หลัก </a:t>
            </a:r>
            <a:r>
              <a:rPr lang="en-US" sz="2800" dirty="0" smtClean="0">
                <a:latin typeface="Cordia New" pitchFamily="34" charset="-34"/>
                <a:cs typeface="Cordia New" pitchFamily="34" charset="-34"/>
              </a:rPr>
              <a:t>GAP</a:t>
            </a:r>
            <a:r>
              <a:rPr lang="th-TH" sz="2800" dirty="0" smtClean="0">
                <a:latin typeface="Cordia New" pitchFamily="34" charset="-34"/>
                <a:cs typeface="Cordia New" pitchFamily="34" charset="-34"/>
              </a:rPr>
              <a:t> (</a:t>
            </a:r>
            <a:r>
              <a:rPr lang="en-US" sz="2800" dirty="0" smtClean="0">
                <a:latin typeface="Cordia New" pitchFamily="34" charset="-34"/>
                <a:cs typeface="Cordia New" pitchFamily="34" charset="-34"/>
              </a:rPr>
              <a:t>8</a:t>
            </a:r>
            <a:r>
              <a:rPr lang="th-TH" sz="2800" dirty="0" smtClean="0">
                <a:latin typeface="Cordia New" pitchFamily="34" charset="-34"/>
                <a:cs typeface="Cordia New" pitchFamily="34" charset="-34"/>
              </a:rPr>
              <a:t> ข้อ) </a:t>
            </a:r>
            <a:r>
              <a:rPr lang="th-TH" sz="2800" dirty="0" err="1" smtClean="0">
                <a:latin typeface="Cordia New" pitchFamily="34" charset="-34"/>
                <a:cs typeface="Cordia New" pitchFamily="34" charset="-34"/>
              </a:rPr>
              <a:t>มกษ</a:t>
            </a:r>
            <a:r>
              <a:rPr lang="en-US" sz="2800" dirty="0" smtClean="0">
                <a:latin typeface="Cordia New" pitchFamily="34" charset="-34"/>
                <a:cs typeface="Cordia New" pitchFamily="34" charset="-34"/>
              </a:rPr>
              <a:t>.</a:t>
            </a:r>
            <a:r>
              <a:rPr lang="th-TH" sz="2800" dirty="0" smtClean="0"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sz="2800" dirty="0" smtClean="0">
                <a:latin typeface="Cordia New" pitchFamily="34" charset="-34"/>
                <a:cs typeface="Cordia New" pitchFamily="34" charset="-34"/>
              </a:rPr>
              <a:t>9001-2556 </a:t>
            </a:r>
            <a:endParaRPr lang="th-TH" sz="2800" dirty="0" smtClean="0">
              <a:latin typeface="Cordia New" pitchFamily="34" charset="-34"/>
              <a:cs typeface="Cordia New" pitchFamily="34" charset="-34"/>
            </a:endParaRPr>
          </a:p>
          <a:p>
            <a:r>
              <a:rPr lang="en-US" sz="2800" dirty="0" smtClean="0">
                <a:latin typeface="Cordia New" pitchFamily="34" charset="-34"/>
                <a:cs typeface="Cordia New" pitchFamily="34" charset="-34"/>
              </a:rPr>
              <a:t>- </a:t>
            </a:r>
            <a:r>
              <a:rPr lang="th-TH" sz="2800" dirty="0" smtClean="0">
                <a:latin typeface="Cordia New" pitchFamily="34" charset="-34"/>
                <a:cs typeface="Cordia New" pitchFamily="34" charset="-34"/>
              </a:rPr>
              <a:t>การใช้สารเคมีตามหลักวิชาการ</a:t>
            </a:r>
            <a:endParaRPr lang="en-US" sz="2800" dirty="0" smtClean="0">
              <a:latin typeface="Cordia New" pitchFamily="34" charset="-34"/>
              <a:cs typeface="Cordia New" pitchFamily="34" charset="-34"/>
            </a:endParaRPr>
          </a:p>
          <a:p>
            <a:r>
              <a:rPr lang="en-US" sz="2800" dirty="0" smtClean="0">
                <a:latin typeface="Cordia New" pitchFamily="34" charset="-34"/>
                <a:cs typeface="Cordia New" pitchFamily="34" charset="-34"/>
              </a:rPr>
              <a:t>- IPM</a:t>
            </a:r>
            <a:endParaRPr lang="th-TH" sz="2800" dirty="0" smtClean="0">
              <a:latin typeface="Cordia New" pitchFamily="34" charset="-34"/>
              <a:cs typeface="Cordia New" pitchFamily="34" charset="-34"/>
            </a:endParaRPr>
          </a:p>
          <a:p>
            <a:r>
              <a:rPr lang="en-US" sz="2800" dirty="0" smtClean="0">
                <a:latin typeface="Cordia New" pitchFamily="34" charset="-34"/>
                <a:cs typeface="Cordia New" pitchFamily="34" charset="-34"/>
              </a:rPr>
              <a:t>-  </a:t>
            </a:r>
            <a:r>
              <a:rPr lang="th-TH" sz="2800" dirty="0" smtClean="0">
                <a:latin typeface="Cordia New" pitchFamily="34" charset="-34"/>
                <a:cs typeface="Cordia New" pitchFamily="34" charset="-34"/>
              </a:rPr>
              <a:t>...ฯ</a:t>
            </a:r>
            <a:endParaRPr lang="en-US" sz="2800" dirty="0" smtClean="0">
              <a:latin typeface="Cordia New" pitchFamily="34" charset="-34"/>
              <a:cs typeface="Cordia New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สี่เหลี่ยมผืนผ้า 4"/>
          <p:cNvSpPr>
            <a:spLocks noChangeArrowheads="1"/>
          </p:cNvSpPr>
          <p:nvPr/>
        </p:nvSpPr>
        <p:spPr bwMode="auto">
          <a:xfrm>
            <a:off x="323850" y="2060575"/>
            <a:ext cx="6119813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>
            <a:spAutoFit/>
          </a:bodyPr>
          <a:lstStyle/>
          <a:p>
            <a:pPr algn="thaiDist"/>
            <a:r>
              <a:rPr lang="th-TH" sz="2800">
                <a:latin typeface="TH SarabunPSK" pitchFamily="34" charset="-34"/>
                <a:cs typeface="TH SarabunPSK" pitchFamily="34" charset="-34"/>
              </a:rPr>
              <a:t>      	จังหวัดเชียงใหม่ตั้งอยู่ทางทิศเหนือของประเทศไทย</a:t>
            </a:r>
          </a:p>
          <a:p>
            <a:pPr algn="thaiDist"/>
            <a:r>
              <a:rPr lang="th-TH" sz="2800">
                <a:latin typeface="TH SarabunPSK" pitchFamily="34" charset="-34"/>
                <a:cs typeface="TH SarabunPSK" pitchFamily="34" charset="-34"/>
              </a:rPr>
              <a:t> เส้นรุ้งที่ 16 องศาเหนือ และ เส้นแวงที่ 99 องศาตะวันออก </a:t>
            </a:r>
            <a:br>
              <a:rPr lang="th-TH" sz="2800">
                <a:latin typeface="TH SarabunPSK" pitchFamily="34" charset="-34"/>
                <a:cs typeface="TH SarabunPSK" pitchFamily="34" charset="-34"/>
              </a:rPr>
            </a:br>
            <a:r>
              <a:rPr lang="th-TH" sz="2800">
                <a:latin typeface="TH SarabunPSK" pitchFamily="34" charset="-34"/>
                <a:cs typeface="TH SarabunPSK" pitchFamily="34" charset="-34"/>
              </a:rPr>
              <a:t>สูงจากระดับน้ำทะเลประมาณ 1,027 ฟุต (310 เมตร) ห่างจากกรุงเทพมหานคร 696 กิโลเมตร มี</a:t>
            </a:r>
            <a:r>
              <a:rPr lang="en-US" sz="2800">
                <a:latin typeface="TH SarabunPSK" pitchFamily="34" charset="-34"/>
                <a:cs typeface="TH SarabunPSK" pitchFamily="34" charset="-34"/>
              </a:rPr>
              <a:t> 25 </a:t>
            </a:r>
            <a:r>
              <a:rPr lang="th-TH" sz="2800">
                <a:latin typeface="TH SarabunPSK" pitchFamily="34" charset="-34"/>
                <a:cs typeface="TH SarabunPSK" pitchFamily="34" charset="-34"/>
              </a:rPr>
              <a:t>อำเภอ</a:t>
            </a:r>
          </a:p>
          <a:p>
            <a:pPr algn="thaiDist"/>
            <a:r>
              <a:rPr lang="en-US" sz="2800">
                <a:latin typeface="TH SarabunPSK" pitchFamily="34" charset="-34"/>
                <a:cs typeface="TH SarabunPSK" pitchFamily="34" charset="-34"/>
              </a:rPr>
              <a:t>204 </a:t>
            </a:r>
            <a:r>
              <a:rPr lang="th-TH" sz="2800">
                <a:latin typeface="TH SarabunPSK" pitchFamily="34" charset="-34"/>
                <a:cs typeface="TH SarabunPSK" pitchFamily="34" charset="-34"/>
              </a:rPr>
              <a:t>ตำบล และ </a:t>
            </a:r>
            <a:r>
              <a:rPr lang="en-US" sz="2800">
                <a:latin typeface="TH SarabunPSK" pitchFamily="34" charset="-34"/>
                <a:cs typeface="TH SarabunPSK" pitchFamily="34" charset="-34"/>
              </a:rPr>
              <a:t>2,066 </a:t>
            </a:r>
            <a:r>
              <a:rPr lang="th-TH" sz="2800">
                <a:latin typeface="TH SarabunPSK" pitchFamily="34" charset="-34"/>
                <a:cs typeface="TH SarabunPSK" pitchFamily="34" charset="-34"/>
              </a:rPr>
              <a:t>หมู่บ้าน</a:t>
            </a:r>
            <a:r>
              <a:rPr lang="en-US" sz="2800">
                <a:latin typeface="TH SarabunPSK" pitchFamily="34" charset="-34"/>
                <a:cs typeface="TH SarabunPSK" pitchFamily="34" charset="-34"/>
              </a:rPr>
              <a:t> </a:t>
            </a:r>
            <a:endParaRPr lang="th-TH" sz="280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2500" y="476250"/>
            <a:ext cx="1943100" cy="5857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>
            <a:spAutoFit/>
          </a:bodyPr>
          <a:lstStyle/>
          <a:p>
            <a:pPr algn="ctr">
              <a:defRPr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ข้อมูลพื้นฐาน</a:t>
            </a:r>
          </a:p>
        </p:txBody>
      </p:sp>
      <p:pic>
        <p:nvPicPr>
          <p:cNvPr id="10" name="รูปภาพ 9" descr="images (2)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979713" y="4581128"/>
            <a:ext cx="2597009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รูปภาพ 10" descr="images (3)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148064" y="3573017"/>
            <a:ext cx="3203454" cy="2131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รูปภาพ 11" descr="chiangmai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49275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" descr="C:\Users\Kritsanan\Desktop\Green agri.gi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รูปภาพ 14" descr="chiangmailogo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04813"/>
            <a:ext cx="4826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รูปภาพ 15" descr="Untitled-1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04813"/>
            <a:ext cx="4746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>
            <a:spLocks noChangeArrowheads="1"/>
          </p:cNvSpPr>
          <p:nvPr/>
        </p:nvSpPr>
        <p:spPr bwMode="auto">
          <a:xfrm>
            <a:off x="5364163" y="433388"/>
            <a:ext cx="3414717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/>
          <a:p>
            <a:pPr defTabSz="912813"/>
            <a:r>
              <a:rPr lang="th-TH" sz="3600" b="1" dirty="0" smtClean="0">
                <a:solidFill>
                  <a:srgbClr val="000000"/>
                </a:solidFill>
                <a:latin typeface="TH SarabunIT๙" pitchFamily="34" charset="-34"/>
                <a:cs typeface="TH SarabunIT๙" pitchFamily="34" charset="-34"/>
              </a:rPr>
              <a:t>การประเมินแปลงเบื้องต้น</a:t>
            </a:r>
            <a:endParaRPr lang="th-TH" sz="3600" b="1" dirty="0">
              <a:solidFill>
                <a:srgbClr val="00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65538" name="Picture 2" descr="G:\นำเสนอ กรีนซิตี้ อธส\รูป\แม่แตง\11428995_516907465124090_1060825265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5251" y="1628800"/>
            <a:ext cx="4745832" cy="355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Kritsanan\Desktop\Green agri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3" descr="G:\นำเสนอ กรีนซิตี้ อธส\รูป\แม่แตง\11422701_516907458457424_1831030589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95903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540" name="Picture 4" descr="G:\นำเสนอ กรีนซิตี้ อธส\รูป\แม่แตง\11354819_516907345124102_400775104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7032"/>
            <a:ext cx="3742789" cy="280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5787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5"/>
          <p:cNvSpPr>
            <a:spLocks noChangeArrowheads="1"/>
          </p:cNvSpPr>
          <p:nvPr/>
        </p:nvSpPr>
        <p:spPr bwMode="auto">
          <a:xfrm>
            <a:off x="238125" y="1341438"/>
            <a:ext cx="8642350" cy="115145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กิจกรรมที่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2</a:t>
            </a: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 การพัฒนากลุ่มเกษตรกรจัดทำระบบควบคุมภายในเพื่อการรับรอง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GAP</a:t>
            </a: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    </a:t>
            </a:r>
          </a:p>
          <a:p>
            <a:pPr>
              <a:defRPr/>
            </a:pP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               แบบกลุ่ม</a:t>
            </a:r>
          </a:p>
          <a:p>
            <a:pPr>
              <a:defRPr/>
            </a:pPr>
            <a:endParaRPr lang="th-TH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ea typeface="Angsana New" pitchFamily="18" charset="-34"/>
              <a:cs typeface="TH SarabunPSK" pitchFamily="34" charset="-34"/>
            </a:endParaRPr>
          </a:p>
          <a:p>
            <a:pPr>
              <a:defRPr/>
            </a:pP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             </a:t>
            </a:r>
            <a:endParaRPr lang="th-TH" sz="4400" dirty="0">
              <a:solidFill>
                <a:srgbClr val="FFC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6388" name="Picture 2" descr="C:\Users\Kritsanan\Desktop\Green agri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57123452"/>
              </p:ext>
            </p:extLst>
          </p:nvPr>
        </p:nvGraphicFramePr>
        <p:xfrm>
          <a:off x="395536" y="2708920"/>
          <a:ext cx="8280921" cy="2316432"/>
        </p:xfrm>
        <a:graphic>
          <a:graphicData uri="http://schemas.openxmlformats.org/drawingml/2006/table">
            <a:tbl>
              <a:tblPr/>
              <a:tblGrid>
                <a:gridCol w="1368152"/>
                <a:gridCol w="1440160"/>
                <a:gridCol w="1152128"/>
                <a:gridCol w="1440160"/>
                <a:gridCol w="1728192"/>
                <a:gridCol w="1152129"/>
              </a:tblGrid>
              <a:tr h="5891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พื้นที่ดำเนินการ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เป้าหมาย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(กลุ่ม)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ชนิดสินค้า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จำนวนเกษตรกร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(ราย)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ประเมิน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ความเข้มแข็ง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ให้การรับรอง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850965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อำเภอแม่ริม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พืชผัก 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20</a:t>
                      </a:r>
                      <a:endParaRPr kumimoji="0" lang="th-TH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ระหว่างดำเนินการ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รอ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53281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Kritsanan\Desktop\Green agri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1453758" y="116632"/>
            <a:ext cx="7636406" cy="720080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กิจกรรมที่ 3 การจัดทำแปลงเรียนรู้ตามหลักการเมืองเกษตรสี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เขียว</a:t>
            </a:r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ea typeface="Angsana New" pitchFamily="18" charset="-34"/>
              <a:cs typeface="TH SarabunPSK" pitchFamily="34" charset="-34"/>
            </a:endParaRPr>
          </a:p>
        </p:txBody>
      </p:sp>
      <p:pic>
        <p:nvPicPr>
          <p:cNvPr id="68611" name="Picture 3" descr="G:\นำเสนอ กรีนซิตี้ อธส\รูป\แปลงเรียรู้ เมืองเขียว\S__10158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121"/>
          <a:stretch/>
        </p:blipFill>
        <p:spPr bwMode="auto">
          <a:xfrm>
            <a:off x="494247" y="2348880"/>
            <a:ext cx="3113255" cy="202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G:\นำเสนอ กรีนซิตี้ อธส\รูป\แม่แตง\11422714_516908428457327_679856362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6076" y="1988840"/>
            <a:ext cx="335875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10" name="Picture 2" descr="http://www.yala.go.th/www/King_Project/images/stories/farm/thathong/thathong-vegetable_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24" r="7459"/>
          <a:stretch/>
        </p:blipFill>
        <p:spPr bwMode="auto">
          <a:xfrm>
            <a:off x="2555776" y="4149080"/>
            <a:ext cx="34463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59" y="1557592"/>
            <a:ext cx="6984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 smtClean="0">
                <a:latin typeface="Cordia New" pitchFamily="34" charset="-34"/>
                <a:cs typeface="Cordia New" pitchFamily="34" charset="-34"/>
              </a:rPr>
              <a:t>แนวคิด </a:t>
            </a:r>
            <a:r>
              <a:rPr lang="en-US" sz="3200" dirty="0" smtClean="0">
                <a:latin typeface="Cordia New" pitchFamily="34" charset="-34"/>
                <a:cs typeface="Cordia New" pitchFamily="34" charset="-34"/>
              </a:rPr>
              <a:t>; </a:t>
            </a:r>
            <a:r>
              <a:rPr lang="th-TH" sz="3200" dirty="0" smtClean="0">
                <a:latin typeface="Cordia New" pitchFamily="34" charset="-34"/>
                <a:cs typeface="Cordia New" pitchFamily="34" charset="-34"/>
              </a:rPr>
              <a:t>พืช </a:t>
            </a:r>
            <a:r>
              <a:rPr lang="en-US" sz="3200" dirty="0" smtClean="0">
                <a:latin typeface="Cordia New" pitchFamily="34" charset="-34"/>
                <a:cs typeface="Cordia New" pitchFamily="34" charset="-34"/>
              </a:rPr>
              <a:t>+ </a:t>
            </a:r>
            <a:r>
              <a:rPr lang="th-TH" sz="3200" dirty="0" smtClean="0">
                <a:latin typeface="Cordia New" pitchFamily="34" charset="-34"/>
                <a:cs typeface="Cordia New" pitchFamily="34" charset="-34"/>
              </a:rPr>
              <a:t>ประมง</a:t>
            </a:r>
            <a:r>
              <a:rPr lang="en-US" sz="3200" dirty="0" smtClean="0">
                <a:latin typeface="Cordia New" pitchFamily="34" charset="-34"/>
                <a:cs typeface="Cordia New" pitchFamily="34" charset="-34"/>
              </a:rPr>
              <a:t> +</a:t>
            </a:r>
            <a:r>
              <a:rPr lang="th-TH" sz="3200" dirty="0" smtClean="0">
                <a:latin typeface="Cordia New" pitchFamily="34" charset="-34"/>
                <a:cs typeface="Cordia New" pitchFamily="34" charset="-34"/>
              </a:rPr>
              <a:t> สัตว์ </a:t>
            </a:r>
            <a:r>
              <a:rPr lang="en-US" sz="3200" dirty="0" smtClean="0">
                <a:latin typeface="Cordia New" pitchFamily="34" charset="-34"/>
                <a:cs typeface="Cordia New" pitchFamily="34" charset="-34"/>
              </a:rPr>
              <a:t> =&gt; </a:t>
            </a:r>
            <a:r>
              <a:rPr lang="th-TH" sz="3200" dirty="0" smtClean="0">
                <a:latin typeface="Cordia New" pitchFamily="34" charset="-34"/>
                <a:cs typeface="Cordia New" pitchFamily="34" charset="-34"/>
              </a:rPr>
              <a:t>ในที่เดียว ท่องเที่ยวได้</a:t>
            </a:r>
            <a:endParaRPr lang="en-US" sz="3200" dirty="0"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2312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G:\นำเสนอ กรีนซิตี้ อธส\รูป\แปลงเรียรู้ เมืองเขียว\11216332_1147250738634641_1120002136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40768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947" name="Picture 3" descr="G:\นำเสนอ กรีนซิตี้ อธส\รูป\แปลงเรียรู้ เมืองเขียว\IMG_19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2911" y="4365104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 descr="G:\นำเสนอ กรีนซิตี้ อธส\รูป\แปลงเรียรู้ เมืองเขียว\11253872_1147249631968085_239165489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639" y="3933056"/>
            <a:ext cx="3120347" cy="234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4072911" y="400308"/>
            <a:ext cx="336662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การจัดทำแปลงเรียนรู้ฯ (ต่อ)</a:t>
            </a:r>
            <a:endParaRPr lang="en-US" sz="3200" dirty="0"/>
          </a:p>
        </p:txBody>
      </p:sp>
      <p:pic>
        <p:nvPicPr>
          <p:cNvPr id="7" name="Picture 2" descr="C:\Users\Kritsanan\Desktop\Green agri.gi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Picture 6" descr="G:\นำเสนอ กรีนซิตี้ อธส\รูป\แปลงเรียรู้ เมืองเขียว\11130565_1147249001968148_1937679357_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553"/>
          <a:stretch/>
        </p:blipFill>
        <p:spPr bwMode="auto">
          <a:xfrm>
            <a:off x="276192" y="1484782"/>
            <a:ext cx="4416492" cy="220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93106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65781654"/>
              </p:ext>
            </p:extLst>
          </p:nvPr>
        </p:nvGraphicFramePr>
        <p:xfrm>
          <a:off x="250825" y="1412875"/>
          <a:ext cx="8497888" cy="4519614"/>
        </p:xfrm>
        <a:graphic>
          <a:graphicData uri="http://schemas.openxmlformats.org/drawingml/2006/table">
            <a:tbl>
              <a:tblPr/>
              <a:tblGrid>
                <a:gridCol w="4418013"/>
                <a:gridCol w="2492375"/>
                <a:gridCol w="1587500"/>
              </a:tblGrid>
              <a:tr h="144303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กิจกรรมที่</a:t>
                      </a:r>
                    </a:p>
                  </a:txBody>
                  <a:tcPr marL="91439" marR="9143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จำนวนเกษตรกรเป้าหมาย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 (ราย/แปลง)</a:t>
                      </a: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9" marR="9143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ผลการดำเนินงาน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 (ราย/แปลง)</a:t>
                      </a: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9" marR="9143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การคัดเลือกเกษตรกร</a:t>
                      </a:r>
                    </a:p>
                  </a:txBody>
                  <a:tcPr marL="91439" marR="9143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50</a:t>
                      </a:r>
                    </a:p>
                  </a:txBody>
                  <a:tcPr marL="91439" marR="9143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50</a:t>
                      </a:r>
                    </a:p>
                  </a:txBody>
                  <a:tcPr marL="91439" marR="9143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การถ่ายทอดความรู้</a:t>
                      </a:r>
                    </a:p>
                  </a:txBody>
                  <a:tcPr marL="91439" marR="9143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2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50  </a:t>
                      </a:r>
                    </a:p>
                  </a:txBody>
                  <a:tcPr marL="91439" marR="9143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2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50</a:t>
                      </a:r>
                    </a:p>
                  </a:txBody>
                  <a:tcPr marL="91439" marR="9143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2F5"/>
                    </a:solidFill>
                  </a:tcPr>
                </a:tc>
              </a:tr>
              <a:tr h="993775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การติดตามให้คำปรึกษาและประเมินแปลงเบื้องต้น</a:t>
                      </a:r>
                    </a:p>
                  </a:txBody>
                  <a:tcPr marL="91439" marR="9143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50  </a:t>
                      </a:r>
                    </a:p>
                  </a:txBody>
                  <a:tcPr marL="91439" marR="9143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50</a:t>
                      </a:r>
                    </a:p>
                  </a:txBody>
                  <a:tcPr marL="91439" marR="9143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</a:tr>
              <a:tr h="993775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จัดทำแปลงเรียนรูปการผลิตเพื่อเข้าสู่การรับรองมาตรฐานเกษตรอินทรีย์</a:t>
                      </a:r>
                    </a:p>
                  </a:txBody>
                  <a:tcPr marL="91439" marR="9143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2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  </a:t>
                      </a:r>
                    </a:p>
                  </a:txBody>
                  <a:tcPr marL="91439" marR="9143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2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 </a:t>
                      </a:r>
                    </a:p>
                  </a:txBody>
                  <a:tcPr marL="91439" marR="9143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2F5"/>
                    </a:solidFill>
                  </a:tcPr>
                </a:tc>
              </a:tr>
            </a:tbl>
          </a:graphicData>
        </a:graphic>
      </p:graphicFrame>
      <p:sp>
        <p:nvSpPr>
          <p:cNvPr id="3" name="AutoShape 15"/>
          <p:cNvSpPr>
            <a:spLocks noChangeArrowheads="1"/>
          </p:cNvSpPr>
          <p:nvPr/>
        </p:nvSpPr>
        <p:spPr bwMode="auto">
          <a:xfrm>
            <a:off x="4932363" y="300038"/>
            <a:ext cx="3816350" cy="752475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กิจกรรมที่ 4 พัฒนาเกษตรอินทรีย์</a:t>
            </a:r>
            <a:endParaRPr lang="th-TH" sz="4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7437" name="Picture 2" descr="C:\Users\Kritsanan\Desktop\Green agri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Kritsanan\Desktop\Green agri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4925002" y="249237"/>
            <a:ext cx="3816350" cy="752475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กิจกรรมที่ 4 พัฒนาเกษตรอินทรีย์</a:t>
            </a:r>
            <a:endParaRPr lang="th-TH" sz="4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4994" name="Picture 2" descr="G:\นำเสนอ กรีนซิตี้ อธส\รูป\แม่แตง\11349983_516913015123535_780673433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3962" y="1267221"/>
            <a:ext cx="3888433" cy="26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4995" name="Picture 3" descr="G:\นำเสนอ กรีนซิตี้ อธส\รูป\แม่แตง\11421590_516907408457429_2132240914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4495" y="2348880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4996" name="Picture 4" descr="G:\นำเสนอ กรีนซิตี้ อธส\รูป\แม่แตง\11414561_516907508457419_1004885833_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947"/>
          <a:stretch/>
        </p:blipFill>
        <p:spPr bwMode="auto">
          <a:xfrm>
            <a:off x="4716016" y="4696298"/>
            <a:ext cx="2766203" cy="167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4998" name="Picture 6" descr="G:\นำเสนอ กรีนซิตี้ อธส\รูป\แม่แตง\11350147_516913035123533_1692472855_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896"/>
          <a:stretch/>
        </p:blipFill>
        <p:spPr bwMode="auto">
          <a:xfrm>
            <a:off x="395536" y="4052586"/>
            <a:ext cx="3960440" cy="243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2718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5"/>
          <p:cNvSpPr>
            <a:spLocks noChangeArrowheads="1"/>
          </p:cNvSpPr>
          <p:nvPr/>
        </p:nvSpPr>
        <p:spPr bwMode="auto">
          <a:xfrm>
            <a:off x="2667659" y="404813"/>
            <a:ext cx="6240462" cy="1439862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r">
              <a:defRPr/>
            </a:pP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กิจกรรมที่ 5 การพัฒนาเครือข่ายสีเขียว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ea typeface="Angsana New" pitchFamily="18" charset="-34"/>
              <a:cs typeface="TH SarabunPSK" pitchFamily="34" charset="-34"/>
            </a:endParaRPr>
          </a:p>
          <a:p>
            <a:pPr>
              <a:defRPr/>
            </a:pPr>
            <a:endParaRPr lang="th-T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ea typeface="Angsana New" pitchFamily="18" charset="-34"/>
              <a:cs typeface="TH SarabunPSK" pitchFamily="34" charset="-34"/>
            </a:endParaRPr>
          </a:p>
          <a:p>
            <a:pPr>
              <a:defRPr/>
            </a:pP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   เป้าหมายดำเนินการ 1 กลุ่ม </a:t>
            </a: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(ดำเนินการ</a:t>
            </a: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เรียบร้อยแล้ว)</a:t>
            </a:r>
            <a:endParaRPr lang="th-TH" sz="4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8454" name="Picture 2" descr="C:\Users\Kritsanan\Desktop\Green agri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5" name="Picture 23" descr="G:\นำเสนอ กรีนซิตี้ อธส\รูป\รูป เครือข่าย 58 เมืองสีเขียว\IMG_0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421246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57" name="Picture 25" descr="G:\นำเสนอ กรีนซิตี้ อธส\รูป\รูป เครือข่าย 58 เมืองสีเขียว\IMG_001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784"/>
          <a:stretch/>
        </p:blipFill>
        <p:spPr bwMode="auto">
          <a:xfrm>
            <a:off x="5041270" y="2060847"/>
            <a:ext cx="3899530" cy="198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58" name="Picture 26" descr="G:\นำเสนอ กรีนซิตี้ อธส\รูป\แม่แตง\11421507_516907685124068_378778881_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004"/>
          <a:stretch/>
        </p:blipFill>
        <p:spPr bwMode="auto">
          <a:xfrm>
            <a:off x="4788024" y="4293096"/>
            <a:ext cx="3090810" cy="184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อต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05661045"/>
              </p:ext>
            </p:extLst>
          </p:nvPr>
        </p:nvGraphicFramePr>
        <p:xfrm>
          <a:off x="330787" y="2564904"/>
          <a:ext cx="8642350" cy="2408236"/>
        </p:xfrm>
        <a:graphic>
          <a:graphicData uri="http://schemas.openxmlformats.org/drawingml/2006/table">
            <a:tbl>
              <a:tblPr/>
              <a:tblGrid>
                <a:gridCol w="3703638"/>
                <a:gridCol w="2801937"/>
                <a:gridCol w="2136775"/>
              </a:tblGrid>
              <a:tr h="945004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ชนิดสินค้า</a:t>
                      </a:r>
                    </a:p>
                  </a:txBody>
                  <a:tcPr marL="91439" marR="91439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จำนวนเกษตรกรเป้าหมาย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9" marR="91439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ผลการดำเนินการ</a:t>
                      </a:r>
                    </a:p>
                  </a:txBody>
                  <a:tcPr marL="91439" marR="91439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518228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พืชผัก ไม้ผล ไม้ยืนต้น</a:t>
                      </a:r>
                    </a:p>
                  </a:txBody>
                  <a:tcPr marL="91439" marR="91439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  <a:tc>
                  <a:txBody>
                    <a:bodyPr/>
                    <a:lstStyle/>
                    <a:p>
                      <a:pPr marL="514350" marR="0" lvl="0" indent="-51435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 200  ราย</a:t>
                      </a:r>
                    </a:p>
                  </a:txBody>
                  <a:tcPr marL="91439" marR="91439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ผ่านแล้ว 53 ราย</a:t>
                      </a:r>
                    </a:p>
                  </a:txBody>
                  <a:tcPr marL="91439" marR="91439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</a:tr>
              <a:tr h="945004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ข้าว</a:t>
                      </a:r>
                    </a:p>
                  </a:txBody>
                  <a:tcPr marL="91439" marR="91439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2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100  ราย</a:t>
                      </a:r>
                    </a:p>
                  </a:txBody>
                  <a:tcPr marL="91439" marR="91439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2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อยู่ระหว่างดำเนินการ</a:t>
                      </a:r>
                    </a:p>
                  </a:txBody>
                  <a:tcPr marL="91439" marR="91439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2F5"/>
                    </a:solidFill>
                  </a:tcPr>
                </a:tc>
              </a:tr>
            </a:tbl>
          </a:graphicData>
        </a:graphic>
      </p:graphicFrame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322263" y="1412776"/>
            <a:ext cx="8642350" cy="863600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กิจกรรมที่ 6 การตรวจประเมินเพื่อให้การรับรองตามระบบการรับรองมาตรฐาน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GAP</a:t>
            </a:r>
            <a:endParaRPr lang="th-TH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ea typeface="Angsana New" pitchFamily="18" charset="-34"/>
              <a:cs typeface="TH SarabunPSK" pitchFamily="34" charset="-34"/>
            </a:endParaRPr>
          </a:p>
          <a:p>
            <a:pPr>
              <a:defRPr/>
            </a:pP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              </a:t>
            </a:r>
            <a:endParaRPr lang="th-TH" sz="4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Picture 2" descr="C:\Users\Kritsanan\Desktop\Green agri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654702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36410752"/>
              </p:ext>
            </p:extLst>
          </p:nvPr>
        </p:nvGraphicFramePr>
        <p:xfrm>
          <a:off x="323850" y="2071688"/>
          <a:ext cx="8496299" cy="2316432"/>
        </p:xfrm>
        <a:graphic>
          <a:graphicData uri="http://schemas.openxmlformats.org/drawingml/2006/table">
            <a:tbl>
              <a:tblPr/>
              <a:tblGrid>
                <a:gridCol w="1778213"/>
                <a:gridCol w="2037889"/>
                <a:gridCol w="2012767"/>
                <a:gridCol w="2667430"/>
              </a:tblGrid>
              <a:tr h="137141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ชนิดสินค้า</a:t>
                      </a:r>
                    </a:p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9" marR="9143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จำนวนเกษตรกรเป้าหมาย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9" marR="9143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ผลการดำเนินการ</a:t>
                      </a:r>
                    </a:p>
                  </a:txBody>
                  <a:tcPr marL="91439" marR="9143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ให้การรับรอง</a:t>
                      </a:r>
                    </a:p>
                  </a:txBody>
                  <a:tcPr marL="91439" marR="9143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944743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พืชผัก ไม้ผล</a:t>
                      </a:r>
                    </a:p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 ไม้ยืนต้น</a:t>
                      </a:r>
                    </a:p>
                  </a:txBody>
                  <a:tcPr marL="91439" marR="9143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  <a:tc>
                  <a:txBody>
                    <a:bodyPr/>
                    <a:lstStyle/>
                    <a:p>
                      <a:pPr marL="514350" marR="0" lvl="0" indent="-51435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 50  ราย</a:t>
                      </a:r>
                    </a:p>
                  </a:txBody>
                  <a:tcPr marL="91439" marR="9143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อยู่ระหว่าง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ดำเนินการ</a:t>
                      </a:r>
                    </a:p>
                  </a:txBody>
                  <a:tcPr marL="91439" marR="9143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รอ</a:t>
                      </a:r>
                    </a:p>
                  </a:txBody>
                  <a:tcPr marL="91439" marR="9143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E9"/>
                    </a:solidFill>
                  </a:tcPr>
                </a:tc>
              </a:tr>
            </a:tbl>
          </a:graphicData>
        </a:graphic>
      </p:graphicFrame>
      <p:sp>
        <p:nvSpPr>
          <p:cNvPr id="3" name="AutoShape 15"/>
          <p:cNvSpPr>
            <a:spLocks noChangeArrowheads="1"/>
          </p:cNvSpPr>
          <p:nvPr/>
        </p:nvSpPr>
        <p:spPr bwMode="auto">
          <a:xfrm>
            <a:off x="2987675" y="476250"/>
            <a:ext cx="5905500" cy="1081088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r">
              <a:defRPr/>
            </a:pP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กิจกรรมที่ 7 การตรวจประเมินเพื่อให้การรับรองตามระบบ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ea typeface="Angsana New" pitchFamily="18" charset="-34"/>
              <a:cs typeface="TH SarabunPSK" pitchFamily="34" charset="-34"/>
            </a:endParaRPr>
          </a:p>
          <a:p>
            <a:pPr algn="r">
              <a:defRPr/>
            </a:pP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การรับรองมาตรฐานเกษตรอินทรีย์</a:t>
            </a:r>
          </a:p>
        </p:txBody>
      </p:sp>
      <p:pic>
        <p:nvPicPr>
          <p:cNvPr id="19473" name="Picture 2" descr="C:\Users\Kritsanan\Desktop\Green agri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27310507"/>
              </p:ext>
            </p:extLst>
          </p:nvPr>
        </p:nvGraphicFramePr>
        <p:xfrm>
          <a:off x="395288" y="1557338"/>
          <a:ext cx="8353425" cy="3530600"/>
        </p:xfrm>
        <a:graphic>
          <a:graphicData uri="http://schemas.openxmlformats.org/drawingml/2006/table">
            <a:tbl>
              <a:tblPr/>
              <a:tblGrid>
                <a:gridCol w="4681537"/>
                <a:gridCol w="1798638"/>
                <a:gridCol w="1873250"/>
              </a:tblGrid>
              <a:tr h="1104900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กิจกรรม</a:t>
                      </a: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เป้าหมาย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จำนวนเกษตรกร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(ราย)</a:t>
                      </a: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06425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กิจกรรมจัดทำระบบตรวจสอบย้อนกลับ</a:t>
                      </a: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4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250 ฟาร์ม</a:t>
                      </a: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4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250 ฟาร์ม</a:t>
                      </a: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4F3"/>
                    </a:solidFill>
                  </a:tcPr>
                </a:tc>
              </a:tr>
              <a:tr h="606425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กิจกรรมการจัดทำคาร์บอนฟุตพริ้นในระดับฟาร์ม</a:t>
                      </a: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B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250 ฟาร์ม</a:t>
                      </a: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B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250 ฟาร์ม</a:t>
                      </a: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BF9"/>
                    </a:solidFill>
                  </a:tcPr>
                </a:tc>
              </a:tr>
              <a:tr h="606425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กิจกรรมการลดประมาณไนโตรเจนในน้ำทิ้ง</a:t>
                      </a: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4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50 ฟาร์ม</a:t>
                      </a: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4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50 ฟาร์ม</a:t>
                      </a: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4F3"/>
                    </a:solidFill>
                  </a:tcPr>
                </a:tc>
              </a:tr>
              <a:tr h="606425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กิจกรรมจัดทำจุดสาธิตระบบ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Zero Wast</a:t>
                      </a:r>
                      <a:endParaRPr kumimoji="0" lang="th-TH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B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 จุด</a:t>
                      </a: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B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 จุด</a:t>
                      </a: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BF9"/>
                    </a:solidFill>
                  </a:tcPr>
                </a:tc>
              </a:tr>
            </a:tbl>
          </a:graphicData>
        </a:graphic>
      </p:graphicFrame>
      <p:sp>
        <p:nvSpPr>
          <p:cNvPr id="3" name="AutoShape 15"/>
          <p:cNvSpPr>
            <a:spLocks noChangeArrowheads="1"/>
          </p:cNvSpPr>
          <p:nvPr/>
        </p:nvSpPr>
        <p:spPr bwMode="auto">
          <a:xfrm>
            <a:off x="6804025" y="436563"/>
            <a:ext cx="1917700" cy="760412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th-TH" sz="2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ด้านการประมง</a:t>
            </a:r>
            <a:endParaRPr lang="th-TH" sz="4400" dirty="0">
              <a:solidFill>
                <a:srgbClr val="CC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09" name="Picture 2" descr="C:\Users\Kritsanan\Desktop\Green agri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รูปภาพ 1" descr="map-cm.g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6575" y="923925"/>
            <a:ext cx="3779838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สี่เหลี่ยมผืนผ้า 2"/>
          <p:cNvSpPr>
            <a:spLocks noChangeArrowheads="1"/>
          </p:cNvSpPr>
          <p:nvPr/>
        </p:nvSpPr>
        <p:spPr bwMode="auto">
          <a:xfrm>
            <a:off x="0" y="1773238"/>
            <a:ext cx="6732588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>
            <a:spAutoFit/>
          </a:bodyPr>
          <a:lstStyle/>
          <a:p>
            <a:r>
              <a:rPr lang="th-TH" sz="2800">
                <a:latin typeface="TH SarabunPSK" pitchFamily="34" charset="-34"/>
                <a:cs typeface="TH SarabunPSK" pitchFamily="34" charset="-34"/>
              </a:rPr>
              <a:t>       มีพื้นที่ประมาณ 20,107.057 ตารางกิโลเมตร (12,566,910 ไร่) </a:t>
            </a:r>
          </a:p>
          <a:p>
            <a:r>
              <a:rPr lang="th-TH" sz="2800">
                <a:latin typeface="TH SarabunPSK" pitchFamily="34" charset="-34"/>
                <a:cs typeface="TH SarabunPSK" pitchFamily="34" charset="-34"/>
              </a:rPr>
              <a:t>ใหญ่เป็นอันดับ 1 ของภาคเหนือ และใหญ่เป็นอันดับ 2 ของประเทศ</a:t>
            </a:r>
          </a:p>
          <a:p>
            <a:r>
              <a:rPr lang="en-US" sz="2800">
                <a:latin typeface="TH SarabunPSK" pitchFamily="34" charset="-34"/>
                <a:cs typeface="TH SarabunPSK" pitchFamily="34" charset="-34"/>
              </a:rPr>
              <a:t>	- </a:t>
            </a:r>
            <a:r>
              <a:rPr lang="th-TH" sz="2800">
                <a:latin typeface="TH SarabunPSK" pitchFamily="34" charset="-34"/>
                <a:cs typeface="TH SarabunPSK" pitchFamily="34" charset="-34"/>
              </a:rPr>
              <a:t>พื้นที่ป่าไม้ 69.92 % (8,787,656 ไร่) </a:t>
            </a:r>
          </a:p>
          <a:p>
            <a:r>
              <a:rPr lang="en-US" sz="2800">
                <a:latin typeface="TH SarabunPSK" pitchFamily="34" charset="-34"/>
                <a:cs typeface="TH SarabunPSK" pitchFamily="34" charset="-34"/>
              </a:rPr>
              <a:t>	-</a:t>
            </a:r>
            <a:r>
              <a:rPr lang="th-TH" sz="2800">
                <a:latin typeface="TH SarabunPSK" pitchFamily="34" charset="-34"/>
                <a:cs typeface="TH SarabunPSK" pitchFamily="34" charset="-34"/>
              </a:rPr>
              <a:t> พื้นที่ทำการเกษตร 12.82 % (1,835,425 ไร่) </a:t>
            </a:r>
          </a:p>
          <a:p>
            <a:r>
              <a:rPr lang="en-US" sz="2800">
                <a:latin typeface="TH SarabunPSK" pitchFamily="34" charset="-34"/>
                <a:cs typeface="TH SarabunPSK" pitchFamily="34" charset="-34"/>
              </a:rPr>
              <a:t>	-</a:t>
            </a:r>
            <a:r>
              <a:rPr lang="th-TH" sz="2800">
                <a:latin typeface="TH SarabunPSK" pitchFamily="34" charset="-34"/>
                <a:cs typeface="TH SarabunPSK" pitchFamily="34" charset="-34"/>
              </a:rPr>
              <a:t> พื้นที่อยู่อาศัยและอื่น ๆ 17.26 % (2,167,971 ไร่)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48038" y="260350"/>
            <a:ext cx="2808287" cy="6461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>
            <a:spAutoFit/>
          </a:bodyPr>
          <a:lstStyle/>
          <a:p>
            <a:pPr algn="ctr">
              <a:defRPr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ข้อมูล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พื้นฐาน(ต่อ)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125" name="Picture 2" descr="C:\Users\Kritsanan\Desktop\Green agri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95950"/>
            <a:ext cx="233997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" descr="C:\Users\Kritsanan\Desktop\Green agri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รูปภาพ 9" descr="chiangmai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04813"/>
            <a:ext cx="4826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รูปภาพ 10" descr="Untitled-1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04813"/>
            <a:ext cx="4746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Kritsanan\Desktop\Green agri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215" t="32540" r="45451" b="28770"/>
          <a:stretch/>
        </p:blipFill>
        <p:spPr bwMode="auto">
          <a:xfrm>
            <a:off x="298014" y="2710698"/>
            <a:ext cx="4922057" cy="377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143" t="31300" r="23562" b="25248"/>
          <a:stretch/>
        </p:blipFill>
        <p:spPr bwMode="auto">
          <a:xfrm>
            <a:off x="6084168" y="2348880"/>
            <a:ext cx="2380343" cy="317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87" t="43799" r="20083" b="15526"/>
          <a:stretch/>
        </p:blipFill>
        <p:spPr bwMode="auto">
          <a:xfrm>
            <a:off x="2987822" y="764704"/>
            <a:ext cx="2974415" cy="175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6315489" y="436563"/>
            <a:ext cx="1917700" cy="760412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th-TH" sz="2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ด้านการประมง</a:t>
            </a:r>
            <a:endParaRPr lang="th-TH" sz="4400" dirty="0">
              <a:solidFill>
                <a:srgbClr val="CC33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901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/>
        </p:nvGraphicFramePr>
        <p:xfrm>
          <a:off x="350838" y="1357313"/>
          <a:ext cx="8469312" cy="3959225"/>
        </p:xfrm>
        <a:graphic>
          <a:graphicData uri="http://schemas.openxmlformats.org/drawingml/2006/table">
            <a:tbl>
              <a:tblPr/>
              <a:tblGrid>
                <a:gridCol w="5157787"/>
                <a:gridCol w="1765300"/>
                <a:gridCol w="1546225"/>
              </a:tblGrid>
              <a:tr h="2047875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กิจกรรม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การนำของเสียจากกระบวนการผลิตมาผลิตพลังงานทดแทนโดยการลดของเสียในกระบวนการผลิต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เป้าหมาย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จำนวนเกษตรกร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อบรมถ่ายทอดความรู้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4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100 ราย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4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100 ราย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4F3"/>
                    </a:solidFill>
                  </a:tcPr>
                </a:tc>
              </a:tr>
              <a:tr h="730250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คัดเลือกเกษตรกรเพื่อก่อสร้างบ่อบำบัดน้ำเสียในฟาร์ม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B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5 ฟาร์ม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B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5 ฟาร์ม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BF9"/>
                    </a:solidFill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การก่อสร้างบ่อบำบัดน้ำเสียในฟาร์ม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4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5 ฟาร์ม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4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4F3"/>
                    </a:solidFill>
                  </a:tcPr>
                </a:tc>
              </a:tr>
            </a:tbl>
          </a:graphicData>
        </a:graphic>
      </p:graphicFrame>
      <p:sp>
        <p:nvSpPr>
          <p:cNvPr id="3" name="AutoShape 15"/>
          <p:cNvSpPr>
            <a:spLocks noChangeArrowheads="1"/>
          </p:cNvSpPr>
          <p:nvPr/>
        </p:nvSpPr>
        <p:spPr bwMode="auto">
          <a:xfrm>
            <a:off x="6875463" y="404813"/>
            <a:ext cx="1917700" cy="760412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th-TH" sz="2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ด้านการปศุสัตว์</a:t>
            </a:r>
            <a:endParaRPr lang="th-TH" sz="4400" dirty="0">
              <a:solidFill>
                <a:srgbClr val="CC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1529" name="Picture 2" descr="C:\Users\Kritsanan\Desktop\Green agri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sz="quarter" idx="4294967295"/>
          </p:nvPr>
        </p:nvSpPr>
        <p:spPr>
          <a:xfrm>
            <a:off x="413750" y="1844824"/>
            <a:ext cx="3852853" cy="12241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ลงพื้นที่ตรวจติดตามความก้าวหน้าของโครงการ  บ.มงคล</a:t>
            </a:r>
            <a:r>
              <a:rPr lang="th-TH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แอนด์ซัน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ฟาร์ม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075" name="Picture 3" descr="G:\งานกรีนซิตตี่\New folder (2)\20150219_1143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949" y="3717035"/>
            <a:ext cx="410445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G:\งานกรีนซิตตี่\New folder (2)\20150219_114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0730"/>
            <a:ext cx="4104456" cy="2736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G:\งานกรีนซิตตี่\New folder (2)\20150219_1138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20463"/>
            <a:ext cx="4104456" cy="2641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G:\งานกรีนซิตตี่\รูปความก้าวหน้าในแต่ละเดือน green city\เดือนพฤษภาคม\20150519_1027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674" y="1016734"/>
            <a:ext cx="407279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5"/>
          <p:cNvSpPr>
            <a:spLocks noChangeArrowheads="1"/>
          </p:cNvSpPr>
          <p:nvPr/>
        </p:nvSpPr>
        <p:spPr bwMode="auto">
          <a:xfrm>
            <a:off x="7164842" y="160674"/>
            <a:ext cx="1917700" cy="760412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th-TH" sz="2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ด้านการปศุสัตว์</a:t>
            </a:r>
            <a:endParaRPr lang="th-TH" sz="4400" dirty="0">
              <a:solidFill>
                <a:srgbClr val="CC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3" name="Picture 2" descr="C:\Users\Kritsanan\Desktop\Green agri.gi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43486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sz="quarter" idx="4294967295"/>
          </p:nvPr>
        </p:nvSpPr>
        <p:spPr>
          <a:xfrm>
            <a:off x="531934" y="1340768"/>
            <a:ext cx="3393728" cy="13681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b="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ลง</a:t>
            </a:r>
            <a:r>
              <a:rPr lang="th-TH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พื้นที่ตรวจติดตามความก้าวหน้าของ</a:t>
            </a:r>
            <a:r>
              <a:rPr lang="th-TH" b="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  </a:t>
            </a:r>
            <a:r>
              <a:rPr lang="th-TH" b="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บ.โฟร์</a:t>
            </a:r>
            <a:r>
              <a:rPr lang="th-TH" b="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ที จำกัด </a:t>
            </a:r>
            <a:endParaRPr lang="th-TH" b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098" name="Picture 2" descr="G:\งานกรีนซิตตี่\New folder (2)\20150220_1029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222" y="2708920"/>
            <a:ext cx="4176464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G:\งานกรีนซิตตี่\รูปความก้าวหน้าในแต่ละเดือน green city\เดือนพฤษภาคม\14320881501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5153" y="4077072"/>
            <a:ext cx="4105389" cy="26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งานกรีนซิตตี่\รูปความก้าวหน้าในแต่ละเดือน green city\เดือนพฤษภาคม\20150521_1237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744"/>
            <a:ext cx="4146331" cy="26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Kritsanan\Desktop\Green agri.gi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34051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sz="quarter" idx="4294967295"/>
          </p:nvPr>
        </p:nvSpPr>
        <p:spPr>
          <a:xfrm>
            <a:off x="683568" y="1484784"/>
            <a:ext cx="3708433" cy="115212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h-TH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สำนักงานปศุสัตว์</a:t>
            </a:r>
            <a:r>
              <a:rPr lang="th-TH" b="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 </a:t>
            </a:r>
            <a:r>
              <a:rPr lang="th-TH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ลงพื้นที่ตรวจติดตามความก้าวหน้าของโครงการ  </a:t>
            </a:r>
            <a:r>
              <a:rPr lang="th-TH" b="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บ.แม่ทาพี ดี </a:t>
            </a:r>
            <a:r>
              <a:rPr lang="th-TH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จำกัด </a:t>
            </a:r>
          </a:p>
          <a:p>
            <a:endParaRPr lang="th-TH" b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122" name="Picture 2" descr="F:\รูปไปGreencity\IMG_72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545" y="2996952"/>
            <a:ext cx="410445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5058" y="3929067"/>
            <a:ext cx="4143404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G:\งานกรีนซิตตี่\รูปความก้าวหน้าในแต่ละเดือน green city\เดือนพฤษภาคม\20150519_1118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5058" y="972160"/>
            <a:ext cx="4075039" cy="276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Kritsanan\Desktop\Green agri.gi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85761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sz="quarter" idx="4294967295"/>
          </p:nvPr>
        </p:nvSpPr>
        <p:spPr>
          <a:xfrm>
            <a:off x="380911" y="1340768"/>
            <a:ext cx="3687033" cy="136815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h-TH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สำนักงานปศุสัตว์จังหวัด </a:t>
            </a:r>
            <a:r>
              <a:rPr lang="th-TH" b="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ลงพื้นที่ตรวจติดตามความก้าวหน้าของโครงการ </a:t>
            </a:r>
            <a:r>
              <a:rPr lang="th-TH" b="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สุทัศน์ฟาร์ม</a:t>
            </a:r>
            <a:endParaRPr lang="th-TH" b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146" name="Picture 2" descr="F:\รูปไปGreencity\IMG_72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801" y="3356992"/>
            <a:ext cx="4176464" cy="285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F:\รูปไปGreencity\IMG_72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3029" y="1124744"/>
            <a:ext cx="4077363" cy="285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G:\งานกรีนซิตตี่\รูปความก้าวหน้าในแต่ละเดือน green city\เดือนพฤษภาคม\DSCF62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5488" y="3789040"/>
            <a:ext cx="4032447" cy="280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Kritsanan\Desktop\Green agri.gi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76483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sz="quarter" idx="4294967295"/>
          </p:nvPr>
        </p:nvSpPr>
        <p:spPr>
          <a:xfrm>
            <a:off x="395536" y="1412776"/>
            <a:ext cx="3744416" cy="172819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th-TH" b="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ปศุ</a:t>
            </a:r>
            <a:r>
              <a:rPr lang="th-TH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สัตว์</a:t>
            </a:r>
            <a:r>
              <a:rPr lang="th-TH" b="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จังหวัดเชียงใหม่ </a:t>
            </a:r>
            <a:r>
              <a:rPr lang="th-TH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ลงพื้นที่ตรวจติดตามความก้าวหน้าของโครงการ  </a:t>
            </a:r>
            <a:r>
              <a:rPr lang="th-TH" b="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สมปานฟาร์ม</a:t>
            </a:r>
            <a:endParaRPr lang="th-TH" b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074" name="Picture 2" descr="C:\Users\Administrator\Desktop\20150408_11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3" y="1194908"/>
            <a:ext cx="4227117" cy="2810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C:\Users\Administrator\Desktop\20150408_1059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612" y="4177899"/>
            <a:ext cx="4231381" cy="2510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 descr="C:\Users\Administrator\Desktop\20150408_1106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77897"/>
            <a:ext cx="4248472" cy="248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2" descr="C:\Users\Kritsanan\Desktop\Green agri.gi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92051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89366124"/>
              </p:ext>
            </p:extLst>
          </p:nvPr>
        </p:nvGraphicFramePr>
        <p:xfrm>
          <a:off x="350838" y="1357313"/>
          <a:ext cx="8397875" cy="4843464"/>
        </p:xfrm>
        <a:graphic>
          <a:graphicData uri="http://schemas.openxmlformats.org/drawingml/2006/table">
            <a:tbl>
              <a:tblPr/>
              <a:tblGrid>
                <a:gridCol w="5013325"/>
                <a:gridCol w="1849437"/>
                <a:gridCol w="1535113"/>
              </a:tblGrid>
              <a:tr h="102076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กิจกรรม</a:t>
                      </a:r>
                    </a:p>
                  </a:txBody>
                  <a:tcPr marL="91439" marR="91439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เป้าหมาย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9" marR="91439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จำนวนเกษตรกร</a:t>
                      </a:r>
                    </a:p>
                  </a:txBody>
                  <a:tcPr marL="91439" marR="91439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020762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การถ่ายทอดเทคโนโลยีและนวัตกรรม โดยการอบรมและถ่ายทอดนวัตกรรม</a:t>
                      </a:r>
                    </a:p>
                  </a:txBody>
                  <a:tcPr marL="91439" marR="91439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4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2,500 ราย</a:t>
                      </a:r>
                    </a:p>
                  </a:txBody>
                  <a:tcPr marL="91439" marR="91439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4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2,450  ราย</a:t>
                      </a:r>
                    </a:p>
                  </a:txBody>
                  <a:tcPr marL="91439" marR="91439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4F3"/>
                    </a:solidFill>
                  </a:tcPr>
                </a:tc>
              </a:tr>
              <a:tr h="560388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ส่งเสริมการปรับปรุงบำรุงดิน</a:t>
                      </a:r>
                    </a:p>
                  </a:txBody>
                  <a:tcPr marL="91439" marR="91439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B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9" marR="91439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B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9" marR="91439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BF9"/>
                    </a:solidFill>
                  </a:tcPr>
                </a:tc>
              </a:tr>
              <a:tr h="560388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 - ส่งเสริมการทำน้ำหมักชีวภาพ</a:t>
                      </a:r>
                    </a:p>
                  </a:txBody>
                  <a:tcPr marL="91439" marR="91439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4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2,500 ไร่</a:t>
                      </a:r>
                    </a:p>
                  </a:txBody>
                  <a:tcPr marL="91439" marR="91439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4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600 ไร่</a:t>
                      </a:r>
                    </a:p>
                  </a:txBody>
                  <a:tcPr marL="91439" marR="91439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4F3"/>
                    </a:solidFill>
                  </a:tcPr>
                </a:tc>
              </a:tr>
              <a:tr h="560388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 - ส่งเสริมการใช้ปุ๋ยพืชสด</a:t>
                      </a:r>
                    </a:p>
                  </a:txBody>
                  <a:tcPr marL="91439" marR="91439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B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5,000 ไร่</a:t>
                      </a:r>
                    </a:p>
                  </a:txBody>
                  <a:tcPr marL="91439" marR="91439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B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5,000 ไร่</a:t>
                      </a:r>
                    </a:p>
                  </a:txBody>
                  <a:tcPr marL="91439" marR="91439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BF9"/>
                    </a:solidFill>
                  </a:tcPr>
                </a:tc>
              </a:tr>
              <a:tr h="560388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 - ส่งเสริมการใช้ปูนเพื่อการเกษตร</a:t>
                      </a:r>
                    </a:p>
                  </a:txBody>
                  <a:tcPr marL="91439" marR="91439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4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4,000 ไร่</a:t>
                      </a:r>
                    </a:p>
                  </a:txBody>
                  <a:tcPr marL="91439" marR="91439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4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4,000 ไร่</a:t>
                      </a:r>
                    </a:p>
                  </a:txBody>
                  <a:tcPr marL="91439" marR="91439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4F3"/>
                    </a:solidFill>
                  </a:tcPr>
                </a:tc>
              </a:tr>
              <a:tr h="560388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 - การรณรงค์การไถกลบตอซัง</a:t>
                      </a:r>
                    </a:p>
                  </a:txBody>
                  <a:tcPr marL="91439" marR="91439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B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1,000 ไร่</a:t>
                      </a:r>
                    </a:p>
                  </a:txBody>
                  <a:tcPr marL="91439" marR="91439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B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1,000 ไร่</a:t>
                      </a:r>
                    </a:p>
                  </a:txBody>
                  <a:tcPr marL="91439" marR="91439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BF9"/>
                    </a:solidFill>
                  </a:tcPr>
                </a:tc>
              </a:tr>
            </a:tbl>
          </a:graphicData>
        </a:graphic>
      </p:graphicFrame>
      <p:sp>
        <p:nvSpPr>
          <p:cNvPr id="3" name="AutoShape 15"/>
          <p:cNvSpPr>
            <a:spLocks noChangeArrowheads="1"/>
          </p:cNvSpPr>
          <p:nvPr/>
        </p:nvSpPr>
        <p:spPr bwMode="auto">
          <a:xfrm>
            <a:off x="5651500" y="304800"/>
            <a:ext cx="3070225" cy="760413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th-TH" sz="2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ด้านการปรับปรุงบำรุงดิน</a:t>
            </a:r>
            <a:endParaRPr lang="th-TH" sz="4400" dirty="0">
              <a:solidFill>
                <a:srgbClr val="CC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2565" name="Picture 2" descr="C:\Users\Kritsanan\Desktop\Green agri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Kritsanan\Desktop\Green agri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792" t="28968" r="26263" b="15079"/>
          <a:stretch/>
        </p:blipFill>
        <p:spPr bwMode="auto">
          <a:xfrm>
            <a:off x="107504" y="3645024"/>
            <a:ext cx="3570756" cy="2678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95" t="28125" r="21673" b="13798"/>
          <a:stretch/>
        </p:blipFill>
        <p:spPr bwMode="auto">
          <a:xfrm>
            <a:off x="3995936" y="2170691"/>
            <a:ext cx="4608512" cy="294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83" t="29471" r="55124" b="24739"/>
          <a:stretch/>
        </p:blipFill>
        <p:spPr bwMode="auto">
          <a:xfrm>
            <a:off x="720574" y="1447175"/>
            <a:ext cx="2987452" cy="219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5651500" y="304800"/>
            <a:ext cx="3070225" cy="760413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th-TH" sz="2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ด้านการปรับปรุงบำรุงดิน</a:t>
            </a:r>
            <a:endParaRPr lang="th-TH" sz="4400" dirty="0">
              <a:solidFill>
                <a:srgbClr val="CC33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6106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/>
        </p:nvGraphicFramePr>
        <p:xfrm>
          <a:off x="395288" y="1357313"/>
          <a:ext cx="8353425" cy="4656138"/>
        </p:xfrm>
        <a:graphic>
          <a:graphicData uri="http://schemas.openxmlformats.org/drawingml/2006/table">
            <a:tbl>
              <a:tblPr/>
              <a:tblGrid>
                <a:gridCol w="5400675"/>
                <a:gridCol w="1512887"/>
                <a:gridCol w="1439863"/>
              </a:tblGrid>
              <a:tr h="1990724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กิจกรรม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พัฒนาการผลิตและตรวจรับรองมาตรฐานเส้นไหมอินทรีย์ตามมาตร</a:t>
                      </a:r>
                      <a:br>
                        <a:rPr kumimoji="0" 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</a:br>
                      <a:r>
                        <a:rPr kumimoji="0" 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ฐานสิ่งทออินทรีย์สากล (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Gots</a:t>
                      </a:r>
                      <a:r>
                        <a:rPr kumimoji="0" 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)</a:t>
                      </a:r>
                    </a:p>
                  </a:txBody>
                  <a:tcPr marL="91439" marR="91439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เป้าหมาย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9" marR="91439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จำนวนเกษตรกร</a:t>
                      </a:r>
                    </a:p>
                  </a:txBody>
                  <a:tcPr marL="91439" marR="91439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046163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การถ่ายทอดและสร้างองค์ความรู้เพื่อพัฒนาการผลิตหม่อนไหมอินทรีย์</a:t>
                      </a:r>
                    </a:p>
                  </a:txBody>
                  <a:tcPr marL="91439" marR="91439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4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30 ราย</a:t>
                      </a:r>
                    </a:p>
                  </a:txBody>
                  <a:tcPr marL="91439" marR="91439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4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30  ราย</a:t>
                      </a:r>
                    </a:p>
                  </a:txBody>
                  <a:tcPr marL="91439" marR="91439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4F3"/>
                    </a:solidFill>
                  </a:tcPr>
                </a:tc>
              </a:tr>
              <a:tr h="1046163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ปรับปรุงและพัฒนากระบวนการผลิตหม่อนไหนเพื่อเข้าสู่มาตรฐานอินทรีย์</a:t>
                      </a:r>
                    </a:p>
                  </a:txBody>
                  <a:tcPr marL="91439" marR="91439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B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30 ราย</a:t>
                      </a:r>
                    </a:p>
                  </a:txBody>
                  <a:tcPr marL="91439" marR="91439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B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30 ราย</a:t>
                      </a:r>
                    </a:p>
                  </a:txBody>
                  <a:tcPr marL="91439" marR="91439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BF9"/>
                    </a:solidFill>
                  </a:tcPr>
                </a:tc>
              </a:tr>
              <a:tr h="573088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การรับรองมาตรฐานการผลิต</a:t>
                      </a:r>
                    </a:p>
                  </a:txBody>
                  <a:tcPr marL="91439" marR="91439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4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37 ราย</a:t>
                      </a:r>
                    </a:p>
                  </a:txBody>
                  <a:tcPr marL="91439" marR="91439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4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15 ราย</a:t>
                      </a:r>
                    </a:p>
                  </a:txBody>
                  <a:tcPr marL="91439" marR="91439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4F3"/>
                    </a:solidFill>
                  </a:tcPr>
                </a:tc>
              </a:tr>
            </a:tbl>
          </a:graphicData>
        </a:graphic>
      </p:graphicFrame>
      <p:sp>
        <p:nvSpPr>
          <p:cNvPr id="3" name="AutoShape 15"/>
          <p:cNvSpPr>
            <a:spLocks noChangeArrowheads="1"/>
          </p:cNvSpPr>
          <p:nvPr/>
        </p:nvSpPr>
        <p:spPr bwMode="auto">
          <a:xfrm>
            <a:off x="6804025" y="333375"/>
            <a:ext cx="1917700" cy="760413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th-TH" sz="2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ด้านหม่อนไหม</a:t>
            </a:r>
            <a:endParaRPr lang="th-TH" sz="4400" dirty="0">
              <a:solidFill>
                <a:srgbClr val="CC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3577" name="Picture 2" descr="C:\Users\Kritsanan\Desktop\Green agri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www.showwallpaper.com/wallpaper/0901/02550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92080" y="2348880"/>
            <a:ext cx="3779912" cy="2834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147" name="สี่เหลี่ยมผืนผ้า 3"/>
          <p:cNvSpPr>
            <a:spLocks noChangeArrowheads="1"/>
          </p:cNvSpPr>
          <p:nvPr/>
        </p:nvSpPr>
        <p:spPr bwMode="auto">
          <a:xfrm>
            <a:off x="323850" y="1628775"/>
            <a:ext cx="82089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>
            <a:spAutoFit/>
          </a:bodyPr>
          <a:lstStyle/>
          <a:p>
            <a:r>
              <a:rPr lang="th-TH" sz="2800">
                <a:latin typeface="TH SarabunPSK" pitchFamily="34" charset="-34"/>
                <a:cs typeface="TH SarabunPSK" pitchFamily="34" charset="-34"/>
              </a:rPr>
              <a:t>	โดยทั่วไปมีสภาพพื้นที่เป็นภูเขาและป่าละเมาะ มีที่ราบอยู่ตอนกลางตามสองฟากฝั่งแม่น้ำปิง</a:t>
            </a:r>
          </a:p>
        </p:txBody>
      </p:sp>
      <p:sp>
        <p:nvSpPr>
          <p:cNvPr id="6148" name="สี่เหลี่ยมผืนผ้า 5"/>
          <p:cNvSpPr>
            <a:spLocks noChangeArrowheads="1"/>
          </p:cNvSpPr>
          <p:nvPr/>
        </p:nvSpPr>
        <p:spPr bwMode="auto">
          <a:xfrm>
            <a:off x="323850" y="2781300"/>
            <a:ext cx="82804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>
            <a:spAutoFit/>
          </a:bodyPr>
          <a:lstStyle/>
          <a:p>
            <a:r>
              <a:rPr lang="en-US" sz="2800">
                <a:latin typeface="TH SarabunPSK" pitchFamily="34" charset="-34"/>
                <a:cs typeface="TH SarabunPSK" pitchFamily="34" charset="-34"/>
              </a:rPr>
              <a:t>   - </a:t>
            </a:r>
            <a:r>
              <a:rPr lang="th-TH" sz="2800" b="1">
                <a:latin typeface="TH SarabunPSK" pitchFamily="34" charset="-34"/>
                <a:cs typeface="TH SarabunPSK" pitchFamily="34" charset="-34"/>
              </a:rPr>
              <a:t>พื้นที่ภูเขา </a:t>
            </a:r>
            <a:r>
              <a:rPr lang="th-TH" sz="2800">
                <a:latin typeface="TH SarabunPSK" pitchFamily="34" charset="-34"/>
                <a:cs typeface="TH SarabunPSK" pitchFamily="34" charset="-34"/>
              </a:rPr>
              <a:t>(80% ของพื้นที่)</a:t>
            </a:r>
            <a:r>
              <a:rPr lang="th-TH" sz="2800" b="1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>
                <a:latin typeface="TH SarabunPSK" pitchFamily="34" charset="-34"/>
                <a:cs typeface="TH SarabunPSK" pitchFamily="34" charset="-34"/>
              </a:rPr>
              <a:t>ส่วนใหญ่อยู่ทาง</a:t>
            </a:r>
          </a:p>
          <a:p>
            <a:r>
              <a:rPr lang="th-TH" sz="2800">
                <a:latin typeface="TH SarabunPSK" pitchFamily="34" charset="-34"/>
                <a:cs typeface="TH SarabunPSK" pitchFamily="34" charset="-34"/>
              </a:rPr>
              <a:t>ทิศเหนือและทิศตะวันตก เป็นพื้นที่ป่าต้นน้ำลำธาร</a:t>
            </a:r>
          </a:p>
          <a:p>
            <a:r>
              <a:rPr lang="th-TH" sz="2800" u="sng">
                <a:latin typeface="TH SarabunPSK" pitchFamily="34" charset="-34"/>
                <a:cs typeface="TH SarabunPSK" pitchFamily="34" charset="-34"/>
              </a:rPr>
              <a:t>ไม่เหมาะต่อการเพาะปลูก</a:t>
            </a:r>
          </a:p>
          <a:p>
            <a:r>
              <a:rPr lang="th-TH" sz="280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800">
                <a:latin typeface="TH SarabunPSK" pitchFamily="34" charset="-34"/>
                <a:cs typeface="TH SarabunPSK" pitchFamily="34" charset="-34"/>
              </a:rPr>
              <a:t> - </a:t>
            </a:r>
            <a:r>
              <a:rPr lang="th-TH" sz="2800" b="1">
                <a:latin typeface="TH SarabunPSK" pitchFamily="34" charset="-34"/>
                <a:cs typeface="TH SarabunPSK" pitchFamily="34" charset="-34"/>
              </a:rPr>
              <a:t>พื้นที่ราบลุ่มน้ำและที่ราบเชิงเขา </a:t>
            </a:r>
            <a:r>
              <a:rPr lang="th-TH" sz="2800">
                <a:latin typeface="TH SarabunPSK" pitchFamily="34" charset="-34"/>
                <a:cs typeface="TH SarabunPSK" pitchFamily="34" charset="-34"/>
              </a:rPr>
              <a:t>กระจาย</a:t>
            </a:r>
          </a:p>
          <a:p>
            <a:r>
              <a:rPr lang="th-TH" sz="2800">
                <a:latin typeface="TH SarabunPSK" pitchFamily="34" charset="-34"/>
                <a:cs typeface="TH SarabunPSK" pitchFamily="34" charset="-34"/>
              </a:rPr>
              <a:t>อยู่ทั่วไประหว่างหุบเขาทอดตัวในแนวเหนือ-ใต้</a:t>
            </a:r>
          </a:p>
          <a:p>
            <a:r>
              <a:rPr lang="th-TH" sz="2800">
                <a:latin typeface="TH SarabunPSK" pitchFamily="34" charset="-34"/>
                <a:cs typeface="TH SarabunPSK" pitchFamily="34" charset="-34"/>
              </a:rPr>
              <a:t>เช่น ที่ราบลุ่มน้ำปิง ลุ่มน้ำฝาง และลุ่มน้ำแม่งัด </a:t>
            </a:r>
          </a:p>
          <a:p>
            <a:r>
              <a:rPr lang="th-TH" sz="2800">
                <a:latin typeface="TH SarabunPSK" pitchFamily="34" charset="-34"/>
                <a:cs typeface="TH SarabunPSK" pitchFamily="34" charset="-34"/>
              </a:rPr>
              <a:t>เป็นพื้นที่ที่มีความอุดมสมบูรณ์เหมาะสมต่อการเกษตร</a:t>
            </a:r>
          </a:p>
        </p:txBody>
      </p:sp>
      <p:sp>
        <p:nvSpPr>
          <p:cNvPr id="6149" name="AutoShape 2" descr="data:image/jpeg;base64,/9j/4AAQSkZJRgABAQAAAQABAAD/2wCEAAkGBhQSEBQUExMVFBQWFRQUFRQUFRcXFRQXFBQXFBcVFxYXGyceFxkjGhQUHy8gJScpLCwsFR4xNjAqNSYrLCkBCQoKDgwOGg8PGiwkHyQsLCwsLCwsLCwpLCwsLCwsLCwsLCwpLCwsLCksLCksLCwsLCwpLCwsKSwtLCwsLCwsLP/AABEIAMIBAwMBIgACEQEDEQH/xAAbAAABBQEBAAAAAAAAAAAAAAADAAECBAUGB//EAEQQAAEDAgQCBwYBCAoCAwAAAAEAAhEDIQQSMUFRYQUGEyJxgZEyobHB0fBSFCMkQkNikuEHFRYzU1RygpPxNKJzstL/xAAaAQADAQEBAQAAAAAAAAAAAAAAAQIDBAUG/8QANBEAAgECBAQEBgECBwAAAAAAAAECAxEEEiFREzFBkSJhofAycYGxwdEUQuEVI1JTgtLx/9oADAMBAAIRAxEAPwD29jVJRapJsSEmhOkkMaE2VSSQA0J0kkANlTZVJJAEMiiaSKmTuKwE004pohSCdxWB5E2RGhMQi4WK5pqJpKzCYhUpCsVDTUTTVotUSxWpCK3ZqDqatligWKlICmaaY01acxQLFVwsVezS7JWCxI2RmCxWc1Vaqs1qipOuU0AF70MtVg00F9K6tMRXe1BfRWgzDIn5IN089gsYhoJLY/J2pJ8UMp2ACdJJecaiSSSQAkkkkAJJJKEAJJJJACTSnUS1ADOKaU0JAKiAiSdJSWMkQnSQBHKokKaiUySMKDgiQolUhAiFAhFKiVaYAiEGq1GcmKoCmcOm7EK24ITmp3ArOphDNJWXNUC1FwBZIVd6tEIL6aEMrFJENFJVcR0xxHC6k2vyVRoRgsXFDuHFQKWZAapQoaC4ZJDCcFKw7k0lHMmzIsFyaSYFJIY6SZMAUAJOmSTESlNKiVAlFgCFyZpUZThOwE5TEplElKwEpUHJIbyqSEM5DlPKQVgNCjlU5TSi4yDgoEIhUSi4AiFAhHLVCEXAD2SG5iO5yCSi4EMiZSSTEaeUhTaUgSnCVwCtRBCG0KYWbAnCUJgnUlCTGE6iUAJqkhlTCbEh0yUJ0hjJiU8pSmIioqZeFAlMBk4KaUpQA5KinlQdWATAdRypu1HFPmQBEtUYU5USEXAiUoTkpi5FwIwmhI1QhvxIHH0T1Am4obnDdUqmKdMzHLZVa5nUz47eHBWoEuRcrY5gMTJ5X9+ir4vFvb7LCdJsTHogUntbeJKK/pYjZVltyJuCPShFiwzySVOpj3Ek/JJVl8hXO1AUgFINUgFy3NhgAnCWVKECJJKKeUhjpoSzJZkAKFFz0jKbKmIWdIOThqlCAGkpZk8JiEDIuKHmU3ILlQhzUQzUTOKG5yBXJmqhzCihucgVyRcl25GiEXKDgUybhn44xsqr8UfFCeFXdM/MI0IcwlWumbiXDRx+/FBDNykXjxSckiHMm7HOH60+iX9bX7wEctVWfB+7hVK1IcVUZJk8RnQ4XLUnKZOsb+iaphlg0HuYQQYI0ItC28P02HRn1/END48FVy1UT5jDBE6BM7op0iYjxV12MEWIjkqOJ6SyiZ8yk5su8QdTBMk6+9Osip1nbJsT5JKOItyOJE9EATrgsL1jrDSqT/qAPvIla2G60vHttaeYkfVc6qxZrGrFnTpLNw3T9J2pyH97T1FvVaIK0TuaJp8hnFQLkRwQnFUhjhPKFmSzpiDAp5QRUS7RFguHToQqJxUSsFwii5IuUHOQJsZ5QXKT6yrVK6dybknlCJQauIQXV0rkuRac5CNkA1gmOKGnxUcREuQY1AEGpWHHXkgVq3h47KFTFx/JS6qRDmEfWjRV3VwNTHjaVVxHSHDxuqlernFzpfxTzN9DJzL9fEDiFUrvEXE/L6Ki0NJDSDyPLxlWW66LKSyu9yVqQdiYN5HD/tP2s6EeEmfenq0fPkq9NwDriB/0tY1VJXRL0LEHa/D6clCoct3WA1uoNrA+zMzabC2vjuh4qpEyZcNtY8tAlLEKOgr7Ft3SgDZmPd5gFYfSXTOeYcJ23A29VXrVgXEvBDbjUi8WNxcX4BZ9ehwPkpvd+JhdgHY+uDZx9G/MJlWqtdJ7s880fNJa5o+QjpaGMOs/D6q/Q6TI3/8Ar8lyArEx3XAjQQ3TcxIj3rSweMJ2nmABHjDiuKUIJXRjy1R1bOluLSfAfRX+jusJp3aXAfgcDl9NvcuWpV/ufmijEj7k/JZRqyjy+441po9K6P6fp1rA5XfhO/hOqO2uHeyZiy8zZiuY4RH81oYPpZ9LR8A7HT0WsMW1pJHVDEyfxI73NdKOayui+khXYSItq3vFw5w0XHBSw/S0lwNF7I0c7MAfEHS0HzXXxVa51Katc0oS9VTGO+5SONP4Ss3iBZ0WjV5fNTGIWbVxjo096kcWeXvUSxKROdGkayrVHHcwqJxLidvSfmm7SRMj0CxeMSE53CurcSq5qHY/FQfUG7vePkq78SOPnJUPHpEOduZY7W55am8e5QdUkbbcfEIHd195B+aY34Eco+qxljRZiTcTeJEgX2+KiKjSTvHjF+W6YEwAAABoIsPDgo5byY9J+KxljkjNzJZO/dwy3kgEgX9mQPcpmiIt63IvdCLAdZIPiJ96em1gmAb63J+KzljroWa4zMKwzmdETIgmY2EAz/IrPxOXgY0kNO+uun8lpuDT+q4eUqtUbwa71A92qX+ItcxSehXo050bHKCbcZTvpga5vIT8JupggD9ccYn5KbMcALZvMT8SsZY5yZN0+YKnRBkZosTLxA8BMX5aqrin5SJeBaPZItN7ZfG6vPxk6e63wCr1cQ4aR5zPwKFjLMd49DJdhyWnvRN5bvGut03Zj8U68J9DcLUNR0SSJQgxpmWsB2cGgnzgae8LX+bm0JcUzGxJ/CBHB0n4RfyVDE1Sf1D45XRpx0A58l0NZrgfYk8m2PMFuoVTNJMtjn3o+CFimuaFlaOYc4AkEGZMx3hrsWggjwKS6g4Zn4x6u+iS1/n+XqPL7ucZS6cc49xua92iTbjM+O0Lb6I6Ya91QPGQUoBdnzNkjSCCRa8XC8qd0o4R2YayDOYTmkHWdQtno59Su8dpXadwc3eOoi8EHlEwumphLK97L63FPDOCzHqGGr0ansvpOm8TfXUjRWz0dT4tbwiD6Tquc6Mrw1jQ1j3M0eGsmNJkC9ib7rS/Kam4DfGJPkSvIlKcZWTON1I7B6+HyTlLXHgCGn+SDU7X8Pd4yD7wZ23snpVnE7Tw38YuVapkj2nNb4kg+MOHyWkcS4dExKbT0RUpYl7TILmkbuNh4SbDRdF0V1leTDnuB4gmPGPvRZhxIGrm+E/XTx3T0+lG6Z2+TwR4WHNW8a5L4ezNVWZ1lLph0ag+MH1UndIA6sbreJE28bcbLm29INMw5k21fa/+28p3Y87Fh/3WJ3Gm3zXN/Lq7mv8AIkdKcdSIg0yObarh7igDDYd1u0rMPElpHmYlc1Ux7tZpEcCXW8sp2m0IT+nGtNj5Cm8HXUSBOy2hi6+1/p+hrEPqjrndWahE0sQHj08pE7LDxuAr0WkOaQAQQRe4v7XAlUm9aww5mVWjbMDfkC0zO9oIW5gv6SKZEVW55GtJrnC2uYGw09676dWFVeKLi+69/M3UqU+en2MGr1ifTaA7l3o2tMnne50lGw3Wem6AZ7wm59B/JbHSXR2ExFLtGVmND+VidYcyJB7wkELjOkurA7RvZPYTcZiSGtibkOuRe0XnwWVWnSvaTSfzX2JnGUXzudNhunKFSYzQLGeP0+iIalM6AeZP/S4pvVetTf2jXZvBwyzBcZymXQTsEdra27Xnwt6Aj5rhrU0n4ZaGcqklo0djTqNGzfd80YYsC3dHCAFxT69bMGtpPmRJh0AXGo8B6otTC4r/AAqnKxdPLRczpv8A1LuJVX0R07+kySQCCRtJJhUcT1rbSYXF24aAIuTsuPxPQmPL87aDxIvo4mNJBPjy9Fm1Oq+OvNGoAXZrNbMyTOttT6rop4ak3eU13C82elUOtrHB0va0NOW5N7AzExF0q3WvDAXg+Tv5Lg8B1TxUXouHEue1vl7UxYWWnT6h1nTakObntn3TbyTeHpt/F9ilKo+g+D/pA/PFr6TCDoRmBABcbaySC30Wi/ro0aUneZ091gsd3UA/4tJp3kki2sQL78lbo9UhEOq5xwgwPCRoqrRw+j07ibmtP0SHXZ7u8ymMv4rwfCwlCPXCu4kZGjk5pFvW59FYp9VmMgdoYiIytI5wSLIv9maGXKc8cu7w3aOXFc/Ewyen5J8W5jP65OBOZoBvMNI3AgEuMny2VRnXh2bvN7sDQixkydDM+i6RnVfCgXaXHi9xOnhAUndXsLFqYG9s3oZPuVrEYVaZX7+oKPmcw7rUXAkPe3cCABtsJMX1usB/WOu0MazMG080QbEOcXHTYmP4RovTxSpgECnTg2I7OnveDLUzamUQ2mwCT+zZuMszl4fBb08dh4aKL9P2WnFb+/qeft681YvSbPiR7pSXe/lr/wALR4MYB7mwkn/Mwn+39v2HEh5nguDwznzlgwJO5jcgLZ6BwuaoGmr2ZblIlovvbNF/vksyvgDTZn7RkzGQOBd4wEOlWnKXARNzGvz9F9HNZ4vKzvqLiRdmekYHD4hjoztjXMGgBwm2bKAc3uWnhiTJ7YEiZDXRl8SCD5k+i4boR4yuBe5xsQM3dEH9Zo2i30V+hhTVkOcQxpN4Jk+BsfReFWoPM7tL/iePKl4mn9jrP64psbJqi8zkaSTGpJBJPjKodJ9Z6TIhzzofzTsgdbd7b/YVBvV2llOarU47eExuL/ex8L1WoMbLG9o63tE39qCARAPjwWChQi7tt/S3qNQgtdSOE60Uy+chywRmq1Xa/wC7uzN91ZpdZ2MkOdTDi4GO3qvAEcAS0nXhros3G9GPp5nlhqD2WMcAWsk3cQG6co4cFX6u9SaeLxrWVO2ZSc2q4ZOzzl7AXNa0OEQ4NdYAwd12QoUqn9Tt83+/wa06cJytext1evlAEQCbgEwDqL7ydfO6NhOtuHeRTc0AuOUWPeH+7awHnsu3wv8ARF0XSpirUpOIs/8AP1iMsjQw5jRE38EHrH0l0QcNVw1KphG1IimKIYbtLXAmowAN83epstXgKUY3Tfc3lg1FZrlHAtYfY7PK20ZYcCOR7unBWyybwDzgLhsC19F2dtQ1mO7rgbZYMtMze25F5W7h8Xm38t/RfP4inKMrp3R5+bK8vM2uz/dH8I5pxIFhA8B8lTp4r7KaoZPtuA2AsLi8kHvea5E5dTTNoXTm3I8/vwQXt5oFNsCAQANLW+Kg6qI9tlv3m/VHib0E5N9C22ABvz4qfbLPc90SBNwJm2tzKHi8a5kBlMvcTuQxo8SfgjhykyM5qioi0cTlBgxeTBBueS5+pia77UwNxIgNBG+Z4JcfBo0T4DoQhxfWLXmLSXOcDxmBp4eoVKgkrzkl5c32KUnc0ndNOJtUkXFrmbRZo/6R2dKvD4JzNges8PCN1FhAENiPd4AbeCZ07ELNyi9EvfYam+jLx6bZEugRrK5d/XeahbLacPLQC6C8ATmaCNdLc1qVHge0Wnxv7lm1cHh3mTQYTMy4Gx4gXjyW+H4Svni2XxU/iZexPSTA0Oqu7IuaXtkZi9gOUOEOiCZ3281R6J62UalQsNOo0BpcHvbAdGsDMRupVsDTqkuNFrnHUvEzAgTMiYjyR8PQDGwxrWjNlhrQNwuiToZbKLv8/wD0pzj/AEruHo9YA6tlY12TLOYMOsTFxvEK9+XAi1jGj5B9QNfVZT65NhvN5gaxPuPooNMyZgAXMxPM/ey5ZQi+SsZcWSNJ2JJ3I8vjsgOrn8RVcVbwBf467oNbFwTuBw+m86AcwlGm76EObZYdUPP0hDNW9vSfkFCl+cIF/DTaeCLoC1oFp4/fBVa2g43eoPIPwj0CZBLnG9h5j5pLSz3DMzyGr0e0Uw4PzTYxbI4agzc23AVGkb8EgCURgtaZ9F90tOZ9Ak0tXcu9qHPAFzpae9zg3ldJ0ZXc0AWOwkgQYne/EfRYmBwxGoOu8X5/fqtluHGUgEOETIceFmy25HuvxXBiGpeE4atjY/KHPmZtfKXC21wTA11jf0MwwBe2vdESBpBjlHw4qhh293VwjVpJiGwJAnUk76SZWnSbxc27jExJkRMa6GL6R4Ly5pI86pFdCdbpBrWlzj3W3c1ruFsozaCSBx18sCv0uHPbWonsKoHdLKr2m5jMwtJh0O31E6banSFIOY5pccgY4ucMpgT3iQd9QPmuCq4drHxTq903Bc0tdqQJbx+q68HSi031+p0YWClrfU7JnQ76oArVabmWzOc6s55Y0ucCXG9i48rDgF3fV+m7B4IvwXR4xPbucAGkN7MNt331C4vaSNAQLaBeTdD41we0U+1ruEEMb3WGDJDgJcW2G48l7X1f6yPpYRlN1NjXZRYSRJucxkcTYT4qMTVlh3eUr+X9uZ1xm6cnxZae+hwnSlTHOxBrYnCsw2fJTa1sxDRlAu4yYAGqk3EuFyIjeF1nW59bGU2Ma5lGHBxJaCZAMECJB5zbRcm7+j+o4y7El0XnNJnURmBgzwXFLEUK3inJL6M4sRQhWnni7L5MIOnAHEFzZgSIkzJ2HiEat1huKdM0xUcQAXioWC8aMaXE+EouH6j0Wy4tNR0aOdYnwFoNpsjuxPYsaewe2e7losmLAQ7KNBpK5m6EmsicuyMFFRfVkmVajCJd2sDv/mHUQCCYLS+oXR4sGml1Wp16XePZCWgQQGPzDQRlvAiPJXsO/MARLeTm5XDnCt0y4bzyzHhwOnqsZ1km/Db5Ow3Uv0sYX9Y1XEvbQOkA53NzNvAIewCb7Hz4loCu/LNNjQM13VMzhP8ApbERNuEaLc7c65fMOCcuJ2I+HulS8TtFd3+yNOn5K1DCgMDSZI3lzid7z92CtmgS2L+MR8VEO/eHqnLnDcDxK5JSlJ3ExzSgmT5Dzn5eEILmj8JI4mYUnud+Ie75odRpOsHyQr9R6Ai5o09wmPMpzUJ0b6/yTk5eH8I+aBUk+yZ8ZI8okLVK5SkkTNXn9PcoOqSMs5ReeJ4m2n81DIRqQecj5kJG/wAwLkrRKwnNIaNmzGl9fNXMJh4bJmTxER5FRwPR9Sc0TNxnhseDdfXirjsK657si4Fz46BZTmuSYo7sz8Q7MAO9cG87HkNT981TeI7rWxbUwSZmwvObeeetirOPo1Gk/m3kEEZhENBiRrbQXg6IQ6LdlOXV1r8435fAWC6YOKjdsi2ZhOh2uyuqObliYaYJvxItp8VWxOPPeAi5vm2FrRuTMKl2Vei3vu1gDvXHMnfTS/ihmkZlziSWAAuiRF3Tz9FqqScnK6ZrJWhoajKoImZ5hpj3JlmMwDyJzm/gUlTpwv8AETm8jgsHgRlyuMEw4QQ4G9iY2DZJP1WhT6Poi7wbRcAkOPODIHkBrcKq3Dhh7tV14GZzcod+7lO9+K0WMlzQKZvcme0vOhiYHmvoqknzv+D1Jzd7p/gv4HC0cmXJN4BLcpcYB7uYEQBOpcrAZRae84XFiHuNz/FtuGjjOyqUqRJDcn63ePfAAhxhulpi8zotI03XglpI2gG4vJF7xe+h1XnzaT1fqcFSWurBdlSMltRxAMR3YEEmA5waIJvoBY6o9EFxhj85cWtMDujKJcC7zGhi9+IdgNo8/ZAN52vw3281YDBvlmfC3C19/C6wlURjKomtWZ3SlZtNhOINNzCC7IwEZz7IioBG2xNhttkN6Mp4o9ph6BYIDSH+wLe00+e5Om+3TVMOwm7aZMgyWyDAyixEaWVg1BA7wEWADdPAW4JrFZF4Vr6dkaQr5F4efp2BdF9ENpNOV0ucACI7oAvDCBoSbneOS06FCCHTcWAuQ0aab2VTtBpnMeXHxUm4hg3JJ5i/u8VwVHObu2YN5pZnqy+2uNTM+ED781CriAdXcLA+eo8FROLbwIvwO1r3uEUY0eXGAJ5T5LPhW6DdSUubLlOoDcSfCfn92KI6oeY8T9R4rMOOkaGL73IEcORTGuRbLPCOccTrJ+zZHBZOY0c9tY8T8YAhIVY3HvM/cFZhqOFxTjQyWzfQXnWSbfVTZUdsznMHTy8vVN0gv5Gk6t4H/aNvFMMYBbNF/wAO+nxJ9VntovNyOYEAFGYyoP1TPi0XbAiJ5+5Tw1uF2Xm4oR3iPNqIcXax/wDU298BUW0Hx3jEc/pzI9QouYYMvJ4Boc7QgEToo4SDMaAxY3Go/D9DqmOMA1A/hN/ruqP5MGjvPdY37u+kXk6zdSZ2cuuSdxsTcx4/Qo4cR5i4a7dg3yMcpvzTvIOrZHkVmgsuZqDSAI3ls89dETugSHPjX3gjbS9vuThbDzGjhsTTB9kA8Yj5xurTsZwufL72WU2tY3cY4iBMwBMcbWCf8ody43nQTrbgFlKjdjz6FvFdIVQ3uUwXaXJgTubX8Fm0ul8WcxLKYnRpziCIuTB5/wAlco1DvGm2ptNtAfH6KTXnWdP9WkkWvsAqioxVnFMFPzJYes4gFxlxAlocCJ8TBI8QE1bEkCAI4CRH/rKKyo48uInfhHG6p13EbnzdtrvfgPJSopvkW5LoV673OgQdRaYHmYkgeSpYwQe/mIOjQ3u2I+isVmXmdtQ48Ij1Vd+FJIMG+hDrmOP/AGuyCsRmfIoGkDcmp6j5NhJWi6NWv/i+qS6MzHxJbnMNLWGwAPG0j6WRqdR5tIjwPxOyqU2vI9iJjWABe5O/kruDwwJPazOwBgQbXBvM3XqVEkrv9lyS6/scVD+PnEWkeSTGgm7idNfjc8kY4AE90ZReO9O+gm8W0uoHo9ovGnMbi9ljmjv6IyuidIt/E6fSPTRTD27EmRPlMcEP8ka20iW2kk89RPKVaNKlGhAA9k213H3ss3bzIdgTWN4u8PDeN4hFFISIzaab29+inh6lMm/7s8LTb72CI/FMB7rAdL24+o38Y8lm227WYuZEdH5j7T4AkSOJOnkVNtBgJGZ4vEWuB3Z2tJieaGeljOURoZlsgSJuRpb4IlHpRzYdDTc7AyIt6gqXGpbX36BdkqYZc3MRsND+6Nhup0a4dHdNzGgJOxN4tqf+01TpJ06gyBcggd4W20sbb8FGr0gcogxMCBA7vnyKjJJ9PX+wi+1xc2QDAzXAH6pywJ5/G6mKdQnKGXAgniYkRx+qzm4pzJMkWsNhJdG19OO4RafSLpuXd1rTbWYzO1ERaNd1m6UuiQk/I0W4ItMue0TFzrrfyRvyWJcahMkcAPa9+gtxHNZbHgFud5cMxI1gTwmZsQPVEo4gvMtaYI7rNySb2jWM1zz4LJwk+voO5adjWtEDvcSTM7Ek7yTHmUzek7wGtiYubgzpy29d1nP6OfLmuBBFraRGrhF5cQJAvrqrdPo7I7aHSXSASO4XeJi9x87U6UN7sLSDVulS0w0NMGItYWkHbfXggYnpV4OVrSTmyjLHEbcNfIGys0ej3knMIbLQ45QS6wGhkSY9x5qzhMD3nOPaNDPZ/VILg6c06DLfbXnCj/Ljra4a3KGD6SqlpcWkgOykAAOBO5HODYaWVmninVGzDQSQCN9M2+tj8FYdNXMxrWw1xMugNvrEazMTfWE9DDw57jDXGBdpJmYHdPEARvZRJx55bAU6mLeIDiD5TlMA5bG+oE+mlgHGl3dEGItG5uIOnHxIIiYVvpCrlORze0aWlwyh2ZzgHOi1ie7zOqTqjbtazvBrXVIAJb+sASNL5hrsqVkk8oWbKtPHOcQG2/dMCJzHUHh8Vap0qxb3RpMkWm0GL6A2jzV/CsAJztAL3Q4zm1A0E3sJvsEPEPDg0Nf3GwSREuAbGUg2Bk/eqhzjeyj+RuNtSpRwb9XvGUS3u7umBcjS3jdBLatSMtjpJFhDhcDXTysrGHcS8BwMZfaGYNtFhuDbfjyVn8rytmwBeB3rBo0yjczBKTm0+SZMdzNpYd4awuzE5buIdlMySZdF4dGvxlPhXjMQ9oJbLgD3iYF4tz8dFo4npGGuMizbWym+kgxmmRufFc30t0qym9mc5C8NaZkNjRzZkWlwvO1iVtTUqrat27mkYZnobJBZLqhpxfKBYkTYwAALfcrLxeNkgNae+DBuBcEySTAaYKH0e81sudzzTYA0PYAWmJu1x3mR3QRYKvhsC4RSqVGFucP7R2bIGtJeBBu0wSC0GTxst1TSk8z1Xv02NLLNqaLMXXIBbQYQQDJq0wbibhzZHmkoVOiKDzmFTECQLU3PawQACAM4jRJF6ftP/sVxKXX36no7ureF/wArQ/4afL91MOrOEkfouH/4afH/AEpJL6rKj3Mq2J/2bwv+Vof8NP8A/Ki3q3hf8rQ2/Y0+P+lJJSorYSjHYkOruFj/AMahrP8AdM+icdXcKTfDUNx/dM+nJMkllV+QZI7EWdXMLf8ARqH/AA0+f7qf+zWFk/ouHvM/mad9P3Ukk8q2DLHYIOreFk/otC+v5mn+7+6pnoDDSf0ejt+yZtMbbJJKHFbCcI7DHoDDf5ejqP2TOfLmVF3V7DZR+jULZo/NM3AnZJJPLHYMkdglPq/hoP6PR2/ZM+ii3q9hp/8AGoauP90zU6nRJJTljsLJHYl/UOH/AMvR0/wmc+SmzoHDyP0ejt+yZ9EySMkdgyR2LNToiiQJo0jqb027weCdnRdEG1KmLgWY0cOSSSzdOOyG4R2Js6NpSfzVPUn2G68dOZ9UndF0Z/uqdxfuN4+CSSjhw2XYMkdhndFUREUaYguiGNtrpa2p9SpYfAUwJFNgMHRrdz4cymSVSpw2XYMkdjOx3QOHL5OHoz2gM9kyZjXTVXD0LQBaRQpS5kOPZski1iYuEkltKEbLQpwjbkFqdFUSRNGmf9jdyJ2Qz0VRn+5p7fqN+iSSxVOGy7EOEdiFLoqj/g0/4G/RCHQ1DOPzFLU/s2767JJJqnDXREqEdieH6GoEvmhSMtvNNl48lT6U6sYRzRmwuHdfejTPxakktVGKmrL3Y0jGKaaQel1ewzaQaMNQAhthSYBoNoSb0Dh5B/J6Mgug9kyREReEklOWOugssdhsR0Fhy4k4eiT/APEz6JkklShG3IWSOyP/2Q==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/>
          <a:lstStyle/>
          <a:p>
            <a:endParaRPr lang="th-TH"/>
          </a:p>
        </p:txBody>
      </p:sp>
      <p:sp>
        <p:nvSpPr>
          <p:cNvPr id="6150" name="AutoShape 4" descr="data:image/jpeg;base64,/9j/4AAQSkZJRgABAQAAAQABAAD/2wCEAAkGBhQSEBQUExMVFBQWFRQUFRQUFRcXFRQXFBQXFBcVFxYXGyceFxkjGhQUHy8gJScpLCwsFR4xNjAqNSYrLCkBCQoKDgwOGg8PGiwkHyQsLCwsLCwsLCwpLCwsLCwsLCwsLCwpLCwsLCksLCksLCwsLCwpLCwsKSwtLCwsLCwsLP/AABEIAMIBAwMBIgACEQEDEQH/xAAbAAABBQEBAAAAAAAAAAAAAAADAAECBAUGB//EAEQQAAEDAgQCBwYBCAoCAwAAAAEAAhEDIQQSMUFRYQUGEyJxgZEyobHB0fBSFCMkQkNikuEHFRYzU1RygpPxNKJzstL/xAAaAQADAQEBAQAAAAAAAAAAAAAAAQIDBAUG/8QANBEAAgECBAQEBgECBwAAAAAAAAECAxEEEiFREzFBkSJhofAycYGxwdEUQuEVI1JTgtLx/9oADAMBAAIRAxEAPwD29jVJRapJsSEmhOkkMaE2VSSQA0J0kkANlTZVJJAEMiiaSKmTuKwE004pohSCdxWB5E2RGhMQi4WK5pqJpKzCYhUpCsVDTUTTVotUSxWpCK3ZqDqatligWKlICmaaY01acxQLFVwsVezS7JWCxI2RmCxWc1Vaqs1qipOuU0AF70MtVg00F9K6tMRXe1BfRWgzDIn5IN089gsYhoJLY/J2pJ8UMp2ACdJJecaiSSSQAkkkkAJJJKEAJJJJACTSnUS1ADOKaU0JAKiAiSdJSWMkQnSQBHKokKaiUySMKDgiQolUhAiFAhFKiVaYAiEGq1GcmKoCmcOm7EK24ITmp3ArOphDNJWXNUC1FwBZIVd6tEIL6aEMrFJENFJVcR0xxHC6k2vyVRoRgsXFDuHFQKWZAapQoaC4ZJDCcFKw7k0lHMmzIsFyaSYFJIY6SZMAUAJOmSTESlNKiVAlFgCFyZpUZThOwE5TEplElKwEpUHJIbyqSEM5DlPKQVgNCjlU5TSi4yDgoEIhUSi4AiFAhHLVCEXAD2SG5iO5yCSi4EMiZSSTEaeUhTaUgSnCVwCtRBCG0KYWbAnCUJgnUlCTGE6iUAJqkhlTCbEh0yUJ0hjJiU8pSmIioqZeFAlMBk4KaUpQA5KinlQdWATAdRypu1HFPmQBEtUYU5USEXAiUoTkpi5FwIwmhI1QhvxIHH0T1Am4obnDdUqmKdMzHLZVa5nUz47eHBWoEuRcrY5gMTJ5X9+ir4vFvb7LCdJsTHogUntbeJKK/pYjZVltyJuCPShFiwzySVOpj3Ek/JJVl8hXO1AUgFINUgFy3NhgAnCWVKECJJKKeUhjpoSzJZkAKFFz0jKbKmIWdIOThqlCAGkpZk8JiEDIuKHmU3ILlQhzUQzUTOKG5yBXJmqhzCihucgVyRcl25GiEXKDgUybhn44xsqr8UfFCeFXdM/MI0IcwlWumbiXDRx+/FBDNykXjxSckiHMm7HOH60+iX9bX7wEctVWfB+7hVK1IcVUZJk8RnQ4XLUnKZOsb+iaphlg0HuYQQYI0ItC28P02HRn1/END48FVy1UT5jDBE6BM7op0iYjxV12MEWIjkqOJ6SyiZ8yk5su8QdTBMk6+9Osip1nbJsT5JKOItyOJE9EATrgsL1jrDSqT/qAPvIla2G60vHttaeYkfVc6qxZrGrFnTpLNw3T9J2pyH97T1FvVaIK0TuaJp8hnFQLkRwQnFUhjhPKFmSzpiDAp5QRUS7RFguHToQqJxUSsFwii5IuUHOQJsZ5QXKT6yrVK6dybknlCJQauIQXV0rkuRac5CNkA1gmOKGnxUcREuQY1AEGpWHHXkgVq3h47KFTFx/JS6qRDmEfWjRV3VwNTHjaVVxHSHDxuqlernFzpfxTzN9DJzL9fEDiFUrvEXE/L6Ki0NJDSDyPLxlWW66LKSyu9yVqQdiYN5HD/tP2s6EeEmfenq0fPkq9NwDriB/0tY1VJXRL0LEHa/D6clCoct3WA1uoNrA+zMzabC2vjuh4qpEyZcNtY8tAlLEKOgr7Ft3SgDZmPd5gFYfSXTOeYcJ23A29VXrVgXEvBDbjUi8WNxcX4BZ9ehwPkpvd+JhdgHY+uDZx9G/MJlWqtdJ7s880fNJa5o+QjpaGMOs/D6q/Q6TI3/8Ar8lyArEx3XAjQQ3TcxIj3rSweMJ2nmABHjDiuKUIJXRjy1R1bOluLSfAfRX+jusJp3aXAfgcDl9NvcuWpV/ufmijEj7k/JZRqyjy+441po9K6P6fp1rA5XfhO/hOqO2uHeyZiy8zZiuY4RH81oYPpZ9LR8A7HT0WsMW1pJHVDEyfxI73NdKOayui+khXYSItq3vFw5w0XHBSw/S0lwNF7I0c7MAfEHS0HzXXxVa51Katc0oS9VTGO+5SONP4Ss3iBZ0WjV5fNTGIWbVxjo096kcWeXvUSxKROdGkayrVHHcwqJxLidvSfmm7SRMj0CxeMSE53CurcSq5qHY/FQfUG7vePkq78SOPnJUPHpEOduZY7W55am8e5QdUkbbcfEIHd195B+aY34Eco+qxljRZiTcTeJEgX2+KiKjSTvHjF+W6YEwAAABoIsPDgo5byY9J+KxljkjNzJZO/dwy3kgEgX9mQPcpmiIt63IvdCLAdZIPiJ96em1gmAb63J+KzljroWa4zMKwzmdETIgmY2EAz/IrPxOXgY0kNO+uun8lpuDT+q4eUqtUbwa71A92qX+ItcxSehXo050bHKCbcZTvpga5vIT8JupggD9ccYn5KbMcALZvMT8SsZY5yZN0+YKnRBkZosTLxA8BMX5aqrin5SJeBaPZItN7ZfG6vPxk6e63wCr1cQ4aR5zPwKFjLMd49DJdhyWnvRN5bvGut03Zj8U68J9DcLUNR0SSJQgxpmWsB2cGgnzgae8LX+bm0JcUzGxJ/CBHB0n4RfyVDE1Sf1D45XRpx0A58l0NZrgfYk8m2PMFuoVTNJMtjn3o+CFimuaFlaOYc4AkEGZMx3hrsWggjwKS6g4Zn4x6u+iS1/n+XqPL7ucZS6cc49xua92iTbjM+O0Lb6I6Ya91QPGQUoBdnzNkjSCCRa8XC8qd0o4R2YayDOYTmkHWdQtno59Su8dpXadwc3eOoi8EHlEwumphLK97L63FPDOCzHqGGr0ansvpOm8TfXUjRWz0dT4tbwiD6Tquc6Mrw1jQ1j3M0eGsmNJkC9ib7rS/Kam4DfGJPkSvIlKcZWTON1I7B6+HyTlLXHgCGn+SDU7X8Pd4yD7wZ23snpVnE7Tw38YuVapkj2nNb4kg+MOHyWkcS4dExKbT0RUpYl7TILmkbuNh4SbDRdF0V1leTDnuB4gmPGPvRZhxIGrm+E/XTx3T0+lG6Z2+TwR4WHNW8a5L4ezNVWZ1lLph0ag+MH1UndIA6sbreJE28bcbLm29INMw5k21fa/+28p3Y87Fh/3WJ3Gm3zXN/Lq7mv8AIkdKcdSIg0yObarh7igDDYd1u0rMPElpHmYlc1Ux7tZpEcCXW8sp2m0IT+nGtNj5Cm8HXUSBOy2hi6+1/p+hrEPqjrndWahE0sQHj08pE7LDxuAr0WkOaQAQQRe4v7XAlUm9aww5mVWjbMDfkC0zO9oIW5gv6SKZEVW55GtJrnC2uYGw09676dWFVeKLi+69/M3UqU+en2MGr1ifTaA7l3o2tMnne50lGw3Wem6AZ7wm59B/JbHSXR2ExFLtGVmND+VidYcyJB7wkELjOkurA7RvZPYTcZiSGtibkOuRe0XnwWVWnSvaTSfzX2JnGUXzudNhunKFSYzQLGeP0+iIalM6AeZP/S4pvVetTf2jXZvBwyzBcZymXQTsEdra27Xnwt6Aj5rhrU0n4ZaGcqklo0djTqNGzfd80YYsC3dHCAFxT69bMGtpPmRJh0AXGo8B6otTC4r/AAqnKxdPLRczpv8A1LuJVX0R07+kySQCCRtJJhUcT1rbSYXF24aAIuTsuPxPQmPL87aDxIvo4mNJBPjy9Fm1Oq+OvNGoAXZrNbMyTOttT6rop4ak3eU13C82elUOtrHB0va0NOW5N7AzExF0q3WvDAXg+Tv5Lg8B1TxUXouHEue1vl7UxYWWnT6h1nTakObntn3TbyTeHpt/F9ilKo+g+D/pA/PFr6TCDoRmBABcbaySC30Wi/ro0aUneZ091gsd3UA/4tJp3kki2sQL78lbo9UhEOq5xwgwPCRoqrRw+j07ibmtP0SHXZ7u8ymMv4rwfCwlCPXCu4kZGjk5pFvW59FYp9VmMgdoYiIytI5wSLIv9maGXKc8cu7w3aOXFc/Ewyen5J8W5jP65OBOZoBvMNI3AgEuMny2VRnXh2bvN7sDQixkydDM+i6RnVfCgXaXHi9xOnhAUndXsLFqYG9s3oZPuVrEYVaZX7+oKPmcw7rUXAkPe3cCABtsJMX1usB/WOu0MazMG080QbEOcXHTYmP4RovTxSpgECnTg2I7OnveDLUzamUQ2mwCT+zZuMszl4fBb08dh4aKL9P2WnFb+/qeft681YvSbPiR7pSXe/lr/wALR4MYB7mwkn/Mwn+39v2HEh5nguDwznzlgwJO5jcgLZ6BwuaoGmr2ZblIlovvbNF/vksyvgDTZn7RkzGQOBd4wEOlWnKXARNzGvz9F9HNZ4vKzvqLiRdmekYHD4hjoztjXMGgBwm2bKAc3uWnhiTJ7YEiZDXRl8SCD5k+i4boR4yuBe5xsQM3dEH9Zo2i30V+hhTVkOcQxpN4Jk+BsfReFWoPM7tL/iePKl4mn9jrP64psbJqi8zkaSTGpJBJPjKodJ9Z6TIhzzofzTsgdbd7b/YVBvV2llOarU47eExuL/ex8L1WoMbLG9o63tE39qCARAPjwWChQi7tt/S3qNQgtdSOE60Uy+chywRmq1Xa/wC7uzN91ZpdZ2MkOdTDi4GO3qvAEcAS0nXhros3G9GPp5nlhqD2WMcAWsk3cQG6co4cFX6u9SaeLxrWVO2ZSc2q4ZOzzl7AXNa0OEQ4NdYAwd12QoUqn9Tt83+/wa06cJytext1evlAEQCbgEwDqL7ydfO6NhOtuHeRTc0AuOUWPeH+7awHnsu3wv8ARF0XSpirUpOIs/8AP1iMsjQw5jRE38EHrH0l0QcNVw1KphG1IimKIYbtLXAmowAN83epstXgKUY3Tfc3lg1FZrlHAtYfY7PK20ZYcCOR7unBWyybwDzgLhsC19F2dtQ1mO7rgbZYMtMze25F5W7h8Xm38t/RfP4inKMrp3R5+bK8vM2uz/dH8I5pxIFhA8B8lTp4r7KaoZPtuA2AsLi8kHvea5E5dTTNoXTm3I8/vwQXt5oFNsCAQANLW+Kg6qI9tlv3m/VHib0E5N9C22ABvz4qfbLPc90SBNwJm2tzKHi8a5kBlMvcTuQxo8SfgjhykyM5qioi0cTlBgxeTBBueS5+pia77UwNxIgNBG+Z4JcfBo0T4DoQhxfWLXmLSXOcDxmBp4eoVKgkrzkl5c32KUnc0ndNOJtUkXFrmbRZo/6R2dKvD4JzNges8PCN1FhAENiPd4AbeCZ07ELNyi9EvfYam+jLx6bZEugRrK5d/XeahbLacPLQC6C8ATmaCNdLc1qVHge0Wnxv7lm1cHh3mTQYTMy4Gx4gXjyW+H4Svni2XxU/iZexPSTA0Oqu7IuaXtkZi9gOUOEOiCZ3281R6J62UalQsNOo0BpcHvbAdGsDMRupVsDTqkuNFrnHUvEzAgTMiYjyR8PQDGwxrWjNlhrQNwuiToZbKLv8/wD0pzj/AEruHo9YA6tlY12TLOYMOsTFxvEK9+XAi1jGj5B9QNfVZT65NhvN5gaxPuPooNMyZgAXMxPM/ey5ZQi+SsZcWSNJ2JJ3I8vjsgOrn8RVcVbwBf467oNbFwTuBw+m86AcwlGm76EObZYdUPP0hDNW9vSfkFCl+cIF/DTaeCLoC1oFp4/fBVa2g43eoPIPwj0CZBLnG9h5j5pLSz3DMzyGr0e0Uw4PzTYxbI4agzc23AVGkb8EgCURgtaZ9F90tOZ9Ak0tXcu9qHPAFzpae9zg3ldJ0ZXc0AWOwkgQYne/EfRYmBwxGoOu8X5/fqtluHGUgEOETIceFmy25HuvxXBiGpeE4atjY/KHPmZtfKXC21wTA11jf0MwwBe2vdESBpBjlHw4qhh293VwjVpJiGwJAnUk76SZWnSbxc27jExJkRMa6GL6R4Ly5pI86pFdCdbpBrWlzj3W3c1ruFsozaCSBx18sCv0uHPbWonsKoHdLKr2m5jMwtJh0O31E6banSFIOY5pccgY4ucMpgT3iQd9QPmuCq4drHxTq903Bc0tdqQJbx+q68HSi031+p0YWClrfU7JnQ76oArVabmWzOc6s55Y0ucCXG9i48rDgF3fV+m7B4IvwXR4xPbucAGkN7MNt331C4vaSNAQLaBeTdD41we0U+1ruEEMb3WGDJDgJcW2G48l7X1f6yPpYRlN1NjXZRYSRJucxkcTYT4qMTVlh3eUr+X9uZ1xm6cnxZae+hwnSlTHOxBrYnCsw2fJTa1sxDRlAu4yYAGqk3EuFyIjeF1nW59bGU2Ma5lGHBxJaCZAMECJB5zbRcm7+j+o4y7El0XnNJnURmBgzwXFLEUK3inJL6M4sRQhWnni7L5MIOnAHEFzZgSIkzJ2HiEat1huKdM0xUcQAXioWC8aMaXE+EouH6j0Wy4tNR0aOdYnwFoNpsjuxPYsaewe2e7losmLAQ7KNBpK5m6EmsicuyMFFRfVkmVajCJd2sDv/mHUQCCYLS+oXR4sGml1Wp16XePZCWgQQGPzDQRlvAiPJXsO/MARLeTm5XDnCt0y4bzyzHhwOnqsZ1km/Db5Ow3Uv0sYX9Y1XEvbQOkA53NzNvAIewCb7Hz4loCu/LNNjQM13VMzhP8ApbERNuEaLc7c65fMOCcuJ2I+HulS8TtFd3+yNOn5K1DCgMDSZI3lzid7z92CtmgS2L+MR8VEO/eHqnLnDcDxK5JSlJ3ExzSgmT5Dzn5eEILmj8JI4mYUnud+Ie75odRpOsHyQr9R6Ai5o09wmPMpzUJ0b6/yTk5eH8I+aBUk+yZ8ZI8okLVK5SkkTNXn9PcoOqSMs5ReeJ4m2n81DIRqQecj5kJG/wAwLkrRKwnNIaNmzGl9fNXMJh4bJmTxER5FRwPR9Sc0TNxnhseDdfXirjsK657si4Fz46BZTmuSYo7sz8Q7MAO9cG87HkNT981TeI7rWxbUwSZmwvObeeetirOPo1Gk/m3kEEZhENBiRrbQXg6IQ6LdlOXV1r8435fAWC6YOKjdsi2ZhOh2uyuqObliYaYJvxItp8VWxOPPeAi5vm2FrRuTMKl2Vei3vu1gDvXHMnfTS/ihmkZlziSWAAuiRF3Tz9FqqScnK6ZrJWhoajKoImZ5hpj3JlmMwDyJzm/gUlTpwv8AETm8jgsHgRlyuMEw4QQ4G9iY2DZJP1WhT6Poi7wbRcAkOPODIHkBrcKq3Dhh7tV14GZzcod+7lO9+K0WMlzQKZvcme0vOhiYHmvoqknzv+D1Jzd7p/gv4HC0cmXJN4BLcpcYB7uYEQBOpcrAZRae84XFiHuNz/FtuGjjOyqUqRJDcn63ePfAAhxhulpi8zotI03XglpI2gG4vJF7xe+h1XnzaT1fqcFSWurBdlSMltRxAMR3YEEmA5waIJvoBY6o9EFxhj85cWtMDujKJcC7zGhi9+IdgNo8/ZAN52vw3281YDBvlmfC3C19/C6wlURjKomtWZ3SlZtNhOINNzCC7IwEZz7IioBG2xNhttkN6Mp4o9ph6BYIDSH+wLe00+e5Om+3TVMOwm7aZMgyWyDAyixEaWVg1BA7wEWADdPAW4JrFZF4Vr6dkaQr5F4efp2BdF9ENpNOV0ucACI7oAvDCBoSbneOS06FCCHTcWAuQ0aab2VTtBpnMeXHxUm4hg3JJ5i/u8VwVHObu2YN5pZnqy+2uNTM+ED781CriAdXcLA+eo8FROLbwIvwO1r3uEUY0eXGAJ5T5LPhW6DdSUubLlOoDcSfCfn92KI6oeY8T9R4rMOOkaGL73IEcORTGuRbLPCOccTrJ+zZHBZOY0c9tY8T8YAhIVY3HvM/cFZhqOFxTjQyWzfQXnWSbfVTZUdsznMHTy8vVN0gv5Gk6t4H/aNvFMMYBbNF/wAO+nxJ9VntovNyOYEAFGYyoP1TPi0XbAiJ5+5Tw1uF2Xm4oR3iPNqIcXax/wDU298BUW0Hx3jEc/pzI9QouYYMvJ4Boc7QgEToo4SDMaAxY3Go/D9DqmOMA1A/hN/ruqP5MGjvPdY37u+kXk6zdSZ2cuuSdxsTcx4/Qo4cR5i4a7dg3yMcpvzTvIOrZHkVmgsuZqDSAI3ls89dETugSHPjX3gjbS9vuThbDzGjhsTTB9kA8Yj5xurTsZwufL72WU2tY3cY4iBMwBMcbWCf8ody43nQTrbgFlKjdjz6FvFdIVQ3uUwXaXJgTubX8Fm0ul8WcxLKYnRpziCIuTB5/wAlco1DvGm2ptNtAfH6KTXnWdP9WkkWvsAqioxVnFMFPzJYes4gFxlxAlocCJ8TBI8QE1bEkCAI4CRH/rKKyo48uInfhHG6p13EbnzdtrvfgPJSopvkW5LoV673OgQdRaYHmYkgeSpYwQe/mIOjQ3u2I+isVmXmdtQ48Ij1Vd+FJIMG+hDrmOP/AGuyCsRmfIoGkDcmp6j5NhJWi6NWv/i+qS6MzHxJbnMNLWGwAPG0j6WRqdR5tIjwPxOyqU2vI9iJjWABe5O/kruDwwJPazOwBgQbXBvM3XqVEkrv9lyS6/scVD+PnEWkeSTGgm7idNfjc8kY4AE90ZReO9O+gm8W0uoHo9ovGnMbi9ljmjv6IyuidIt/E6fSPTRTD27EmRPlMcEP8ka20iW2kk89RPKVaNKlGhAA9k213H3ss3bzIdgTWN4u8PDeN4hFFISIzaab29+inh6lMm/7s8LTb72CI/FMB7rAdL24+o38Y8lm227WYuZEdH5j7T4AkSOJOnkVNtBgJGZ4vEWuB3Z2tJieaGeljOURoZlsgSJuRpb4IlHpRzYdDTc7AyIt6gqXGpbX36BdkqYZc3MRsND+6Nhup0a4dHdNzGgJOxN4tqf+01TpJ06gyBcggd4W20sbb8FGr0gcogxMCBA7vnyKjJJ9PX+wi+1xc2QDAzXAH6pywJ5/G6mKdQnKGXAgniYkRx+qzm4pzJMkWsNhJdG19OO4RafSLpuXd1rTbWYzO1ERaNd1m6UuiQk/I0W4ItMue0TFzrrfyRvyWJcahMkcAPa9+gtxHNZbHgFud5cMxI1gTwmZsQPVEo4gvMtaYI7rNySb2jWM1zz4LJwk+voO5adjWtEDvcSTM7Ek7yTHmUzek7wGtiYubgzpy29d1nP6OfLmuBBFraRGrhF5cQJAvrqrdPo7I7aHSXSASO4XeJi9x87U6UN7sLSDVulS0w0NMGItYWkHbfXggYnpV4OVrSTmyjLHEbcNfIGys0ej3knMIbLQ45QS6wGhkSY9x5qzhMD3nOPaNDPZ/VILg6c06DLfbXnCj/Ljra4a3KGD6SqlpcWkgOykAAOBO5HODYaWVmninVGzDQSQCN9M2+tj8FYdNXMxrWw1xMugNvrEazMTfWE9DDw57jDXGBdpJmYHdPEARvZRJx55bAU6mLeIDiD5TlMA5bG+oE+mlgHGl3dEGItG5uIOnHxIIiYVvpCrlORze0aWlwyh2ZzgHOi1ie7zOqTqjbtazvBrXVIAJb+sASNL5hrsqVkk8oWbKtPHOcQG2/dMCJzHUHh8Vap0qxb3RpMkWm0GL6A2jzV/CsAJztAL3Q4zm1A0E3sJvsEPEPDg0Nf3GwSREuAbGUg2Bk/eqhzjeyj+RuNtSpRwb9XvGUS3u7umBcjS3jdBLatSMtjpJFhDhcDXTysrGHcS8BwMZfaGYNtFhuDbfjyVn8rytmwBeB3rBo0yjczBKTm0+SZMdzNpYd4awuzE5buIdlMySZdF4dGvxlPhXjMQ9oJbLgD3iYF4tz8dFo4npGGuMizbWym+kgxmmRufFc30t0qym9mc5C8NaZkNjRzZkWlwvO1iVtTUqrat27mkYZnobJBZLqhpxfKBYkTYwAALfcrLxeNkgNae+DBuBcEySTAaYKH0e81sudzzTYA0PYAWmJu1x3mR3QRYKvhsC4RSqVGFucP7R2bIGtJeBBu0wSC0GTxst1TSk8z1Xv02NLLNqaLMXXIBbQYQQDJq0wbibhzZHmkoVOiKDzmFTECQLU3PawQACAM4jRJF6ftP/sVxKXX36no7ureF/wArQ/4afL91MOrOEkfouH/4afH/AEpJL6rKj3Mq2J/2bwv+Vof8NP8A/Ki3q3hf8rQ2/Y0+P+lJJSorYSjHYkOruFj/AMahrP8AdM+icdXcKTfDUNx/dM+nJMkllV+QZI7EWdXMLf8ARqH/AA0+f7qf+zWFk/ouHvM/mad9P3Ukk8q2DLHYIOreFk/otC+v5mn+7+6pnoDDSf0ejt+yZtMbbJJKHFbCcI7DHoDDf5ejqP2TOfLmVF3V7DZR+jULZo/NM3AnZJJPLHYMkdglPq/hoP6PR2/ZM+ii3q9hp/8AGoauP90zU6nRJJTljsLJHYl/UOH/AMvR0/wmc+SmzoHDyP0ejt+yZ9EySMkdgyR2LNToiiQJo0jqb027weCdnRdEG1KmLgWY0cOSSSzdOOyG4R2Js6NpSfzVPUn2G68dOZ9UndF0Z/uqdxfuN4+CSSjhw2XYMkdhndFUREUaYguiGNtrpa2p9SpYfAUwJFNgMHRrdz4cymSVSpw2XYMkdjOx3QOHL5OHoz2gM9kyZjXTVXD0LQBaRQpS5kOPZski1iYuEkltKEbLQpwjbkFqdFUSRNGmf9jdyJ2Qz0VRn+5p7fqN+iSSxVOGy7EOEdiFLoqj/g0/4G/RCHQ1DOPzFLU/s2767JJJqnDXREqEdieH6GoEvmhSMtvNNl48lT6U6sYRzRmwuHdfejTPxakktVGKmrL3Y0jGKaaQel1ewzaQaMNQAhthSYBoNoSb0Dh5B/J6Mgug9kyREReEklOWOugssdhsR0Fhy4k4eiT/APEz6JkklShG3IWSOyP/2Q==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/>
          <a:lstStyle/>
          <a:p>
            <a:endParaRPr lang="th-TH"/>
          </a:p>
        </p:txBody>
      </p:sp>
      <p:sp>
        <p:nvSpPr>
          <p:cNvPr id="11" name="TextBox 10"/>
          <p:cNvSpPr txBox="1"/>
          <p:nvPr/>
        </p:nvSpPr>
        <p:spPr>
          <a:xfrm>
            <a:off x="3492500" y="765175"/>
            <a:ext cx="2374900" cy="584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>
            <a:spAutoFit/>
          </a:bodyPr>
          <a:lstStyle/>
          <a:p>
            <a:pPr algn="ctr">
              <a:defRPr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ข้อมูลพื้นฐาน (ต่อ)</a:t>
            </a:r>
          </a:p>
        </p:txBody>
      </p:sp>
      <p:pic>
        <p:nvPicPr>
          <p:cNvPr id="6152" name="Picture 2" descr="C:\Users\Kritsanan\Desktop\Green agri.g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รูปภาพ 13" descr="chiangmai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04813"/>
            <a:ext cx="4826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รูปภาพ 14" descr="Untitled-1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04813"/>
            <a:ext cx="4746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Kritsanan\Desktop\Green agri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438" t="42278" r="16224" b="23809"/>
          <a:stretch/>
        </p:blipFill>
        <p:spPr bwMode="auto">
          <a:xfrm>
            <a:off x="2267744" y="1340768"/>
            <a:ext cx="3392004" cy="220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53" t="25198" r="16447" b="39087"/>
          <a:stretch/>
        </p:blipFill>
        <p:spPr bwMode="auto">
          <a:xfrm>
            <a:off x="323528" y="3789040"/>
            <a:ext cx="8040914" cy="261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6804025" y="333375"/>
            <a:ext cx="1917700" cy="760413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th-TH" sz="2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ด้านหม่อนไหม</a:t>
            </a:r>
            <a:endParaRPr lang="th-TH" sz="4400" dirty="0">
              <a:solidFill>
                <a:srgbClr val="CC33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6106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3"/>
          <p:cNvGraphicFramePr>
            <a:graphicFrameLocks noGrp="1"/>
          </p:cNvGraphicFramePr>
          <p:nvPr/>
        </p:nvGraphicFramePr>
        <p:xfrm>
          <a:off x="323850" y="1785938"/>
          <a:ext cx="8424863" cy="4297650"/>
        </p:xfrm>
        <a:graphic>
          <a:graphicData uri="http://schemas.openxmlformats.org/drawingml/2006/table">
            <a:tbl>
              <a:tblPr/>
              <a:tblGrid>
                <a:gridCol w="5111750"/>
                <a:gridCol w="1657350"/>
                <a:gridCol w="1655763"/>
              </a:tblGrid>
              <a:tr h="944810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กิจกรรม</a:t>
                      </a:r>
                    </a:p>
                  </a:txBody>
                  <a:tcPr marL="91439" marR="91439" marT="45717" marB="45717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B9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เป้าหมาย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9" marR="91439" marT="45717" marB="45717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B9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จำนวนเกษตรกร</a:t>
                      </a:r>
                    </a:p>
                  </a:txBody>
                  <a:tcPr marL="91439" marR="91439" marT="45717" marB="45717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B9EC"/>
                    </a:solidFill>
                  </a:tcPr>
                </a:tc>
              </a:tr>
              <a:tr h="518122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โครงการร้านอาหารวัตถุดิบปลอดภัยเลือกใช้สินค้า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Q</a:t>
                      </a:r>
                      <a:endParaRPr kumimoji="0" lang="th-TH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9" marR="91439" marT="45717" marB="45717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9" marR="91439" marT="45717" marB="45717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9" marR="91439" marT="45717" marB="45717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518122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 - </a:t>
                      </a: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กิจกรรมตรวจติดตามร้านอาหาร</a:t>
                      </a:r>
                    </a:p>
                  </a:txBody>
                  <a:tcPr marL="91439" marR="91439"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14350" marR="0" lvl="0" indent="-51435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 28  ร้าน</a:t>
                      </a:r>
                    </a:p>
                  </a:txBody>
                  <a:tcPr marL="91439" marR="91439"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10 ร้าน</a:t>
                      </a:r>
                    </a:p>
                  </a:txBody>
                  <a:tcPr marL="91439" marR="91439"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44810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 - ตรวจต่ออายุร้านอาหาร</a:t>
                      </a:r>
                    </a:p>
                  </a:txBody>
                  <a:tcPr marL="91439" marR="91439"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14 ร้าน</a:t>
                      </a:r>
                    </a:p>
                  </a:txBody>
                  <a:tcPr marL="91439" marR="91439"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อยู่ระหว่างดำเนินการ</a:t>
                      </a:r>
                    </a:p>
                  </a:txBody>
                  <a:tcPr marL="91439" marR="91439"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1371499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 - ตรวจรับรองร้านอาหาร</a:t>
                      </a:r>
                    </a:p>
                  </a:txBody>
                  <a:tcPr marL="91439" marR="91439"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10 ร้าน</a:t>
                      </a:r>
                    </a:p>
                  </a:txBody>
                  <a:tcPr marL="91439" marR="91439"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อยู่ระหว่างดำเนินการ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9" marR="91439"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3635375" y="333375"/>
            <a:ext cx="5229225" cy="11303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r">
              <a:defRPr/>
            </a:pPr>
            <a:r>
              <a:rPr lang="th-T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ด้านโครงสร้างพื้นฐานอื่นๆ</a:t>
            </a:r>
          </a:p>
          <a:p>
            <a:pPr algn="r">
              <a:defRPr/>
            </a:pPr>
            <a:r>
              <a:rPr lang="th-T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โดยสำนักงานเกษตรและสหกรณ์จังหวัดเชียงใหม่</a:t>
            </a:r>
            <a:endParaRPr lang="th-TH" sz="44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4598" name="Picture 2" descr="C:\Users\Kritsanan\Desktop\Green agri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ตาราง 9"/>
          <p:cNvGraphicFramePr>
            <a:graphicFrameLocks noGrp="1"/>
          </p:cNvGraphicFramePr>
          <p:nvPr/>
        </p:nvGraphicFramePr>
        <p:xfrm>
          <a:off x="468313" y="1989138"/>
          <a:ext cx="8280400" cy="3530600"/>
        </p:xfrm>
        <a:graphic>
          <a:graphicData uri="http://schemas.openxmlformats.org/drawingml/2006/table">
            <a:tbl>
              <a:tblPr/>
              <a:tblGrid>
                <a:gridCol w="4679950"/>
                <a:gridCol w="2087562"/>
                <a:gridCol w="1512888"/>
              </a:tblGrid>
              <a:tr h="1139825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กิจกรรม</a:t>
                      </a:r>
                    </a:p>
                  </a:txBody>
                  <a:tcPr marL="91439" marR="91439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B9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เป้าหมาย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9" marR="91439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B9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จำนวนเกษตรกร</a:t>
                      </a:r>
                    </a:p>
                  </a:txBody>
                  <a:tcPr marL="91439" marR="91439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B9EC"/>
                    </a:solidFill>
                  </a:tcPr>
                </a:tc>
              </a:tr>
              <a:tr h="625475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โครงการส่งเสริมบริโภคและใช้วัตถุดิบสินค้า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Q</a:t>
                      </a:r>
                      <a:endParaRPr kumimoji="0" lang="th-TH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9" marR="91439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9" marR="91439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9" marR="91439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625475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 - </a:t>
                      </a: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กิจกรรมตรวจติดตามตลาด</a:t>
                      </a:r>
                    </a:p>
                  </a:txBody>
                  <a:tcPr marL="91439" marR="9143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14350" marR="0" lvl="0" indent="-51435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7 ร้าน</a:t>
                      </a:r>
                    </a:p>
                  </a:txBody>
                  <a:tcPr marL="91439" marR="9143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3 ร้าน</a:t>
                      </a:r>
                    </a:p>
                  </a:txBody>
                  <a:tcPr marL="91439" marR="9143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39825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 - ตรวจรับรองแหล่งตลาด</a:t>
                      </a:r>
                    </a:p>
                  </a:txBody>
                  <a:tcPr marL="91439" marR="9143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</a:p>
                  </a:txBody>
                  <a:tcPr marL="91439" marR="9143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อยู่ระหว่างดำเนินการ</a:t>
                      </a:r>
                    </a:p>
                  </a:txBody>
                  <a:tcPr marL="91439" marR="9143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3635375" y="333375"/>
            <a:ext cx="5229225" cy="11303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r">
              <a:defRPr/>
            </a:pPr>
            <a:r>
              <a:rPr lang="th-T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ด้านโครงสร้างพื้นฐานอื่นๆ</a:t>
            </a:r>
          </a:p>
          <a:p>
            <a:pPr algn="r">
              <a:defRPr/>
            </a:pPr>
            <a:r>
              <a:rPr lang="th-T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โดยสำนักงานเกษตรและสหกรณ์จังหวัดเชียงใหม่</a:t>
            </a:r>
            <a:endParaRPr lang="th-TH" sz="44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5619" name="Picture 2" descr="C:\Users\Kritsanan\Desktop\Green agri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3"/>
          <p:cNvGraphicFramePr>
            <a:graphicFrameLocks noGrp="1"/>
          </p:cNvGraphicFramePr>
          <p:nvPr/>
        </p:nvGraphicFramePr>
        <p:xfrm>
          <a:off x="468313" y="1928813"/>
          <a:ext cx="8220075" cy="3260804"/>
        </p:xfrm>
        <a:graphic>
          <a:graphicData uri="http://schemas.openxmlformats.org/drawingml/2006/table">
            <a:tbl>
              <a:tblPr/>
              <a:tblGrid>
                <a:gridCol w="4967287"/>
                <a:gridCol w="1751013"/>
                <a:gridCol w="1501775"/>
              </a:tblGrid>
              <a:tr h="944775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กิจกรรม</a:t>
                      </a:r>
                    </a:p>
                  </a:txBody>
                  <a:tcPr marL="91439" marR="91439" marT="45707" marB="45707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B9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เป้าหมาย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9" marR="91439" marT="45707" marB="45707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B9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จำนวนเกษตรกร</a:t>
                      </a:r>
                    </a:p>
                  </a:txBody>
                  <a:tcPr marL="91439" marR="91439" marT="45707" marB="45707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B9EC"/>
                    </a:solidFill>
                  </a:tcPr>
                </a:tc>
              </a:tr>
              <a:tr h="1371474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โครงการสนับสนุนแผนปฏิบัติงานเฝ้าระวังและควบคุมสินค้าเกษตรมีคุณภาพมาตรฐานปลอกภัย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 Q</a:t>
                      </a:r>
                      <a:endParaRPr kumimoji="0" lang="th-TH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9" marR="91439" marT="45707" marB="45707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9" marR="91439" marT="45707" marB="45707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9" marR="91439" marT="45707" marB="45707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944476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 - </a:t>
                      </a: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สุ่มตรวจสอนค้า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Q</a:t>
                      </a: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 ที่ได้รับการรับรองมาตรฐาน</a:t>
                      </a:r>
                    </a:p>
                  </a:txBody>
                  <a:tcPr marL="91439" marR="91439" marT="45707" marB="4570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14350" marR="0" lvl="0" indent="-51435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20 ร้าน</a:t>
                      </a:r>
                    </a:p>
                  </a:txBody>
                  <a:tcPr marL="91439" marR="91439" marT="45707" marB="4570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20 ร้าน</a:t>
                      </a:r>
                    </a:p>
                  </a:txBody>
                  <a:tcPr marL="91439" marR="91439" marT="45707" marB="4570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3635375" y="333375"/>
            <a:ext cx="5229225" cy="11303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r">
              <a:defRPr/>
            </a:pPr>
            <a:r>
              <a:rPr lang="th-T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ด้านโครงสร้างพื้นฐานอื่นๆ</a:t>
            </a:r>
          </a:p>
          <a:p>
            <a:pPr algn="r">
              <a:defRPr/>
            </a:pPr>
            <a:r>
              <a:rPr lang="th-T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โดยสำนักงานเกษตรและสหกรณ์จังหวัดเชียงใหม่</a:t>
            </a:r>
            <a:endParaRPr lang="th-TH" sz="44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6640" name="Picture 2" descr="C:\Users\Kritsanan\Desktop\Green agri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Kritsanan\Desktop\Green agri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รูปภาพ 3" descr="H:\รายงาน Green City\Market 57\picture\DSC_006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12976"/>
            <a:ext cx="3905250" cy="261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รูปภาพ 4" descr="H:\รายงาน Green City\Picture Q-57\20 มิ.ย. 57ติดตามร้าน Q\สวนผัก\DSC_031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700" y="3948793"/>
            <a:ext cx="3419475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รูปภาพ 5" descr="H:\รายงาน Green City\Picture Q-57\ติดตามร้านอาหาร\ท่าจีนชมจันทร์\DSC_006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6202" y="1250950"/>
            <a:ext cx="3343275" cy="22288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040052" y="1239157"/>
            <a:ext cx="41039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ออกติดตามและ ตรวจรับรองร้านอาหาร/ตลาด (</a:t>
            </a:r>
            <a:r>
              <a:rPr lang="th-TH" sz="320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กษ</a:t>
            </a: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.และคณะ)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6106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5"/>
          <p:cNvSpPr>
            <a:spLocks noChangeArrowheads="1"/>
          </p:cNvSpPr>
          <p:nvPr/>
        </p:nvSpPr>
        <p:spPr bwMode="auto">
          <a:xfrm>
            <a:off x="3419475" y="427038"/>
            <a:ext cx="5229225" cy="11303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r">
              <a:defRPr/>
            </a:pP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การจัดทำ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Green GPP</a:t>
            </a:r>
          </a:p>
          <a:p>
            <a:pPr algn="r">
              <a:defRPr/>
            </a:pP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โดย สำนักงานเศรษฐกิจการเกษตรเขต 1</a:t>
            </a:r>
            <a:endParaRPr lang="th-TH" sz="4400" dirty="0"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88762163"/>
              </p:ext>
            </p:extLst>
          </p:nvPr>
        </p:nvGraphicFramePr>
        <p:xfrm>
          <a:off x="323850" y="2265363"/>
          <a:ext cx="8424863" cy="2316275"/>
        </p:xfrm>
        <a:graphic>
          <a:graphicData uri="http://schemas.openxmlformats.org/drawingml/2006/table">
            <a:tbl>
              <a:tblPr/>
              <a:tblGrid>
                <a:gridCol w="4864100"/>
                <a:gridCol w="2020888"/>
                <a:gridCol w="1539875"/>
              </a:tblGrid>
              <a:tr h="944743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กิจกรรม</a:t>
                      </a:r>
                    </a:p>
                  </a:txBody>
                  <a:tcPr marL="91439" marR="91439" marT="45708" marB="45708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9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เป้าหมาย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1439" marR="91439" marT="45708" marB="45708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9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จำนวนเกษตรกร</a:t>
                      </a:r>
                    </a:p>
                  </a:txBody>
                  <a:tcPr marL="91439" marR="91439" marT="45708" marB="45708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9EB0"/>
                    </a:solidFill>
                  </a:tcPr>
                </a:tc>
              </a:tr>
              <a:tr h="1371419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สำรวจข้อมูลการจัดทำ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Green GPP</a:t>
                      </a: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 ภาคเกษตร ภายใต้โครงการเมืองเกษตรสีเขียว</a:t>
                      </a:r>
                    </a:p>
                  </a:txBody>
                  <a:tcPr marL="91439" marR="91439" marT="45708" marB="45708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 สินค้า</a:t>
                      </a:r>
                    </a:p>
                  </a:txBody>
                  <a:tcPr marL="91439" marR="91439" marT="45708" marB="45708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อยู่ระหว่างดำเนินการ</a:t>
                      </a:r>
                    </a:p>
                  </a:txBody>
                  <a:tcPr marL="91439" marR="91439" marT="45708" marB="45708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pic>
        <p:nvPicPr>
          <p:cNvPr id="27661" name="Picture 2" descr="C:\Users\Kritsanan\Desktop\Green agri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Kritsanan\Desktop\Green agri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3275856" y="302418"/>
            <a:ext cx="5544616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3600" b="1" dirty="0">
                <a:latin typeface="Calibri" pitchFamily="34" charset="0"/>
                <a:cs typeface="Cordia New" pitchFamily="34" charset="-34"/>
              </a:rPr>
              <a:t>ปัญหาอุปสรรคในการดำเนินการ</a:t>
            </a: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25216168"/>
              </p:ext>
            </p:extLst>
          </p:nvPr>
        </p:nvGraphicFramePr>
        <p:xfrm>
          <a:off x="395536" y="1484784"/>
          <a:ext cx="8496945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315"/>
                <a:gridCol w="2832315"/>
                <a:gridCol w="2832315"/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ปี </a:t>
                      </a:r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57</a:t>
                      </a:r>
                      <a:endParaRPr lang="en-US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2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ปี </a:t>
                      </a:r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58</a:t>
                      </a:r>
                    </a:p>
                    <a:p>
                      <a:pPr algn="ctr"/>
                      <a:endParaRPr lang="en-US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หมายเหตุ</a:t>
                      </a:r>
                      <a:endParaRPr lang="en-US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927328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1.</a:t>
                      </a:r>
                      <a:r>
                        <a:rPr lang="en-US" sz="2800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800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เกษตรกรผู้สนใจเข้าร่วมโครงการไม่มีเอกสารสิทธิ์</a:t>
                      </a:r>
                      <a:endParaRPr lang="en-US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คัดเลือก</a:t>
                      </a:r>
                      <a:r>
                        <a:rPr lang="th-TH" sz="2800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เกษตรกรที่มีเอกสารสิทธิ์ก่อน</a:t>
                      </a:r>
                      <a:endParaRPr lang="en-US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กรณีศึกษา </a:t>
                      </a:r>
                    </a:p>
                    <a:p>
                      <a:pPr algn="ctr"/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โครงการเกษตร</a:t>
                      </a:r>
                      <a:r>
                        <a:rPr lang="th-TH" sz="2800" dirty="0" err="1" smtClean="0">
                          <a:latin typeface="TH SarabunPSK" pitchFamily="34" charset="-34"/>
                          <a:cs typeface="TH SarabunPSK" pitchFamily="34" charset="-34"/>
                        </a:rPr>
                        <a:t>วิชญา</a:t>
                      </a:r>
                      <a:endParaRPr lang="en-US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198022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2.</a:t>
                      </a:r>
                      <a:r>
                        <a:rPr lang="en-US" sz="2800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เกษตรกรต้องการ</a:t>
                      </a:r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 GAP </a:t>
                      </a:r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ข้าว แต่ กรมการข้าวไม่ได้   </a:t>
                      </a:r>
                    </a:p>
                    <a:p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จัดสรรงบประมาณในการตรวจรับรองมาให้ สำหรับ </a:t>
                      </a:r>
                    </a:p>
                    <a:p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    เชียงใหม่ </a:t>
                      </a:r>
                      <a:endParaRPr lang="en-US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แนวทางเดิมในปี </a:t>
                      </a:r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57 </a:t>
                      </a:r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ประสานแจ้งขอความอนุเคราะห์</a:t>
                      </a:r>
                      <a:endParaRPr lang="en-US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ได้รับ</a:t>
                      </a:r>
                      <a:r>
                        <a:rPr lang="th-TH" sz="2800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ความอนุเคราะห์</a:t>
                      </a:r>
                    </a:p>
                    <a:p>
                      <a:pPr algn="l"/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100</a:t>
                      </a:r>
                      <a:r>
                        <a:rPr lang="en-US" sz="2800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800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ราย</a:t>
                      </a:r>
                      <a:endParaRPr lang="en-US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26106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Kritsanan\Desktop\Green agri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3275856" y="302418"/>
            <a:ext cx="5544616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3600" b="1" dirty="0">
                <a:latin typeface="Calibri" pitchFamily="34" charset="0"/>
                <a:cs typeface="Cordia New" pitchFamily="34" charset="-34"/>
              </a:rPr>
              <a:t>ปัญหาอุปสรรคในการดำเนินการ</a:t>
            </a: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45201346"/>
              </p:ext>
            </p:extLst>
          </p:nvPr>
        </p:nvGraphicFramePr>
        <p:xfrm>
          <a:off x="395536" y="1455009"/>
          <a:ext cx="8496945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315"/>
                <a:gridCol w="2832315"/>
                <a:gridCol w="2832315"/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ปี </a:t>
                      </a:r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57</a:t>
                      </a:r>
                      <a:endParaRPr lang="en-US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2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ปี </a:t>
                      </a:r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58</a:t>
                      </a:r>
                    </a:p>
                    <a:p>
                      <a:pPr algn="ctr"/>
                      <a:endParaRPr lang="en-US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หมายเหตุ</a:t>
                      </a:r>
                    </a:p>
                    <a:p>
                      <a:pPr algn="ctr"/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(แนวทางแก้ไข)</a:t>
                      </a:r>
                      <a:endParaRPr lang="en-US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927328">
                <a:tc gridSpan="2">
                  <a:txBody>
                    <a:bodyPr/>
                    <a:lstStyle/>
                    <a:p>
                      <a:pPr marL="0" marR="0" lvl="0" indent="0" algn="l" defTabSz="9142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3.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</a:t>
                      </a:r>
                      <a:r>
                        <a:rPr lang="th-TH" sz="2800" b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เร่งรัดการดำเนินงาน รวมทั้งเร่งใช้จ่ายงบประมาณ ในขณะที่ช่วงเวลาดังกล่าว เป็นช่วงที่เกษตรกรต้องเร่งเก็บเกี่ยวผลผลิต </a:t>
                      </a:r>
                      <a:endParaRPr lang="en-US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ยึดนโยบายฯ </a:t>
                      </a:r>
                      <a:endParaRPr lang="en-US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927328">
                <a:tc gridSpan="2">
                  <a:txBody>
                    <a:bodyPr/>
                    <a:lstStyle/>
                    <a:p>
                      <a:pPr algn="l"/>
                      <a:r>
                        <a:rPr lang="en-US" sz="2800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4. </a:t>
                      </a:r>
                      <a:r>
                        <a:rPr lang="th-TH" sz="2800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เกษตรกรยังไม่ให้ความสำคัญเรื่องมาตรฐานเท่าที่ควร</a:t>
                      </a:r>
                      <a:r>
                        <a:rPr lang="en-US" sz="2800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 </a:t>
                      </a:r>
                      <a:r>
                        <a:rPr lang="th-TH" sz="2800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(ขาดแรงจูงใจ)</a:t>
                      </a:r>
                      <a:endParaRPr lang="en-US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เจ้าหน้าที่อธิบายถึงเหตุผลความสำคัญ</a:t>
                      </a:r>
                      <a:r>
                        <a:rPr lang="th-TH" sz="2800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และผลกระทบจาก </a:t>
                      </a:r>
                      <a:r>
                        <a:rPr lang="en-US" sz="2800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AEC</a:t>
                      </a:r>
                      <a:r>
                        <a:rPr lang="th-TH" sz="2800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endParaRPr lang="en-US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488384">
                <a:tc gridSpan="2">
                  <a:txBody>
                    <a:bodyPr/>
                    <a:lstStyle/>
                    <a:p>
                      <a:pPr algn="l"/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5.</a:t>
                      </a:r>
                      <a:r>
                        <a:rPr lang="en-US" sz="2800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บุคลากรไม่เพียงพอในการดำเนินการ</a:t>
                      </a:r>
                      <a:endParaRPr lang="en-US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หารือหน่วยงานต้นสังกัด</a:t>
                      </a:r>
                      <a:endParaRPr lang="en-US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31249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Kritsanan\Desktop\Green agri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3275856" y="302418"/>
            <a:ext cx="5544616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3600" b="1" dirty="0">
                <a:latin typeface="Calibri" pitchFamily="34" charset="0"/>
                <a:cs typeface="Cordia New" pitchFamily="34" charset="-34"/>
              </a:rPr>
              <a:t>ปัญหาอุปสรรคในการดำเนินการ</a:t>
            </a: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43314653"/>
              </p:ext>
            </p:extLst>
          </p:nvPr>
        </p:nvGraphicFramePr>
        <p:xfrm>
          <a:off x="395536" y="1455009"/>
          <a:ext cx="8496945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315"/>
                <a:gridCol w="2832315"/>
                <a:gridCol w="2832315"/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ปี </a:t>
                      </a:r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57</a:t>
                      </a:r>
                      <a:endParaRPr lang="en-US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2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ปี </a:t>
                      </a:r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58</a:t>
                      </a:r>
                    </a:p>
                    <a:p>
                      <a:pPr algn="ctr"/>
                      <a:endParaRPr lang="en-US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หมายเหตุ</a:t>
                      </a:r>
                    </a:p>
                    <a:p>
                      <a:pPr algn="ctr"/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(แนวทางแก้ไข)</a:t>
                      </a:r>
                      <a:endParaRPr lang="en-US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927328">
                <a:tc gridSpan="2">
                  <a:txBody>
                    <a:bodyPr/>
                    <a:lstStyle/>
                    <a:p>
                      <a:pPr lvl="0" algn="l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6.  </a:t>
                      </a:r>
                      <a:r>
                        <a:rPr lang="th-TH" sz="2800" b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ด้านประมงเกษตรกรยังไม่สามารถกรอกข้อมูลเพื่อขอรับหนังสือกำกับการจำหน่ายลูกพันธุ์สัตว์น้ำ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</a:t>
                      </a:r>
                      <a:r>
                        <a:rPr lang="th-TH" sz="2800" b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(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FMD) </a:t>
                      </a:r>
                      <a:r>
                        <a:rPr lang="th-TH" sz="2800" b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โดยระบุที่มาของสัตว์น้ำ เช่น ชื่อ ที่อยู่เกษตรกร จำนวนขนาดสัตว์น้ำ วันที่จับ เป็นต้น ผ่านระบบคอมพิวเตอร์ได้ เนื่องจากมีขั้นตอนที่ซับซ้อน</a:t>
                      </a:r>
                      <a:endParaRPr lang="th-TH" sz="2800" b="0" dirty="0">
                        <a:solidFill>
                          <a:schemeClr val="tx1"/>
                        </a:solidFill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วางแผน</a:t>
                      </a:r>
                      <a:r>
                        <a:rPr lang="th-TH" sz="2800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เรื่องกรอบระยะเวลา และ ต้องมีเจ้าหน้าที่คอยแนะนำ</a:t>
                      </a:r>
                      <a:endParaRPr lang="en-US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927328">
                <a:tc gridSpan="2">
                  <a:txBody>
                    <a:bodyPr/>
                    <a:lstStyle/>
                    <a:p>
                      <a:pPr marL="0" marR="0" lvl="0" indent="0" algn="l" defTabSz="9142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7.</a:t>
                      </a:r>
                      <a:r>
                        <a:rPr lang="en-US" sz="2800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งบประมาณของหน่วยงานมาไม่พร้อมกัน ทำให้ไม่สามารถร่วมดำเนินการในพื้นที่เป้าหมายโครงการได้อย่างเต็มที่</a:t>
                      </a:r>
                    </a:p>
                    <a:p>
                      <a:pPr lvl="0" algn="l"/>
                      <a:endParaRPr lang="th-TH" sz="2800" b="0" dirty="0">
                        <a:solidFill>
                          <a:schemeClr val="tx1"/>
                        </a:solidFill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ประสานความร่วมมือและประชุมชี้แจงทำความเข้าใจ</a:t>
                      </a:r>
                      <a:endParaRPr lang="en-US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10581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92" t="10600" r="66211" b="28921"/>
          <a:stretch>
            <a:fillRect/>
          </a:stretch>
        </p:blipFill>
        <p:spPr bwMode="auto">
          <a:xfrm>
            <a:off x="827584" y="980728"/>
            <a:ext cx="7505834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52109" y="6376972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ROADMAP 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การดำเนินการของกระทรวงเกษตรและสหกรณ์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7824" y="174080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แนวทางดำเนินโครงการฯ ปี 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59</a:t>
            </a:r>
            <a:endParaRPr lang="en-US" sz="4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2" descr="C:\Users\Kritsanan\Desktop\Green agri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6512" y="0"/>
            <a:ext cx="2520280" cy="1251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42528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สี่เหลี่ยมผืนผ้า 3"/>
          <p:cNvSpPr>
            <a:spLocks noChangeArrowheads="1"/>
          </p:cNvSpPr>
          <p:nvPr/>
        </p:nvSpPr>
        <p:spPr bwMode="auto">
          <a:xfrm>
            <a:off x="684213" y="1700213"/>
            <a:ext cx="8208962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>
            <a:spAutoFit/>
          </a:bodyPr>
          <a:lstStyle/>
          <a:p>
            <a:r>
              <a:rPr lang="th-TH" sz="2800" b="1">
                <a:latin typeface="TH SarabunPSK" pitchFamily="34" charset="-34"/>
                <a:cs typeface="TH SarabunPSK" pitchFamily="34" charset="-34"/>
              </a:rPr>
              <a:t>พื้นที่การเกษตรของจังหวัด มีประมาณ 1,835,425 ไร่ </a:t>
            </a:r>
            <a:r>
              <a:rPr lang="th-TH" sz="2800">
                <a:latin typeface="TH SarabunPSK" pitchFamily="34" charset="-34"/>
                <a:cs typeface="TH SarabunPSK" pitchFamily="34" charset="-34"/>
              </a:rPr>
              <a:t>(ร้อยละ 12.82) </a:t>
            </a:r>
          </a:p>
          <a:p>
            <a:r>
              <a:rPr lang="th-TH" sz="2800">
                <a:latin typeface="TH SarabunPSK" pitchFamily="34" charset="-34"/>
                <a:cs typeface="TH SarabunPSK" pitchFamily="34" charset="-34"/>
              </a:rPr>
              <a:t>	• พื้นที่ปลูกข้าว 491,617 ไร่ </a:t>
            </a:r>
          </a:p>
          <a:p>
            <a:r>
              <a:rPr lang="th-TH" sz="2800">
                <a:latin typeface="TH SarabunPSK" pitchFamily="34" charset="-34"/>
                <a:cs typeface="TH SarabunPSK" pitchFamily="34" charset="-34"/>
              </a:rPr>
              <a:t>	• ปลูกพืชไร่ 286,211 ไร่ </a:t>
            </a:r>
          </a:p>
          <a:p>
            <a:r>
              <a:rPr lang="th-TH" sz="2800">
                <a:latin typeface="TH SarabunPSK" pitchFamily="34" charset="-34"/>
                <a:cs typeface="TH SarabunPSK" pitchFamily="34" charset="-34"/>
              </a:rPr>
              <a:t>	• ปลูกพืชสวน 609,505 ไร่ </a:t>
            </a:r>
          </a:p>
          <a:p>
            <a:r>
              <a:rPr lang="th-TH" sz="2800">
                <a:latin typeface="TH SarabunPSK" pitchFamily="34" charset="-34"/>
                <a:cs typeface="TH SarabunPSK" pitchFamily="34" charset="-34"/>
              </a:rPr>
              <a:t>	• อื่น ๆ 367,105 ไร่ </a:t>
            </a:r>
          </a:p>
          <a:p>
            <a:endParaRPr lang="th-TH" sz="140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800" b="1">
                <a:latin typeface="TH SarabunPSK" pitchFamily="34" charset="-34"/>
                <a:cs typeface="TH SarabunPSK" pitchFamily="34" charset="-34"/>
              </a:rPr>
              <a:t>ชลประทาน มี 2 แห่ง</a:t>
            </a:r>
          </a:p>
          <a:p>
            <a:r>
              <a:rPr lang="th-TH" sz="280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sz="2800">
                <a:latin typeface="TH SarabunPSK" pitchFamily="34" charset="-34"/>
                <a:cs typeface="TH SarabunPSK" pitchFamily="34" charset="-34"/>
              </a:rPr>
              <a:t> - </a:t>
            </a:r>
            <a:r>
              <a:rPr lang="th-TH" sz="2800">
                <a:latin typeface="TH SarabunPSK" pitchFamily="34" charset="-34"/>
                <a:cs typeface="TH SarabunPSK" pitchFamily="34" charset="-34"/>
              </a:rPr>
              <a:t>เขื่อนแม่งัดสมบูรณ์ชล (แม่แตง)</a:t>
            </a:r>
          </a:p>
          <a:p>
            <a:r>
              <a:rPr lang="th-TH" sz="2800">
                <a:latin typeface="TH SarabunPSK" pitchFamily="34" charset="-34"/>
                <a:cs typeface="TH SarabunPSK" pitchFamily="34" charset="-34"/>
              </a:rPr>
              <a:t>	 </a:t>
            </a:r>
            <a:r>
              <a:rPr lang="en-US" sz="280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2800">
                <a:latin typeface="TH SarabunPSK" pitchFamily="34" charset="-34"/>
                <a:cs typeface="TH SarabunPSK" pitchFamily="34" charset="-34"/>
              </a:rPr>
              <a:t>เขื่อนแม่กวงอุดมธารา (ดอยสะเก็ด)</a:t>
            </a:r>
          </a:p>
          <a:p>
            <a:r>
              <a:rPr lang="th-TH" sz="2800"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en-US" sz="280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>
                <a:latin typeface="TH SarabunPSK" pitchFamily="34" charset="-34"/>
                <a:cs typeface="TH SarabunPSK" pitchFamily="34" charset="-34"/>
              </a:rPr>
              <a:t>เขตชลประทาน จำนวน 642,979 ไร่ คิดเป็นร้อยละ 35 </a:t>
            </a:r>
          </a:p>
          <a:p>
            <a:r>
              <a:rPr lang="th-TH" sz="2800">
                <a:latin typeface="TH SarabunPSK" pitchFamily="34" charset="-34"/>
                <a:cs typeface="TH SarabunPSK" pitchFamily="34" charset="-34"/>
              </a:rPr>
              <a:t>    นอกเขตชลประทาน 1,192,446 ไร่ คิดเป็น ร้อยละ 65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9475" y="549275"/>
            <a:ext cx="2376488" cy="584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>
            <a:spAutoFit/>
          </a:bodyPr>
          <a:lstStyle/>
          <a:p>
            <a:pPr algn="ctr">
              <a:defRPr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ข้อมูลพื้นฐาน(ต่อ)</a:t>
            </a:r>
          </a:p>
        </p:txBody>
      </p:sp>
      <p:pic>
        <p:nvPicPr>
          <p:cNvPr id="7" name="Picture 4" descr="https://encrypted-tbn3.gstatic.com/images?q=tbn:ANd9GcTIgB63ypjE4CCKUEVDOYl2DVO83WW7gz53KKTxCTklE_wRx-D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228185" y="2492896"/>
            <a:ext cx="2319139" cy="2181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3" name="Picture 4" descr="http://www.hyperlogik.com/park/Soil%20in%20han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52738"/>
            <a:ext cx="15494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2" descr="C:\Users\Kritsanan\Desktop\Green agri.gi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รูปภาพ 12" descr="chiangmailogo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04813"/>
            <a:ext cx="4826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รูปภาพ 13" descr="Untitled-1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04813"/>
            <a:ext cx="4746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" name="ลูกศรเชื่อมต่อแบบตรง 125"/>
          <p:cNvCxnSpPr>
            <a:stCxn id="137" idx="1"/>
          </p:cNvCxnSpPr>
          <p:nvPr/>
        </p:nvCxnSpPr>
        <p:spPr bwMode="auto">
          <a:xfrm flipH="1" flipV="1">
            <a:off x="517104" y="6381328"/>
            <a:ext cx="2304256" cy="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101" name="ลูกศรเชื่อมต่อแบบตรง 100"/>
          <p:cNvCxnSpPr/>
          <p:nvPr/>
        </p:nvCxnSpPr>
        <p:spPr bwMode="auto">
          <a:xfrm flipH="1">
            <a:off x="1043608" y="5661248"/>
            <a:ext cx="115212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6" name="ตัวเชื่อมต่อตรง 55"/>
          <p:cNvCxnSpPr/>
          <p:nvPr/>
        </p:nvCxnSpPr>
        <p:spPr bwMode="auto">
          <a:xfrm flipH="1">
            <a:off x="3779912" y="1556792"/>
            <a:ext cx="524382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1" name="รูปภาพ 40" descr="images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212976"/>
            <a:ext cx="1293235" cy="1008112"/>
          </a:xfrm>
          <a:prstGeom prst="rect">
            <a:avLst/>
          </a:prstGeom>
        </p:spPr>
      </p:pic>
      <p:pic>
        <p:nvPicPr>
          <p:cNvPr id="4" name="Picture 2" descr="C:\Users\Kritsanan\Desktop\Green agri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6512" y="0"/>
            <a:ext cx="2520280" cy="1251426"/>
          </a:xfrm>
          <a:prstGeom prst="rect">
            <a:avLst/>
          </a:prstGeom>
          <a:noFill/>
        </p:spPr>
      </p:pic>
      <p:pic>
        <p:nvPicPr>
          <p:cNvPr id="5" name="รูปภาพ 4" descr="chiangmailogo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475657" y="404665"/>
            <a:ext cx="483773" cy="483773"/>
          </a:xfrm>
          <a:prstGeom prst="rect">
            <a:avLst/>
          </a:prstGeom>
        </p:spPr>
      </p:pic>
      <p:pic>
        <p:nvPicPr>
          <p:cNvPr id="6" name="รูปภาพ 5" descr="Untitled-1.gif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979713" y="404665"/>
            <a:ext cx="474746" cy="4766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31840" y="332656"/>
            <a:ext cx="468052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แนวทางการบริหารจัดการสินค้าเกษตร 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Q Center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340768"/>
            <a:ext cx="2592288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คณะกรรมการระดับจังหวัด</a:t>
            </a:r>
          </a:p>
          <a:p>
            <a:pPr algn="l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กับกำกับดูแล 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Q Center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" name="รูปภาพ 9" descr="chiangmailogo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123728" y="1196752"/>
            <a:ext cx="936104" cy="936104"/>
          </a:xfrm>
          <a:prstGeom prst="rect">
            <a:avLst/>
          </a:prstGeom>
        </p:spPr>
      </p:pic>
      <p:sp>
        <p:nvSpPr>
          <p:cNvPr id="78850" name="AutoShape 2" descr="http://www.iconarchive.com/download/i77853/custom-icon-design/pretty-office-11/shop.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2" name="AutoShape 4" descr="http://www.iconarchive.com/download/i77853/custom-icon-design/pretty-office-11/shop.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8855" name="Picture 7" descr="C:\Users\kritsanan\Pictures\icon\shop-ico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2979335"/>
            <a:ext cx="1512168" cy="1512168"/>
          </a:xfrm>
          <a:prstGeom prst="rect">
            <a:avLst/>
          </a:prstGeom>
          <a:noFill/>
        </p:spPr>
      </p:pic>
      <p:pic>
        <p:nvPicPr>
          <p:cNvPr id="17" name="Picture 4" descr="https://encrypted-tbn2.gstatic.com/images?q=tbn:ANd9GcTW2xwp3f4Kpcf1XeoN9E7uO9zW5Hi2izvzW-A4If0odxu6KLurYQ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492" b="10477"/>
          <a:stretch>
            <a:fillRect/>
          </a:stretch>
        </p:blipFill>
        <p:spPr bwMode="auto">
          <a:xfrm>
            <a:off x="5868144" y="2483950"/>
            <a:ext cx="669834" cy="72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สี่เหลี่ยมผืนผ้า 18"/>
          <p:cNvSpPr/>
          <p:nvPr/>
        </p:nvSpPr>
        <p:spPr>
          <a:xfrm>
            <a:off x="5508104" y="2991142"/>
            <a:ext cx="12241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Q Center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0" name="รูปภาพ 19" descr="image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24328" y="1628800"/>
            <a:ext cx="1224136" cy="120788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508104" y="4244895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ตลาดกลาง</a:t>
            </a:r>
          </a:p>
          <a:p>
            <a:pPr algn="l">
              <a:buFontTx/>
              <a:buChar char="-"/>
            </a:pP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Farm Outlet</a:t>
            </a:r>
          </a:p>
          <a:p>
            <a:pPr algn="l">
              <a:buFontTx/>
              <a:buChar char="-"/>
            </a:pP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Show room</a:t>
            </a:r>
          </a:p>
          <a:p>
            <a:pPr algn="l">
              <a:buFontTx/>
              <a:buChar char="-"/>
            </a:pP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Farmer market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96336" y="2628210"/>
            <a:ext cx="1547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ตลาดอำเภอ/ชุมชน</a:t>
            </a:r>
          </a:p>
          <a:p>
            <a:pPr algn="l">
              <a:buFontTx/>
              <a:buChar char="-"/>
            </a:pP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ตลาดชุมชน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l">
              <a:buFontTx/>
              <a:buChar char="-"/>
            </a:pP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ตลาดสด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3" name="รูปภาพ 22" descr="images (2)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27984" y="2276872"/>
            <a:ext cx="792088" cy="79208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611388" y="255561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u="sng" dirty="0" err="1" smtClean="0">
                <a:latin typeface="TH SarabunPSK" pitchFamily="34" charset="-34"/>
                <a:cs typeface="TH SarabunPSK" pitchFamily="34" charset="-34"/>
              </a:rPr>
              <a:t>โล</a:t>
            </a:r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จิ</a:t>
            </a:r>
            <a:r>
              <a:rPr lang="th-TH" b="1" u="sng" dirty="0" err="1" smtClean="0">
                <a:latin typeface="TH SarabunPSK" pitchFamily="34" charset="-34"/>
                <a:cs typeface="TH SarabunPSK" pitchFamily="34" charset="-34"/>
              </a:rPr>
              <a:t>สติกส์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32040" y="1260049"/>
            <a:ext cx="2520280" cy="584775"/>
          </a:xfrm>
          <a:prstGeom prst="rect">
            <a:avLst/>
          </a:prstGeom>
          <a:solidFill>
            <a:srgbClr val="CCE7D4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Q Website</a:t>
            </a:r>
          </a:p>
          <a:p>
            <a:pPr algn="ctr"/>
            <a:r>
              <a:rPr lang="en-US" sz="1200" dirty="0" smtClean="0"/>
              <a:t>http://Qchiangmai.XXX</a:t>
            </a:r>
            <a:endParaRPr lang="en-US" sz="1200" dirty="0"/>
          </a:p>
        </p:txBody>
      </p:sp>
      <p:pic>
        <p:nvPicPr>
          <p:cNvPr id="26" name="รูปภาพ 25" descr="ดาวน์โหลด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5936" y="1052736"/>
            <a:ext cx="1224136" cy="1224136"/>
          </a:xfrm>
          <a:prstGeom prst="rect">
            <a:avLst/>
          </a:prstGeom>
        </p:spPr>
      </p:pic>
      <p:pic>
        <p:nvPicPr>
          <p:cNvPr id="27" name="Picture 4" descr="https://encrypted-tbn2.gstatic.com/images?q=tbn:ANd9GcTW2xwp3f4Kpcf1XeoN9E7uO9zW5Hi2izvzW-A4If0odxu6KLurYQ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492" b="10477"/>
          <a:stretch>
            <a:fillRect/>
          </a:stretch>
        </p:blipFill>
        <p:spPr bwMode="auto">
          <a:xfrm>
            <a:off x="4572000" y="1484784"/>
            <a:ext cx="432048" cy="4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รูปภาพ 27" descr="2008漢光產銷履歷內控機制架構英文版01"/>
          <p:cNvPicPr/>
          <p:nvPr/>
        </p:nvPicPr>
        <p:blipFill>
          <a:blip r:embed="rId11" cstate="print"/>
          <a:srcRect l="48636" t="54723" r="42714" b="36791"/>
          <a:stretch>
            <a:fillRect/>
          </a:stretch>
        </p:blipFill>
        <p:spPr bwMode="auto">
          <a:xfrm>
            <a:off x="4067944" y="3214717"/>
            <a:ext cx="75763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3707904" y="3646765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การจัดการวัสดุเกษตร</a:t>
            </a:r>
          </a:p>
          <a:p>
            <a:pPr algn="ctr"/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/เคมีภัณฑ์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0" name="รูปภาพ 29" descr="research-icon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52" t="6100" r="22209" b="14606"/>
          <a:stretch>
            <a:fillRect/>
          </a:stretch>
        </p:blipFill>
        <p:spPr>
          <a:xfrm>
            <a:off x="4067944" y="4437112"/>
            <a:ext cx="1080120" cy="93610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563888" y="5232541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วิจัยและถ่ายทอดความรู้</a:t>
            </a:r>
            <a:endParaRPr lang="en-US" b="1" u="sng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3" name="รูปภาพ 32" descr="qr code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619672" y="4869160"/>
            <a:ext cx="871904" cy="1080120"/>
          </a:xfrm>
          <a:prstGeom prst="rect">
            <a:avLst/>
          </a:prstGeom>
        </p:spPr>
      </p:pic>
      <p:pic>
        <p:nvPicPr>
          <p:cNvPr id="34" name="Picture 4" descr="https://encrypted-tbn2.gstatic.com/images?q=tbn:ANd9GcTW2xwp3f4Kpcf1XeoN9E7uO9zW5Hi2izvzW-A4If0odxu6KLurYQ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492" b="10477"/>
          <a:stretch>
            <a:fillRect/>
          </a:stretch>
        </p:blipFill>
        <p:spPr bwMode="auto">
          <a:xfrm>
            <a:off x="1691680" y="5013176"/>
            <a:ext cx="288032" cy="313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รูปภาพ 35" descr="2008漢光產銷履歷內控機制架構英文版01"/>
          <p:cNvPicPr/>
          <p:nvPr/>
        </p:nvPicPr>
        <p:blipFill>
          <a:blip r:embed="rId14" cstate="print"/>
          <a:srcRect l="25621" t="56339" r="57607" b="22794"/>
          <a:stretch>
            <a:fillRect/>
          </a:stretch>
        </p:blipFill>
        <p:spPr bwMode="auto">
          <a:xfrm>
            <a:off x="2356980" y="3697792"/>
            <a:ext cx="990884" cy="95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รูปภาพ 36" descr="Untitled-1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5496" y="5085184"/>
            <a:ext cx="936104" cy="100011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995936" y="5529865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ศูนย์เรียนรู้การเพิ่มประสิทธิภาพ</a:t>
            </a:r>
          </a:p>
          <a:p>
            <a:pPr algn="l"/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การผลิตสินค้าเกษตร</a:t>
            </a:r>
            <a:endParaRPr lang="en-US" dirty="0" smtClean="0">
              <a:latin typeface="TH SarabunPSK" pitchFamily="34" charset="-34"/>
              <a:cs typeface="TH SarabunPSK" pitchFamily="34" charset="-34"/>
            </a:endParaRPr>
          </a:p>
          <a:p>
            <a:pPr algn="l">
              <a:buFontTx/>
              <a:buChar char="-"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ครู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GAP 2,066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คน</a:t>
            </a:r>
          </a:p>
          <a:p>
            <a:pPr algn="l">
              <a:buFontTx/>
              <a:buChar char="-"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Smart Farmer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en-US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0" name="รูปภาพ 39" descr="2008漢光產銷履歷內控機制架構英文版01"/>
          <p:cNvPicPr/>
          <p:nvPr/>
        </p:nvPicPr>
        <p:blipFill>
          <a:blip r:embed="rId16" cstate="print"/>
          <a:srcRect l="8285" t="16610" r="83690" b="70702"/>
          <a:stretch>
            <a:fillRect/>
          </a:stretch>
        </p:blipFill>
        <p:spPr bwMode="auto">
          <a:xfrm>
            <a:off x="179512" y="3645024"/>
            <a:ext cx="576064" cy="7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ลูกศรขวา 42"/>
          <p:cNvSpPr/>
          <p:nvPr/>
        </p:nvSpPr>
        <p:spPr bwMode="auto">
          <a:xfrm rot="9204949">
            <a:off x="7030782" y="2607676"/>
            <a:ext cx="555042" cy="17810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ลูกศรขวา 43"/>
          <p:cNvSpPr/>
          <p:nvPr/>
        </p:nvSpPr>
        <p:spPr bwMode="auto">
          <a:xfrm rot="12865807">
            <a:off x="7005328" y="4220641"/>
            <a:ext cx="320349" cy="21691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ลูกศรขวา 44"/>
          <p:cNvSpPr/>
          <p:nvPr/>
        </p:nvSpPr>
        <p:spPr bwMode="auto">
          <a:xfrm rot="19133307">
            <a:off x="4888867" y="4163532"/>
            <a:ext cx="555042" cy="18604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ลูกศรขวา 45"/>
          <p:cNvSpPr/>
          <p:nvPr/>
        </p:nvSpPr>
        <p:spPr bwMode="auto">
          <a:xfrm rot="378648">
            <a:off x="4923236" y="3452276"/>
            <a:ext cx="432849" cy="16947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8" name="ตัวเชื่อมต่อตรง 47"/>
          <p:cNvCxnSpPr/>
          <p:nvPr/>
        </p:nvCxnSpPr>
        <p:spPr bwMode="auto">
          <a:xfrm>
            <a:off x="6156176" y="5949280"/>
            <a:ext cx="115212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ตัวเชื่อมต่อตรง 48"/>
          <p:cNvCxnSpPr/>
          <p:nvPr/>
        </p:nvCxnSpPr>
        <p:spPr bwMode="auto">
          <a:xfrm flipH="1">
            <a:off x="6156176" y="5949280"/>
            <a:ext cx="8384" cy="7920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ตัวเชื่อมต่อตรง 50"/>
          <p:cNvCxnSpPr/>
          <p:nvPr/>
        </p:nvCxnSpPr>
        <p:spPr bwMode="auto">
          <a:xfrm>
            <a:off x="3707904" y="6741368"/>
            <a:ext cx="244827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ตัวเชื่อมต่อตรง 53"/>
          <p:cNvCxnSpPr/>
          <p:nvPr/>
        </p:nvCxnSpPr>
        <p:spPr bwMode="auto">
          <a:xfrm flipV="1">
            <a:off x="3779912" y="1604292"/>
            <a:ext cx="0" cy="511256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ตัวเชื่อมต่อตรง 57"/>
          <p:cNvCxnSpPr/>
          <p:nvPr/>
        </p:nvCxnSpPr>
        <p:spPr bwMode="auto">
          <a:xfrm>
            <a:off x="9036496" y="1484784"/>
            <a:ext cx="0" cy="37444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ตัวเชื่อมต่อตรง 62"/>
          <p:cNvCxnSpPr/>
          <p:nvPr/>
        </p:nvCxnSpPr>
        <p:spPr bwMode="auto">
          <a:xfrm>
            <a:off x="7308304" y="5229200"/>
            <a:ext cx="170355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ตัวเชื่อมต่อตรง 66"/>
          <p:cNvCxnSpPr/>
          <p:nvPr/>
        </p:nvCxnSpPr>
        <p:spPr bwMode="auto">
          <a:xfrm>
            <a:off x="7308304" y="5229200"/>
            <a:ext cx="0" cy="7920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ลูกศรขึ้น 72"/>
          <p:cNvSpPr/>
          <p:nvPr/>
        </p:nvSpPr>
        <p:spPr bwMode="auto">
          <a:xfrm>
            <a:off x="5796136" y="1988840"/>
            <a:ext cx="792088" cy="432048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4" name="รูปภาพ 73" descr="ดาวน์โหลด (1).jp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8304" y="4365104"/>
            <a:ext cx="441123" cy="694953"/>
          </a:xfrm>
          <a:prstGeom prst="rect">
            <a:avLst/>
          </a:prstGeom>
        </p:spPr>
      </p:pic>
      <p:sp>
        <p:nvSpPr>
          <p:cNvPr id="75" name="ลูกศรขวา 74"/>
          <p:cNvSpPr/>
          <p:nvPr/>
        </p:nvSpPr>
        <p:spPr bwMode="auto">
          <a:xfrm rot="1770180">
            <a:off x="5205605" y="2731886"/>
            <a:ext cx="432849" cy="16947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236296" y="458112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ความร่วมมือ</a:t>
            </a:r>
          </a:p>
          <a:p>
            <a:pPr algn="ctr"/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ของเกษตรกร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7" name="Picture 2" descr="http://www.malpri.com/tips/wp-content/uploads/2010/12/content-wrwiting.jpg"/>
          <p:cNvPicPr>
            <a:picLocks noChangeAspect="1" noChangeArrowheads="1"/>
          </p:cNvPicPr>
          <p:nvPr/>
        </p:nvPicPr>
        <p:blipFill>
          <a:blip r:embed="rId18" cstate="screen"/>
          <a:srcRect/>
          <a:stretch>
            <a:fillRect/>
          </a:stretch>
        </p:blipFill>
        <p:spPr bwMode="auto">
          <a:xfrm rot="879210">
            <a:off x="8299570" y="3280066"/>
            <a:ext cx="639757" cy="850471"/>
          </a:xfrm>
          <a:prstGeom prst="rect">
            <a:avLst/>
          </a:prstGeom>
          <a:noFill/>
        </p:spPr>
      </p:pic>
      <p:sp>
        <p:nvSpPr>
          <p:cNvPr id="78" name="ลูกศรขวา 77"/>
          <p:cNvSpPr/>
          <p:nvPr/>
        </p:nvSpPr>
        <p:spPr bwMode="auto">
          <a:xfrm rot="11518314">
            <a:off x="7165378" y="3596164"/>
            <a:ext cx="933550" cy="186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884368" y="400506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แผนการผลิต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80" name="ตัวเชื่อมต่อตรง 79"/>
          <p:cNvCxnSpPr/>
          <p:nvPr/>
        </p:nvCxnSpPr>
        <p:spPr bwMode="auto">
          <a:xfrm>
            <a:off x="3491880" y="1556792"/>
            <a:ext cx="28803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ลูกศรเชื่อมต่อแบบตรง 85"/>
          <p:cNvCxnSpPr/>
          <p:nvPr/>
        </p:nvCxnSpPr>
        <p:spPr bwMode="auto">
          <a:xfrm flipH="1">
            <a:off x="3131840" y="1556792"/>
            <a:ext cx="100811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8" name="ลูกศรเชื่อมต่อแบบตรง 87"/>
          <p:cNvCxnSpPr/>
          <p:nvPr/>
        </p:nvCxnSpPr>
        <p:spPr bwMode="auto">
          <a:xfrm flipH="1">
            <a:off x="3131840" y="1556792"/>
            <a:ext cx="23750" cy="20882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78857" name="Picture 9" descr="C:\Program Files\Microsoft Office\MEDIA\CAGCAT10\j0205582.wmf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627784" y="2132856"/>
            <a:ext cx="941637" cy="864096"/>
          </a:xfrm>
          <a:prstGeom prst="rect">
            <a:avLst/>
          </a:prstGeom>
          <a:noFill/>
        </p:spPr>
      </p:pic>
      <p:sp>
        <p:nvSpPr>
          <p:cNvPr id="95" name="TextBox 94"/>
          <p:cNvSpPr txBox="1"/>
          <p:nvPr/>
        </p:nvSpPr>
        <p:spPr>
          <a:xfrm>
            <a:off x="2051720" y="277163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TH SarabunPSK" pitchFamily="34" charset="-34"/>
                <a:cs typeface="TH SarabunPSK" pitchFamily="34" charset="-34"/>
              </a:rPr>
              <a:t>INTERNET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96" name="ลูกศรเชื่อมต่อแบบตรง 95"/>
          <p:cNvCxnSpPr/>
          <p:nvPr/>
        </p:nvCxnSpPr>
        <p:spPr bwMode="auto">
          <a:xfrm>
            <a:off x="3059832" y="4737019"/>
            <a:ext cx="0" cy="3481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8" name="ลูกศรเชื่อมต่อแบบตรง 97"/>
          <p:cNvCxnSpPr/>
          <p:nvPr/>
        </p:nvCxnSpPr>
        <p:spPr bwMode="auto">
          <a:xfrm flipH="1">
            <a:off x="2483768" y="5085184"/>
            <a:ext cx="57606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4" name="ลูกศรเชื่อมต่อแบบตรง 103"/>
          <p:cNvCxnSpPr/>
          <p:nvPr/>
        </p:nvCxnSpPr>
        <p:spPr bwMode="auto">
          <a:xfrm flipV="1">
            <a:off x="467544" y="4365104"/>
            <a:ext cx="0" cy="6480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6" name="ลูกศรเชื่อมต่อแบบตรง 105"/>
          <p:cNvCxnSpPr/>
          <p:nvPr/>
        </p:nvCxnSpPr>
        <p:spPr bwMode="auto">
          <a:xfrm flipH="1">
            <a:off x="971600" y="2636912"/>
            <a:ext cx="144016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8" name="ลูกศรเชื่อมต่อแบบตรง 107"/>
          <p:cNvCxnSpPr/>
          <p:nvPr/>
        </p:nvCxnSpPr>
        <p:spPr bwMode="auto">
          <a:xfrm>
            <a:off x="1043608" y="2636912"/>
            <a:ext cx="0" cy="6480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0" name="ลูกศรเชื่อมต่อแบบตรง 109"/>
          <p:cNvCxnSpPr/>
          <p:nvPr/>
        </p:nvCxnSpPr>
        <p:spPr bwMode="auto">
          <a:xfrm>
            <a:off x="1475656" y="2636912"/>
            <a:ext cx="100811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5" name="TextBox 114"/>
          <p:cNvSpPr txBox="1"/>
          <p:nvPr/>
        </p:nvSpPr>
        <p:spPr>
          <a:xfrm>
            <a:off x="6732240" y="1052736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TH SarabunPSK" pitchFamily="34" charset="-34"/>
                <a:cs typeface="TH SarabunPSK" pitchFamily="34" charset="-34"/>
              </a:rPr>
              <a:t>INTERNET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18" name="ลูกศรเชื่อมต่อแบบตรง 117"/>
          <p:cNvCxnSpPr/>
          <p:nvPr/>
        </p:nvCxnSpPr>
        <p:spPr bwMode="auto">
          <a:xfrm>
            <a:off x="3491880" y="2924944"/>
            <a:ext cx="0" cy="13681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121" name="ลูกศรเชื่อมต่อแบบตรง 120"/>
          <p:cNvCxnSpPr/>
          <p:nvPr/>
        </p:nvCxnSpPr>
        <p:spPr bwMode="auto">
          <a:xfrm flipH="1">
            <a:off x="3491880" y="2924944"/>
            <a:ext cx="100811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124" name="ลูกศรเชื่อมต่อแบบตรง 123"/>
          <p:cNvCxnSpPr/>
          <p:nvPr/>
        </p:nvCxnSpPr>
        <p:spPr bwMode="auto">
          <a:xfrm>
            <a:off x="3491880" y="4293096"/>
            <a:ext cx="0" cy="10081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129" name="ลูกศรเชื่อมต่อแบบตรง 128"/>
          <p:cNvCxnSpPr/>
          <p:nvPr/>
        </p:nvCxnSpPr>
        <p:spPr bwMode="auto">
          <a:xfrm flipV="1">
            <a:off x="611560" y="6021288"/>
            <a:ext cx="0" cy="36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  <p:pic>
        <p:nvPicPr>
          <p:cNvPr id="135" name="Picture 4" descr="https://encrypted-tbn2.gstatic.com/images?q=tbn:ANd9GcTW2xwp3f4Kpcf1XeoN9E7uO9zW5Hi2izvzW-A4If0odxu6KLurYQ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492" b="10477"/>
          <a:stretch>
            <a:fillRect/>
          </a:stretch>
        </p:blipFill>
        <p:spPr bwMode="auto">
          <a:xfrm>
            <a:off x="371028" y="5474481"/>
            <a:ext cx="216024" cy="2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" name="Picture 4" descr="https://encrypted-tbn2.gstatic.com/images?q=tbn:ANd9GcTW2xwp3f4Kpcf1XeoN9E7uO9zW5Hi2izvzW-A4If0odxu6KLurYQ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492" b="10477"/>
          <a:stretch>
            <a:fillRect/>
          </a:stretch>
        </p:blipFill>
        <p:spPr bwMode="auto">
          <a:xfrm>
            <a:off x="515802" y="3656899"/>
            <a:ext cx="216024" cy="2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" name="รูปภาพ 136" descr="plnat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821360" y="5971456"/>
            <a:ext cx="886544" cy="886544"/>
          </a:xfrm>
          <a:prstGeom prst="rect">
            <a:avLst/>
          </a:prstGeom>
        </p:spPr>
      </p:pic>
      <p:cxnSp>
        <p:nvCxnSpPr>
          <p:cNvPr id="141" name="ลูกศรเชื่อมต่อแบบตรง 140"/>
          <p:cNvCxnSpPr/>
          <p:nvPr/>
        </p:nvCxnSpPr>
        <p:spPr bwMode="auto">
          <a:xfrm flipH="1">
            <a:off x="2483768" y="5301208"/>
            <a:ext cx="100811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151" name="ลูกศรเชื่อมต่อแบบตรง 150"/>
          <p:cNvCxnSpPr/>
          <p:nvPr/>
        </p:nvCxnSpPr>
        <p:spPr bwMode="auto">
          <a:xfrm>
            <a:off x="2987824" y="5733256"/>
            <a:ext cx="0" cy="36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155" name="ลูกศรเชื่อมต่อแบบตรง 154"/>
          <p:cNvCxnSpPr/>
          <p:nvPr/>
        </p:nvCxnSpPr>
        <p:spPr bwMode="auto">
          <a:xfrm>
            <a:off x="2483768" y="5733256"/>
            <a:ext cx="50405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26626" name="AutoShape 2" descr="data:image/jpeg;base64,/9j/4AAQSkZJRgABAQAAAQABAAD/2wCEAAkGBxQTEhQUEhQWFhUUFyAbGBgXGSAdHxwgISAeHiAgGiAcHyghHyMlHRwaITEkJSorLi4uHB8zODMsNygtLisBCgoKDg0OGxAQGywkICQsLCw0LCwsLCwsLDQvLywsLDAsLywtLCwsLCwsLCwsLCwsLCwsLCwsLCwsLCwsLCwsLP/AABEIAOEA4AMBIgACEQEDEQH/xAAcAAACAwEBAQEAAAAAAAAAAAAFBgAEBwMCCAH/xABGEAACAQIEAwYDBQUGBAUFAAABAgMEEQAFEiEGMUETIlFhcYEUMkIHI1KRsTNicpKhFSRTgsHRFkNz8FRjorLxJTSDwuH/xAAZAQADAQEBAAAAAAAAAAAAAAABAgMABAX/xAAsEQACAgICAQMDAwQDAAAAAAAAAQIRITESQQMiUfATMrFhcdGBkaHxQsHh/9oADAMBAAIRAxEAPwDEMTExMEJMTExMYxMTExMYxMTEwTpcldrF+4pFxfckHlZf97DAbS2K5JZYMxdpsqke506QBe77c+Vr874dsu4Y7JBIwWBDyklN5Gv+BQL8ieQG3M4ZOGuE2qRrp4e0UHT2tS2lNvBFJJt54m/J7EX5m3UUZtTcNM9wpZ2Fto0LW23v72H54YoOBH2LRLGCAPv5QOoNwNiOX5E42Wi4Bci09U4XrHTgRL6d0XxX4j4TpKZqSVI+VQiNqJfUGBG+onrY4D5dgf1HlszKh4Tpx3WqYNido4TMfz07jFwcOU0bHRUTqbC5Skdb233sByO+N9ipUXZUUW8FAx+zqNLbDkf0weAfpP3/AD/J8+x8N0rRgLUTtFfYCkkK33O1tuZP548T8HU+iwlKg9ZaR0H82m4xs32fAfAQ+/6nDEyg7EA+uAoAXjtXf5/k+aqrg3UpKvSSXJ+R1VgSLXA28BYcgenPAit4LeNRrhmTcEsBrFvbYdTzxv8Ax3lUMkcMZiTVNOiagouBe7WI3G18e5OA4F3p5J6c/wDlyMR7q5IxqktM3GaeGfL82SuASpVrC5HI8zsAee2+BzoVNmBB8CLY+k864InYd9IKtRyP7GX+ZAA3vhCzPhyLX2SMY5QQfh6sLcn91hdDtyuRg82tjfUlH7kZPiYYs54WeAkEOjAfJIOf8JAsf++eANRAyNpdSrDocOpJ6KxmpaOeJiYmGGJiYmJjGJiYmJjGJiYmJjGJiYmJjGJjtR0zSOFXmeZPIDxPkMdaHL3k3AsoNi3Qf740PJeHOzVFkRzrs0dOnzyG1tTfgHicJKdEp+TjhbA2QcPbFhoCp887jujlst+vMWG5xoXCvCTTAGmTSvWqmXc/9FDsPU4a8k4CDqr1wB27lOm0cY9vmbzOCXCUjUztQSkns94GP1x+HqvL8sT4tu5ElBt3Is5LwdTU/eK9rKeckveY+l+XoMcMmHw1dPT7COcdtF035Oo97H3w0YXONoiscdSgOumcObc9H1j+XDtVoq0ksDHhd+0CMmhlYc4yrjy0sD+l8H4ZQyhlNwwuD5HFbOKftIJUtfVGwt6jBehmrR3pZQ6Kw5MoI9xj1P8AK3of0wG4JnL0NOTzCaTfxUlf9MGZh3W9D+mCtGTtC/8AZ6P7hD7/AKnHrPONKOlZkllBkXmiDU3pty98LQz/AOBy6GBmEdTJsA3NATu7DyGBXBeiozE9lCJIIlI7Vxe7cy58WY/kMT5aSJc6qK2OS1nxNZR90qEhaYqealrKurz+bDTha4dj7SrrajpqWFPCyDe3+Yn8sMuHRSJ+MwAJOwG5wpZFlUdZ8RU1EauKhtMYYXtGndW3hc3PuMXuL5GdY6WM2epbST4IN3Pltt74N0tOsaKiiyoAAPIY22Z5Yi53wTIqkUxWaLrT1HeA/wCm/NcZjnfCSOxWNGEig3p5dpV/6Z/5i+mPoxmsLnkMIJykZvM07lkghulOU2Zm6yX8OVsJKPsTnDPp2fOGY5U0Vz8yg2J5EHwYcxvtflywPxuvFHDLI+mq+Y7R1YXuP4LOvQnlqxlmfcOPEzXVg9x93pve9+8hG2nly8cNGfTGh5OpC7iYmJihYmJiYmMYmJiYmMYmLuWUBkNzsg5nqfJfE/pivS0zSNpUep6AeJxpXDWU6RGwQsC+mmiO/aP1Zv3Ra5PLYYnOVYRLyeTjhbO2UZT2IRuxMkxXVBTAXsOeuTy6gHcnc41r7O6KAw/EK3azy/tZG+YN1W30geGL/CXDgpVZ5G7Sol3lkPj+FfBRyAxVzrLJKeU1lEtyf28I5SL1ZR+MD88Ko1knGDj6mNWAnFWVtNGskW08B1xG9t+qnyYbYv5TmcdREssTXVvzB6gjoRi5im0Ww0DsgzZamFZVFjuGU81YbMD6HF6aIOpVhdWBBHiDscKtd/casTDamqm0zDoknJX8g2wPqMNuAgRfTFvgmfSktKxJalcpv+E7p/Tb2wZzap7KCWTloQt+QwCzi1NXQVHypOOxl9ecZPvcXwU4pp9dHUL4xN+mAtAWE17Af7M6gPRjmH1sZFP0sx1bDoCCCPXHXjDjKGiGi4adh3Ev+Rc9Bgdwi9qoFdkqKSOQj95e6SPawxnXHuifMZ7FrkqkekagxAAIvfxwrlUScpuMMC1m1dLUSyTSnUxO55geAHl4Y177KZUhyuSXc2Z2f2HTGX57wxUUkiRSgapF1AK3538xhg4HrJFo6uOx0SvHGp/eZgpA/wAt8Ti6eSPjbjPJq/BFOUo4tXOS8h/zktv+eDt8c6aIIiqBYKoAHoMBuL8wMcIijP31QezjHrzb0UXN8X0js+1FfIr1FVNVH9ml4YfMA99vdhYemGXFXK6FYIY4k+WNQo9uvvzxS4lzf4eLuDVNIdESfiY8vYcz5DG0gLCyD+JJHqZPgoTYEBqhx9KH6R+836YYqWnWNFSNQqILKo5ADASihTL6V5JnBc3eWRttTnoP0Axe4czBqilhmcANIgYgchfwxlsy3nZcq6ZJUaORQyMLFSLg4yTjLIo6dkgmk+5e/wANKfnhP4H6mPfn0xpOf54INKIvazybRxLzPmfBRzJOK+W8NqVd6u080ws5YXCj8CDoBhZK8CzjywfNHFPDrwu4ZdMiXZ97hgd9akne/l/TCxjfeK+GilqaQ3G/wcx5+Jhc/pfGLZ3ljRMWtYarMp2Ktvtbw2P5Y0JdMHjm0+LBeJiYmKlyYmJgnkFNqk1kArHvYi9yflFrb7728AcBulYJOlbGPhXJRvqchNAknPRVG4A8WN7DzONi+zEQzvJOSBKg0Rw/4UY5WB6tzJwtcF8NdtKlO3ypaWq8yd0jPoNyPPDVSpFX1tWiWjam0iGeLusDaxBI+YX6HwxBW3Zyxtvk/n+jQcTCpT59NSns8wW68lqUHcP/AFB9B/phohlDAMpBU7gg3B9MVTs6E7FXOKCSjlaspQWRt6iAfUPxp4MP64Y8sr454klibUji4P8Avi1hRzCgkoZDU0q6oGN54F6fvxjx53HXA0D7c9DLmNEk0TxSC6uLHAPhKvdWko5z97T/ACk/XH9LevQ+mDmW18c8ayxNqRxcH/fwOA3FeVsdFVAP7xT7gD605sh9enngv3M/dF7iXK/iaaSLqRdT4MNwfzx44brviaRGb5ipSQeDDusPzBxbyfMkqIUljPdYe4PUHzBwJyWkkhrKlAp7CW0qN0DHZlH643dm7sVsvfvQRX0sBUU1xzAFyvva2Lv2aQMtJrqey7NGbs2YDUAGNyx6b4Xs8ztIa6omiKsYZ0be+nvKI25eHPbwwHyXP6U10klbGoiINlRW0Fr31FD4jErSZDkkz19p3E8VZMqQptESO1/FfoPLDTkdPA39mQUxYopaZ2ItqKgg3/zHb0xn9RNH2xFNCeyeS6qw79h0FtwDfGj5FmxjmjmrKV6ZezEUbDeNRf6trqT54EXbtiwdybZouFfKh8TXTVB3jpvuYv4ubsP6D2OCfEta8dM7QqXdhpjC77tsDt0F73x04fywU1PHENyo7x8WO5J98W2zpeXRbq6lYkaSQhVQXJPQYT6OsQFszrWCJbTTofpTobdXf9MdKt/7RqTCu9JTN96ekjjknmB1wF+0MLJK+qRUSijRkjbk8hNwLeGkW98LJ9iSl2VeK4qiqWSWq0xwLETBAGBcu1ghcDqb4cXrzSwwUkKiSpMYVUvsLAAs/goP54z/AIayt6rMIKmSQXmRpgBchdJChTfoCcafkWRLT6nJ7SeTeSVhu3kPBR0GBHOQQt2z8yPJRDeSRu0qJN5JD/7V8FHQYL4mF/MuJLMYaRDUTcrL8iebtyHpzw+EVwkdOMoIHpZBUMEW3dY81boV87+GMRz+lNRAZyp7RB2dStrEgjuS2P4ha58bY0nifLnp4PjKl+3nR0sLdxBqFxGp622ud8euLoI5I4sxhGqNl01AH1wsN7+am35HE5ZIzVuz5lqoCjlT0O3mOmOWG/jjJjExVe8sfeRvxRtYqQOvPf38MKGKxdotCXJWTD7wjRhFDSLZYF7WTnux+RT4G+kW8jhMyyDXKoPK9zztYb726Hl741zhHKRUfDUxG0zmebffs0uqqfU7+4wnkfRLzO6ijQsiT4HLJalyGmkVpnP4nYd1fzsMCfs6pGpasxSsO1qYO1dLjutqNv8A04qcWcNSwMtNQMzrUKWaF2uF0EEFb8t7DBviGnjpaikzCQBJGYJOSdrFLbDyIGF/6B3+w8Twq6lXAZWFiDyIwqrkE9Fd6By8fM00huP/AMbHdT5HbDJl+YxTqHhkV1PVTf8A+MWsUpMs0nkE5LxBFUXVSUlX54nBVlPoefqMFsCc7yCKoFzdJV+SVNnX36jyOBC5/NRsEr1vGSAtSg7vgO0H0nz5Y11sF1spV7fA1ZamLMjDtKinHRSd5Ih4g8wMOVBXRzRrJEwZGFwRhCyitaozppNuyETpH1BClQT7nDxluVxQa+yXSJG1EDlfrYdMCIsO60cMoyRKd5miLBZm1FCe6p6lfC+KXHOaPBTERAmWY9nGFFzc8yB5KCcMOFmZy+Z6WW4gpy8Y8WY2J9rW98F6wM8KkZLmBUq8RCkxQg3syOdLajrB+oX98Kk8rOxZiST1xouelhEcwkQM8jyQzJe2i40Ko9DY+eFjPMz0PIkOjspo0JAUGx0i9vwm98c7RxTQU4IiYP8AEtIqx0tpGYi7NcEaB13A5Yu8R8WVlZF2EkQiR5QGcfLY7hXPIEbE4O0lDl6US1kEep2CoquTpEvK5B2uDvfDjQZHHDRtFIBJdWaUsL6mO5P58vTDqLqi0YOqsGcPVElE8dHUSdpHIB8PMep6ox/TywzZrA8kLpE+h2Fg1r28/wAsIr0ynLqCK5Z5ZkMbXuV72o79LLtg59o3EBo6QlP2kh0IfDxPsMOnSKp0s6PM2b0eVwrAGBcDaNd2dj1bwJO5JxnGZwS1M8qVCqZUbUCN9CuL2d/lCICT64XaTIqide1KuxkfQh5lpPA338d8a5kXAzAM1ZMX7UhpIk7qEgWsxG5G3LlhMyIpvyYrB04HoVM0s8ZvAiLDDtYELu7L5Fv0w0ZpmkVOmuZwo6dST4KBuT6YCz59uafL4hK6d0kbRR/xEcyPAY75Lw0I2EtQ5qKj/Efkvki8lGKL2ReOMIpolVXXL6qWmPJRtLIP3j9APhzww5bl0UCCOFAijoP1J6nFrFavr44ULzSKijqxtg1QyVZAHHdSoWmhdgonqEU+YBv+tsc+DINME9HPb7iRlPQFHJZT7g/0xQXMYcyrkjCsYoYi4LKV1MSAGS/hbn54HNlksmatHWG0FQXdEVraxHZVD2/dN7YW82Sbza/YR+JqMGORA2v4KQxFlPOF/lufIlkxldZEFkdRewYgX526X9rY+jeNsihgli7NFjhqkancDYBj+zYjqQ1t8YRxNSaSp0kMGZHPS45D154EMSoHj9M+J+8L0jOxIA7zLGDfe7H15W8Qcb/wPGsXxtWwGmL7lNPPREoBt6kf0xj/ANnUIDo7LsgeU3FrhRZTfrvh+izCohyoRSUxSGcgmdWHyyPc6hzBINvywG/VYHL1th2LiZJJqysiu3ZUKNECN1J1kg+4W/pjvwpSzVC01RWVEckaljEBe7O1x3tX4dwAMI2U1Twy1kNJHJMksLRqNHeVbHSx8u8R54vUE8gMcVO5eKktUGF1IcHk6b87bsMBS9xVP3NKruD4GcyRaqeU/XCdNz5jkcVRPmFKT2irWRfiTuSD1U7H2wx0FYk0aSxm6SKGU+R3xYxWvY6OK2gJlPFNNOdCvokHOOQFGHseftgxMqlTrAK23vytinmmSwVCkTRK1+tu8PRhuMD8tyJ6fUoqHeAoR2cnfI26Md7eRxsmz2Jb14poqaqh0k/FSp5FGY35dBYHGoRuGAIIO3TGKZHnHYKO1VZ6eIzAIoGpGdio1g9D/rg99m2dJBJJTTSi7gOt2voPLs7na4FsTjIlCeTUMLPGlJMFSqpBeeEEW56kYbi3UggEemGbExVqyzVqjDuG4qurE8Nr09RLeaVxuhG7HyJA9sD8/wDhZKxY6YRRxQrp1OSFc35kjzONY4k4YhMc8qs8JMbGTs2Kh7A/MBtjIOHVilcBoxoijLyD8QQX5+bH8sQkqwcs48aRZruI2ioXy9kTUJL613BHO4Pjfrg7w9VVTZe5pqgTnQVlgk+aPzjN99sIaZbNO5KRG7KZAFFhpHO2GeLJKaCBLzzLWyqAI4yQAXPdDkctiLg4CbFi3dhz7Gckcs1RJq0J3YweWr6iB5DbF77Z4zanY/JZx6Nsf0GHrhnLTT0sMLEFkQAkePX+uB3H+UfEUhABLRsGUC2/Q8/InFOPpovwrx0IvAsnZRU8tk0fFFWa92a4ZQzDpvb88atX0azRtG99LbGxtceFxjF+Dss1vNTOg1ShljcNYqYzYkDxvY41zhquM1OjNs63Rx4Mp0n+oxvHo3ieKLlFRxwoEiRUUdALYoZnxJBCdBYvIeUcYLN+Q5e+PGb5I9QxD1EiQkW7OPu38dTDf8sXsvyyGEWijVfMDc+p5nD5KZ6ArSV9SbKq0kR+prPKfRQdK+98WKLhOBG1yap5fxzHUfYch7YPXxzmmVAWYgAbkk41G4rsAZ7lgeUSwTLFUQRkG41Ds28VuPDY4UFzfXS0zvIZJkqyKaQizOqmzEjw06h7DFDNqoy1Uc5Wc/GEqqRba4FBABN9izb+QxWzagraeMM0Ajp1mZ4wjBjGZNrewJAt1OJtkZS7Q2Z9Wf2jlEsyKuuJi6gG9jG1/wA9IP54xvj2m1M8ndAlRJgSPEAEL4EsGxqeQdvIaynoYkSAkBzNcMCUAYaR1I398Z/n8H93guDrjMsDXIAuCbbnlzPPAbymLJ5TK3CKmOmqSQt/h1RSPGRhb3scbxnGSfEUAgWwYIhTw1LZhfyuMYtwkAKVmbuqJaTUDa1tSkk+2+NF4z4paKrompZBIp1B40Yd4bbevhgprNjRaV38ywXUZhV/EMqRvTtUrGs0jLYRaCQxVz3bEG4x+1OUGLMUV5GkZHjZZGPeKPqUq9vm3F8duJ+LIa1BGXMNNqAkJH3jNf5UXoF6nATJcxYq9VI4cwMLdobNIwuI0A6KAdR88B1Yrasa+F+HO0ia1RURtDNLGCj2BUObd0i2DIynMI9o6xJAOXbR7+hKkfngLwPxCFleBmUxiMzNKdh2jPdwpPNQWsPTDkM7p/8AHj/mGHjVFYKLQHnzPMYraqSOUDmYpLE+in/fBXJM0adSXglhK22kFr+mOrZxTgAmaOx5HUMdS6zRt2bghgRqU3t6YYdfufP3GFEFrZhFLEULMwIYWG9yDbre+2AEdSRz7wvcg9f9cO32l8KJRtTmJT2bLpdupa/M9LnATinh008qJGS4aNH3sCNfRreeOeSdnFOLTZon2VcQVE0jxVLlvulMd9jYEg7c/fyxoOYVqwxtJJfSvOwJP5DfGG/Z6skWbRpJ841K29/p8Rjetj54t43aOrwtuJkXEf2krUF6ZV7OBzpaVr6tPWy9CeQwq5RKqSSlRpikhkUk8uVwB52tjWvtAhpBTSdqkZlZSIhYaix2Gnrzxk2Z0kfbwU+lqcqB2h19qASAb2HXyxOad5I+RNPLNI4T4AhFNC05lMrICQJCAt97KBi1V5TD8TTUkCALE3bzHmdr6dR5klrHfwwOPFMlPCxSspZwi7CRWR/IWGxwy8GUp7H4mUhpqq0jkcgLd1R5AWw6rSKxUXhDDjnPEHVlO4YEEeuAtXxhRxsVeYbGxIBIB8CRtfHnh7i2GrZwh02crHc7yAAEso8Bh7RXktGS1EJpqq7B4yJbao23RFOlr87XUqbnGl8N1Cx1ckSFzHOgkjL3uWTuPz53ABv1wmcf0ZGYOsbBDMASx6alKkHyNhi9w7MSlJUPK8jRSpGVdbKocdn3D1HI+2JLDOePplRpOZVTRqCkTSkm2lSB7knpgQajMZLaIoIB17Ri5/JbWwwO4AuSAPE45Crj/Gn8wxU6GgIMkqn/AG1a4vzWFFQexNzgTxbwrAlHUSHtZXWJivaSs1jY72vbbnhxNbH/AIifzDC3xlnyIEhCiYT6hKqm7CO3eYAeAP8ATAaVCSSoVaahtUJT62ABjgDg2ZUKGRreBc9248MXc1y6rR5IKRe2o2ZSRr1MjIRqUFjtdh1wt5nmF4TIkoM6aUtuDIqH7qWO31jcEYJcPcQmkiMiMzXGueGcFGZ+bvEx2Nz9OJ2iSa0PXCmVNB2rzFe3qZDI6g7DkAB42FrnxxmPFlOFirCF3hzAN/OoP+uGvLKmVs0inqSsYkpiUTVsi3Frk7aieYGF3iwBkzfS117eFhY3BOkYMtBnmP8AcWuDYtVGUazK09KGHMEEgWOH/P8AL6WmrS0cEa9hSNIAq275YKnle52xm/C1TelmKsT2YgkO34GAPTpa2NH46pi1Qh0swqaYKtuReNhKF9wpwPcVd/O2VOFsikdJJFdIVW5lqHUM7va7lb7Kqm/vfFLiHLBOkm8c8kDxlJowF7UPt2bW2LdfTBLgTiKKWGWhnJTtyywjTuUkB5nxBJx+5PwpX0z6fuGiiN4mZrKp/GVHzNb8WNVrAaTSovcMUhqaho6mKLRTwdmyIAUBZwwU9CVVRfzwzf8AB1D/AOFh/lxVyqqo6CHs2qYyxJZ2uLszG5Nl8+Qx6PGUbG0EFRMT+GJlH8zADDqlsqlFLJY/4Oof/Cw/y4KZfl8UC6IUWNb3sosL4Af2pmEh+6pEiXxmff8AJb4L5LT1CKfiZVkYm40LpC+Q6nDKukMq6R+cQQQNCTU27OMh9zYXXcYxzMl7eYZjUrrpJHIIjN2QLsqtytfnhz+1WvZ+xoVAUVHeaRvlAXf9RjN5oZZYtMeiMH51D6BJp2DBW2PqMSm8kPLK3RX4fzJoJ2miQDUHVCx2W48epAxq/DOcSpT01NCglmESvIztpVA241Hcknwwl8D8BGsjEsstokcqUXncW5HliylBRCs7MyVMkaAmVSHu78lAVRewF7n0wI2hYcoqxkz3hGoq37SSKnEhFu0EznSOhUabXGAv2f5DPDUVXYvTytEQhZ7m997qRuMHdNIVKQiuYD/kr2gB8rtaw98cuCx2FXVmaOOmQRpZNQ2G9tRJ3PO+GpWPxXJMDZ7nsktTHTTUkbGGTVN2e/aWF7LcDob2wZJoBHZK2aOE7mmVrEeKhfmG/QYTuIeIdRnkhcBfiu0iKi7MwFrnwUW974f8harqEjn7GjJkTUJrG4Ppa9x64ydsEXbYEzbK1kjRZkkSNzppaOI6Wb9+Q+PU35YM8CcEmlczTHv2KxpfUI1PPfqThiyrJezczSuZZ2Fi52AHgg+kYKSyBQWY2AFyfLDKPZVeNXbMi+00xnMNMhABjTn/AJv9bYJZZeWkpYlmRgslP92FsUNwx1Hrcb4WcyzOOsrJpNOsygxwd0kXuAvodOpsP9JCRV0sAiWIxBnfTY3VV0RliPEk29MIstko5bY15jQRzxmOZA6NzU8jgQnBVACCKWK45bYK5nSNLGVSV4mvcOlr/wBQRgPHRZinKohlHTtIypPqV2/pirr2LtK8o9vwTQE3NLF/LgBn+Rw0MsNRTIkF1eMvbuqzL3C/lq64PnNaxN5aQMo6wyAn+U2OKeY55T1EMkNTHPEsikEvE35ggEXwrSFajQn08emSomkMcUvaRjVH31jjcd6SLb6iLXtscGM4ypWpDUQzvU05Ul0lOq68iyE7qw5+2BkuWmdUjhraQCNCgcXjkC+DC9jt0tj3xLWGnp4sspO9qVfvAwIYEkurH6dW+F6JaTsq0sCVDZbHMomSOR4HLm99tS/+mxwOz2KOGLNook0RiaJVA5A2Fx+dzhi4PpjLLS2UKo1VUgU/Kx+7RPLYX87HC7xTKphrWFrT14W/XuC21ue98K9X80Br0380K32et2itEN+0ppE5W7y97x39dvTbGmSTV2Y0UQiplj0hWSZpLHUNiVFuouPfGM8B1pjkRido5RfxCt3WPL/XH0J9m01qeSAtc00zp/lLFl/of6YevU0PXrcfnzZneT5ZP2qUqlo6hnViWTeIJcFlbqDfYYZuG8qiL/CZg0xnW+lXkYI4vfUliL+mGea39rx3O4pG0j/OL3/pgnxBk61MTIdm5o/VG6EHGUQx8dEochpoQBHCi25d0E/md8EQMKBzWsoQrV2iWDYNNGCCnS7rvceYx2PEk9RtQ07Mp/5010T1Uc2w1odSSGiSQKCWIAHMnAWPiqnedYIi0rE2JjGpV/ibkMUouEjKQ1fO1Qf8Md2Mf5Rz98B+I66SKUR0iiKmpHQ1GgWJ1HkLDkBucZtmcmsk+2TL2kp4XW1kksx6jULD2J298LdcZfhtcErukUaMTNEjKAdjoOn6euNNlanzCmkRHDxuNJZeh57ehscZ1l2Zz0gly1o0dncqms6Vs2x9mG4874SSzZOazfuFvsazNWhlgJGsOXFuoO1x7j9MaIIlB1BRc9bb/njCa3KJKGsKwsqtCupXDadV7kA32vsRY8wMPnDv2gxVUZjmJglK21D5b+IPQ+uDCXTN450uLHesqViR5G+VFLG3ljFK7MRVTVFTYam2EXZs7oqjZiNlF+e+Hfhji6QU9qiKaVkZlEkaa9YUkb6flPrhJqq+pmNbJATGsxJZC6KQANPfDd6+3TAm7B5JWkXcuycZfDTV0q9skg78bWGhnHdYdPLfxw1cAZuyjsJ07NXdmp25KykklVv4XNvEYoVWefG0tPDSR9qUCPLq2VQljpJO1yRbALPMyNTWwmVyphYN2UXfCAclBGxY9TsADja0BNRyjZcZrx/xpHrWkju6MbTMptcfgB6X2uemKfEvGck0bAKUiB0kKb7nb7xxsP4VucDFyQJcymSKkmTSZSlrkXNgOaITb1wZSvCGnO8ROlJlKUyGQq8ckBLyxargoxsJYSOqg2xoHBdGdDVDaiZ7aNe7CNRZAT4n5j5nCRwJlclakSTqTBSu2mTe8inlH/DyJ9AMafmeYR00XaSd2NbAkAkDpvbkMaC7D4130D8y4kWnlKTxSLHtplAun+Yj5bHxwWo6yOVdUTq6+Km/6YUchzKX4ktIf7tWs3YhuYK8vZlBNsGq3hiF2Lx6oJT9cR0n3HI++GTY6bYbx+EX54WpJ66m+ZBVxDqnclHqD3TbyxVoc3qq8O1IVp4VuoeRNTsw57XFgDtg2Hl0fvFfw8p+FjhilqZBy0j7sfjcjlbp44Razh56WdqOPtpQ2iYaFBLadrMfpAY8xjVOHskSlj0jvSMbySEbux5k/wC2BuYSIua029mankBvsDuhAHiee2FcbyxJQvLAGW8MVdBTyzx1KKxUySxul1FgTpDXvsNsZnnlYPhYEJ3Yyzub2sWuBufQ42r7SawpQSIvzzkRKPHWQpt7E4wHjpirTKp2j0xbWsQBYjfc9652wrWUkTnGpKK+fKFXJZAJRe3eBFybWPQ7f974377P82IqIpHbu1sNmvtaWHun3IUn3x86I5BBBsQbg+eNMyCrE9M0QBuD8RFubkrtIgPW66tx1XDTw7H8vpkpGycHFJaitmLB5RN2d730oBsB4DmcNuM6yp4aSalqqcBKWuRUcA7LJ9JN/EkjDjxDn0NHF2s5IW9hYXJPgMGLwPF0slnN6BZ4ZIXFxIpX88CeCK5np+ykFpqY9lID5cj6EWOM6P2gVPxa1eiVaIsEKm5Ujxvy1dcNXF8ksFsxoiCJUCy7XGk/LJYfhvgck8oX6ifqXQ15zncNMt5G3OyoouzHwUDfCRwpms0v9ozy05EDXJTm5YCxW3p44Z+G+Ho4/v3c1E8gBMz+B6IPpHpgHx7k5i/vEMrxJLIqVCRm2sMbah4HffGd7NLlso8G53T0kvw61KtTSR9omrnGxO6E++GLjLhdK6IPGQJVH3bg7MOdjbp59MAJMgpqaSpkXT2dLGD2K/USvOUnnzxcinmoMvgjp17aeckoDyW41WA8AOQwFqmBaqWhZy7OYqUTw5pSHtJBu537S3y33tf94Y9UnCrTQrVLII0jVrwlxsnOwdbki34sTMc9qyvZ5pSROG3XV3GUdTcXt052xz4f4Yhq0Y0NY0TEHtIXOor0+ki6nxthP0J7db/wyi+XVUMck954EcAxGI9178g+kixNxvbAfM6eZhH20crSH6W1aj76d/zOHfMMtzeOHsnaGaIEW1Fb7HbnbyxxzGbNZGgc05d4G1KRFty8Q9iMZoDj+4t0+XTxmOCKJ37S5K2ceuzFQeeCmR5JOah4ZVWIImrTKdI0nmxCbPv4nBpos3qHSV40jMYOkmyEX52uW/THaH7P56htdbVFh4IdRt+HVsLe2CohUPZMXKOqpqWSWFozWWa8BUnRqI71l5XBsLi5weyfg6qqwhzCR1gT5INVyRf6z/vvgtmc1DlKAQxxdsbBVZu96km5AwNlzbN6lO0pxHEB/wAsr3iOYI1jvX8sGktjUlh5/RGhRRxwxhVCxxoLDoABhD4mz6lqqg08s392SPtCEJvK99kBtvawO3PFwSS19FLHNaOamcF7jusVGqzr4Ecx0x7oaaKSSklLKoqoiDBp1A92/wB2fot/XDN3oeTvCPzi6pmjSglp4gQri0TGxuVso28Lm9sG8n4hWVuylQwTjnE/XzQ8mHpgXwdkynVOxdlWRxTo7E9moOk2v1Jv6DB7O8tgmjPbgWTcPexW3UMNxgq9hV7K/FeZNDBaPeaUiOIeLN19hc+2LeR5cKeCOIb6RufEncn3N8KXBVM8rNWVMjSRxalpmkFjo6yHxJG1/DClU/aM4zGSojV5KdEKBAbC34jsQN8DkllgfkSyzaMKv2jSIlKsjEB0ljKMeYOoXsefK9/LBjh3N1q6eOdBYOOV72PUYAV8qT1byykfDZepuT8plI3vfburcepwXoaTuOOwNxvn0bzRPGySR0cZnaxuC57sa3/iscYPxPVamC3uxJd9hsW5b8+W9uW4w+cSzqkLaECtVMah0X6Y1uUUja212t54yqeXUzMfqJOFhl2J47lLkzxhh4SzUxOCGIZCGQE7HfvKPW9/z8cL2PUblSCOYNxiklaotOPJUfRfDXZzJNQu33NSva0rfhJvcLfqjdMN/DFZ8TAYalQZYD2cqsAbkcm9xY4xPhLNDKipGxSRGMlK3hJ9Ufo3Tz9cO+RSNDGuZRSyTOW01sbcwOVwBy07W8sSi6OeMqfz5/4fvEGVZjXymm7FaakjbblpNjsduZ62FsFOCs4jiZsqnUh49SguwKuDvYeGx5YJccUM1dSRPQybhxINLlQ62O1x6jbCHUcOlWlqs2m7CVu9EEbvMVHS3oBjPDtGdxlaHJM1OVO0NRqala5p3AuV/wDLP+mOy5BJmAeasLRhhaCIH9mOYdvF+Xpi1krx5rl69tGdLDT3tzddtYPQ9cccuziSidKWtJZDtDU9GHILJ4N59cN+B/30LuZ088MriqmSNni0CYoTFMoFtMo6OOhx44aaOMQvO1VK0BJiCDXEx3AMZA8OhO2HLjKsJjWmiCvNUnSgYAhV5s5v0AB97YqZXwdJTIEpqyRF6qyhxfqVvywOOcA4+rAq5vTUlRLCkJkSaeUiZZGYOFAJKkHx2Axf4fCRTUU5RYgwlgbSukBgw0h/Oy2v4458V0lYHhp7wTyyteKYrokXRvdrDl02x1zPMalpRDU0y6Jo7MjuAhdfqifox52NsDsXTLnHSEVMJkh+JSVeziiLWUSE3JYde7yPS2A7yVVGKjS7RNTqJRDq7SIoTbYkahY4NrQ09IVmRJqibT3FMvaLGbcrsbKPPCjmGbdoZFllZnqNp2gXWEQX0woeV+pOMzSxkJZ2rIurTLVEIkk7PKyr3+QVV6c8MX2elWNRJAClOSqopYkagO+RfcC+3tgNlPEFPEqMHk+IWMRaZlMazAHu/MLXAuL+eCkdBTT9rIqz0783i7UxI7EfunSb9SMFbsMd2ijmcUUklVMYlmE88UCXG5A7rlPC1zv5Yr5ItMnaIUlqauGYhdLNqIB7p1E6VAG2+LGUVtZJLLHBAipEgij0v91GTzYn62G3IY68JUdWyPTGaOD4dysjRi8jnnqJbaxvzwOzLLK2dWbtmWOogWVgZu2OmIHlc2OpvCy88d8up5ZpB8LKj6Y9HblCqRKdtMK9WtzJPhgvnHBhqIystVM7LvHcgKGHIlVFm98XuFs47SJllCxzU50TLyAI+ofukb4as5G45yDMqkfLWWnqHL07n7qcjdWPNZPU8jjrmUn9oS/DRk/DRm88i/Wekan9cVsyq2zMtT04tS3tNORs1vpivzP73TBdq6koeypARFrU9mOQ25knx88b8BXt0A+O+K0pFWlSHtA8ZDBWtoUbdMdOHstoqvLWhpDoR10uwA1g8zqv1xlNdTzUlUNd9TyBklUkiRWPK/UEHfG35VlNNQpNMg7JJB2ji/dWw3sOmFi23knBuUnZVqOyyykSGG+pm0RAncu21yT4c8LPEYVFjy9WPZoDPWyeI+Yg+bMf0x7z50mgkraxGKvZKOG5DAnk+3JmO/kAMZ9xLXmnhMBcu5tJVPquS30xljzC3A9caT6NOXS+f7/ArcbZwZnYlR94QV3+RF2VbelufhhVx0qZtbs3LUb28PLHPFYqkXhHiqJiYmJhhwjk+ZGJgCxCXvt9LdGH5D2xr3DfEpjb4lVudIFXF0dOkyjxtz//ALjEMMPDGdPHIo1d4fKzHa1vla5tpIFsSnHtEPJB/cjfqDNIqB0ZZA1BWNeM3/ZOd7eOk7+mLvHHByV1pjK/3cZ0oliG5kW264zrJKiASLUPF2lLYrLETf4dn5so/CTexw/0OYmgCHWZqCQjs5b3MN+jeK+fTCp2siRakqevn+BX4Ppcxk7NXd6amphsP2es7kDvc79Tgu/2hQv21PmFPoIBsvzhvK4Gx88H+OcifMKZEp5VXvBtV9iPbGUZxwu5r2o6ZSwuo1HfTsLknoMB3HQJcoYQW4Ezl1qJJYY2mshDRbs8aX20Mdj/AA88avkvEEFULxONQ2KN3XU+BU74SuG+IqWigqVSnYCkZVkcWLOSbE+l/wDTDIcqpcwijqAhRnW6SL3HHuPPDQ0P47SpM55CpqK2eqP7OP7mE+Nt3Yep2v5YYMwoIpk0TIrpzswvywsUeXV1DGI6fs6qJeSv3JAL72Pyt72x4zfjMJBMJIJ4ZQh0hluCbbWZbjnhrpZGTSWSrwfwpSywvK8dxJM5XciyBiAtgeW2OXHXB9LHSSSQoYmW20bEKd7bjl74O8KZvSrSwIs8VxGLjWL3tvf3vjj9otWn9ny94d4qBY+LDApcQcY8P6HbLeDaVQGdDKxS15WL2BHIA7DAWv4apYswplMQMU6OukkkBh3gQCdtgcO0E6hFJZbaRvceGFDjjPaZDTSrPGXgnB0qwJ0kFW2HgDfGaSQZKKQ5UdIkSBI1CKvIAWGF7Mv7tXRTjaKpHZS+TjdGP9V98eTxiJCRSU005HNraFF+W7Y41uR1lYCtXKkMNwezh3bbcXduW/gMFu9BbvQXzniSCn7pJeQ/LFGNTn2HIeZ2wvLw89VO1XWjsI9AHYhralG/3xH6YuU9Rl9BFPLEVYxECVgdbknkCx6+WEn7T8wrJLOdS0BKhSp+cEA3Nt+u2Fk/cScsW/7DjXcVoaeQZWEmkhIXs1U2A8QBa48xjO+L85/tCGOaV44ni1IYRu7NcWIHMA+eGPLuGHpaujqMv1NBOoElzewI3v5f6jDHT8D0NLM1UdgLtaQ3VTzuL4DUpCtTmsl3g+ntl9N8Siq0cY+YAaQOXPltbAnNK9Kq80z6Muh3327dh5cygI2H1Y8ZpVGtjeSdzT5cvX5Xmtyt4LfkOuEKpr2EMZnZnp42PwlO2zOPpaS30jl54LlWAylSr5/ot8Q8Su7fEuLMQRSQf4a23lceNuWMjzzMNbFQxKg943uHa538x/8AOL3EmeO8klye0LWduVrbaR4W5YXcGEe2N4oP7pExMTExUuTExMTGMTExMTGMMXDfETxSJcgWAVSQLEctLjqCOpxqXCvEJi19hHrga5npCblB1aH8S8zbGF4KZPnTwEWJ2IIINmX+H/Y7YlKHaIT8ebibxl+cLBOn9llqiGYF3pesVuZW/wAu/TD9kefQ1IPZmzj542Gl1P7wO+MMyHiFWKzh/h5+QnUdx/FZl6HzAw8HN6eoKGuVqWp+iqhPcb0dbi3k2FjKhIToqZv9m9VJWTdnIq00zhmJbc73I09bG9se2h7fN4qJGMdPRAWQMRqK2a9upJIwbfP6ygGur01NJsBPFbXvy1Lff2wayWtoJ5TPD2fbMAGJGmTlyIaxweKCoRvAicScZVdNUt2dZTzKfoCmy26Hfn53wPfi6rq2kqQ/YLTxaQFuylm8R4kA8+VsNNR9lsIFUyMXaVT2StsEa9739cFOCuFv7PpZO0HayuNTqovew2Vb88DjK8i8Zt50Y8BCzI6VGuZmGpJYtiSd9+oxsVFwvljkx9jA0qKC6r0v+mELgzLJajMxUR0vZRI5Lgg6VO/LV15bDHvJYswStrKqCnF0Yh0IsGF+SeJsL7YWOOhYYy0Os2RZPAsjtFABE1nJ3sT036+WBsvHWUQkdlErEcikIFve2B3BGR/EUFY1TEbSu0iahvcKdx12OPGTcMNJkkoMA7ZiWj7vfIuLefjhrfSHt/8AFLQR4j+0iVYu0o6Zmj0gmaRSFBPQDr63x44lyyrzCAVC1KRU4iDBAWAba7FiMH4+H5HycUjACUwabE7BrbXI88Esn4fWOhSkl76iPS+/O/Ox6YNN7G4ye/Yzf7NqUVdHV0TRjT8wlHVul/Tp5YZuD+HalqOaizADsvljse9bncHwBtbF6nrsuyuNooj+8UTVI59eZ/PHE5xUVUYl1rRUpF+0YqZHXxXmE/XGSSBGKVXsJ1udQUMcdOl5JFUKkKbubePh6nCTPnySSSSZoDrha0VEATc9GP4v0xHz+OEMMuS2o9+uqP6kFt29vywl5pxOsJd4pGklcWeqlHePlEp+Uedr+mA5CyneF8/n8BniPiHW/aVYu6bw0g+SPbZpelwPpxmef8QPK7HVqZgQz+RFtKjoLHFLNM2aUkC+km5J+Zv4vffA3DRh2ykPF3ImJiYmKlyYmJiYxiYmJiYxiYmJiYxiYmJiYxjrTVDIwZTbf2PqOuGrI+MWjGlrBTzRhqjb1U/L13GFDEwrimJKCls1akzOKQR6JGgAYMEZjJTsV39V32tvh1qM8hlAavob6bf3mlOpR5hlsR+ePnmmqGjbUpsbEeoPMHBvLOKJIn1DUhJveIkWG+1id/c8sT4NaIvxSjrJveTurD/6fmmrqIqgh7Drzs/9cXMp4mr5DKBSxzCJyheOTSGI/CGvjGI+MVl3nWCYkAHtE0Pc+DLa5HU4LU2dRRLaAVVO4+bspQ6X67bYXk0Lzcd4Nfbi5o9pqGqQnnoTtB+a48TcewICzwVaL1ZoCB7k4Qqfjd9FlzKQEDlLTgn81xwzDi6WohMU1bDoNr/cNqNt/HxweYfq+z/H8mjrxtF0pqy3lTtjr/xLK9uwoahh4yWiH5NvjOk48qCbGvjVRsLU7G4/PHjM+Lw3zZjUuLbrDCI7+53xuZvq/r+B1gz+vmlmiCU9KYQCTKxc2YXBFrA2tgXm2Y0o2rMwkqH5CKmOkX9IzffzOEGqzmlLlvhpJnK31VU3PzIHMe+BjccOq6Y5IoVLb9gliOXXdrC/j0wLbBzb/X5/Q0lc7MaEUtNBQxsCDLU7M3ovzN74R5s3giG+qqKcmlJWFLn6Uv4na+ESsz9nubd4k99jc29PH88C6idnbU5uf++QGww3BvYy8UpbwMuecVNK1yddvlHJF/hXC3UVDOSWN/0HoOmOWJikYpFowUdExMTEww5MTExMYxMTExMYxMTExMYxMTExMYxMTExMYxMTExMYxMTExMYxDgllXyj+I/8A64mJgMWWhwzb5V/jf/3tgZiYmOSWzzp/cz8x+Vv/ANu/8a4mJjR2GH3C5mfNP4f9TiriYmOtHox0TExMTBCTExMTGMTExMTGMTExMTGMTExMTGM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28" name="AutoShape 4" descr="data:image/jpeg;base64,/9j/4AAQSkZJRgABAQAAAQABAAD/2wCEAAkGBxQTEhQUEhQWFhUUFyAbGBgXGSAdHxwgISAeHiAgGiAcHyghHyMlHRwaITEkJSorLi4uHB8zODMsNygtLisBCgoKDg0OGxAQGywkICQsLCw0LCwsLCwsLDQvLywsLDAsLywtLCwsLCwsLCwsLCwsLCwsLCwsLCwsLCwsLCwsLP/AABEIAOEA4AMBIgACEQEDEQH/xAAcAAACAwEBAQEAAAAAAAAAAAAFBgAEBwMCCAH/xABGEAACAQIEAwYDBQUGBAUFAAABAgMEEQAFEiEGMUETIlFhcYEUMkIHI1KRsTNicpKhFSRTgsHRFkNz8FRjorLxJTSDwuH/xAAZAQADAQEBAAAAAAAAAAAAAAABAgMABAX/xAAsEQACAgICAQMDAwQDAAAAAAAAAQIRITESQQMiUfATMrFhcdGBkaHxQsHh/9oADAMBAAIRAxEAPwDEMTExMEJMTExMYxMTExMYxMTEwTpcldrF+4pFxfckHlZf97DAbS2K5JZYMxdpsqke506QBe77c+Vr874dsu4Y7JBIwWBDyklN5Gv+BQL8ieQG3M4ZOGuE2qRrp4e0UHT2tS2lNvBFJJt54m/J7EX5m3UUZtTcNM9wpZ2Fto0LW23v72H54YoOBH2LRLGCAPv5QOoNwNiOX5E42Wi4Bci09U4XrHTgRL6d0XxX4j4TpKZqSVI+VQiNqJfUGBG+onrY4D5dgf1HlszKh4Tpx3WqYNido4TMfz07jFwcOU0bHRUTqbC5Skdb233sByO+N9ipUXZUUW8FAx+zqNLbDkf0weAfpP3/AD/J8+x8N0rRgLUTtFfYCkkK33O1tuZP548T8HU+iwlKg9ZaR0H82m4xs32fAfAQ+/6nDEyg7EA+uAoAXjtXf5/k+aqrg3UpKvSSXJ+R1VgSLXA28BYcgenPAit4LeNRrhmTcEsBrFvbYdTzxv8Ax3lUMkcMZiTVNOiagouBe7WI3G18e5OA4F3p5J6c/wDlyMR7q5IxqktM3GaeGfL82SuASpVrC5HI8zsAee2+BzoVNmBB8CLY+k864InYd9IKtRyP7GX+ZAA3vhCzPhyLX2SMY5QQfh6sLcn91hdDtyuRg82tjfUlH7kZPiYYs54WeAkEOjAfJIOf8JAsf++eANRAyNpdSrDocOpJ6KxmpaOeJiYmGGJiYmJjGJiYmJjGJiYmJjGJiYmJjGJjtR0zSOFXmeZPIDxPkMdaHL3k3AsoNi3Qf740PJeHOzVFkRzrs0dOnzyG1tTfgHicJKdEp+TjhbA2QcPbFhoCp887jujlst+vMWG5xoXCvCTTAGmTSvWqmXc/9FDsPU4a8k4CDqr1wB27lOm0cY9vmbzOCXCUjUztQSkns94GP1x+HqvL8sT4tu5ElBt3Is5LwdTU/eK9rKeckveY+l+XoMcMmHw1dPT7COcdtF035Oo97H3w0YXONoiscdSgOumcObc9H1j+XDtVoq0ksDHhd+0CMmhlYc4yrjy0sD+l8H4ZQyhlNwwuD5HFbOKftIJUtfVGwt6jBehmrR3pZQ6Kw5MoI9xj1P8AK3of0wG4JnL0NOTzCaTfxUlf9MGZh3W9D+mCtGTtC/8AZ6P7hD7/AKnHrPONKOlZkllBkXmiDU3pty98LQz/AOBy6GBmEdTJsA3NATu7DyGBXBeiozE9lCJIIlI7Vxe7cy58WY/kMT5aSJc6qK2OS1nxNZR90qEhaYqealrKurz+bDTha4dj7SrrajpqWFPCyDe3+Yn8sMuHRSJ+MwAJOwG5wpZFlUdZ8RU1EauKhtMYYXtGndW3hc3PuMXuL5GdY6WM2epbST4IN3Pltt74N0tOsaKiiyoAAPIY22Z5Yi53wTIqkUxWaLrT1HeA/wCm/NcZjnfCSOxWNGEig3p5dpV/6Z/5i+mPoxmsLnkMIJykZvM07lkghulOU2Zm6yX8OVsJKPsTnDPp2fOGY5U0Vz8yg2J5EHwYcxvtflywPxuvFHDLI+mq+Y7R1YXuP4LOvQnlqxlmfcOPEzXVg9x93pve9+8hG2nly8cNGfTGh5OpC7iYmJihYmJiYmMYmJiYmMYmLuWUBkNzsg5nqfJfE/pivS0zSNpUep6AeJxpXDWU6RGwQsC+mmiO/aP1Zv3Ra5PLYYnOVYRLyeTjhbO2UZT2IRuxMkxXVBTAXsOeuTy6gHcnc41r7O6KAw/EK3azy/tZG+YN1W30geGL/CXDgpVZ5G7Sol3lkPj+FfBRyAxVzrLJKeU1lEtyf28I5SL1ZR+MD88Ko1knGDj6mNWAnFWVtNGskW08B1xG9t+qnyYbYv5TmcdREssTXVvzB6gjoRi5im0Ww0DsgzZamFZVFjuGU81YbMD6HF6aIOpVhdWBBHiDscKtd/casTDamqm0zDoknJX8g2wPqMNuAgRfTFvgmfSktKxJalcpv+E7p/Tb2wZzap7KCWTloQt+QwCzi1NXQVHypOOxl9ecZPvcXwU4pp9dHUL4xN+mAtAWE17Af7M6gPRjmH1sZFP0sx1bDoCCCPXHXjDjKGiGi4adh3Ev+Rc9Bgdwi9qoFdkqKSOQj95e6SPawxnXHuifMZ7FrkqkekagxAAIvfxwrlUScpuMMC1m1dLUSyTSnUxO55geAHl4Y177KZUhyuSXc2Z2f2HTGX57wxUUkiRSgapF1AK3538xhg4HrJFo6uOx0SvHGp/eZgpA/wAt8Ti6eSPjbjPJq/BFOUo4tXOS8h/zktv+eDt8c6aIIiqBYKoAHoMBuL8wMcIijP31QezjHrzb0UXN8X0js+1FfIr1FVNVH9ml4YfMA99vdhYemGXFXK6FYIY4k+WNQo9uvvzxS4lzf4eLuDVNIdESfiY8vYcz5DG0gLCyD+JJHqZPgoTYEBqhx9KH6R+836YYqWnWNFSNQqILKo5ADASihTL6V5JnBc3eWRttTnoP0Axe4czBqilhmcANIgYgchfwxlsy3nZcq6ZJUaORQyMLFSLg4yTjLIo6dkgmk+5e/wANKfnhP4H6mPfn0xpOf54INKIvazybRxLzPmfBRzJOK+W8NqVd6u080ws5YXCj8CDoBhZK8CzjywfNHFPDrwu4ZdMiXZ97hgd9akne/l/TCxjfeK+GilqaQ3G/wcx5+Jhc/pfGLZ3ljRMWtYarMp2Ktvtbw2P5Y0JdMHjm0+LBeJiYmKlyYmJgnkFNqk1kArHvYi9yflFrb7728AcBulYJOlbGPhXJRvqchNAknPRVG4A8WN7DzONi+zEQzvJOSBKg0Rw/4UY5WB6tzJwtcF8NdtKlO3ypaWq8yd0jPoNyPPDVSpFX1tWiWjam0iGeLusDaxBI+YX6HwxBW3Zyxtvk/n+jQcTCpT59NSns8wW68lqUHcP/AFB9B/phohlDAMpBU7gg3B9MVTs6E7FXOKCSjlaspQWRt6iAfUPxp4MP64Y8sr454klibUji4P8Avi1hRzCgkoZDU0q6oGN54F6fvxjx53HXA0D7c9DLmNEk0TxSC6uLHAPhKvdWko5z97T/ACk/XH9LevQ+mDmW18c8ayxNqRxcH/fwOA3FeVsdFVAP7xT7gD605sh9enngv3M/dF7iXK/iaaSLqRdT4MNwfzx44brviaRGb5ipSQeDDusPzBxbyfMkqIUljPdYe4PUHzBwJyWkkhrKlAp7CW0qN0DHZlH643dm7sVsvfvQRX0sBUU1xzAFyvva2Lv2aQMtJrqey7NGbs2YDUAGNyx6b4Xs8ztIa6omiKsYZ0be+nvKI25eHPbwwHyXP6U10klbGoiINlRW0Fr31FD4jErSZDkkz19p3E8VZMqQptESO1/FfoPLDTkdPA39mQUxYopaZ2ItqKgg3/zHb0xn9RNH2xFNCeyeS6qw79h0FtwDfGj5FmxjmjmrKV6ZezEUbDeNRf6trqT54EXbtiwdybZouFfKh8TXTVB3jpvuYv4ubsP6D2OCfEta8dM7QqXdhpjC77tsDt0F73x04fywU1PHENyo7x8WO5J98W2zpeXRbq6lYkaSQhVQXJPQYT6OsQFszrWCJbTTofpTobdXf9MdKt/7RqTCu9JTN96ekjjknmB1wF+0MLJK+qRUSijRkjbk8hNwLeGkW98LJ9iSl2VeK4qiqWSWq0xwLETBAGBcu1ghcDqb4cXrzSwwUkKiSpMYVUvsLAAs/goP54z/AIayt6rMIKmSQXmRpgBchdJChTfoCcafkWRLT6nJ7SeTeSVhu3kPBR0GBHOQQt2z8yPJRDeSRu0qJN5JD/7V8FHQYL4mF/MuJLMYaRDUTcrL8iebtyHpzw+EVwkdOMoIHpZBUMEW3dY81boV87+GMRz+lNRAZyp7RB2dStrEgjuS2P4ha58bY0nifLnp4PjKl+3nR0sLdxBqFxGp622ud8euLoI5I4sxhGqNl01AH1wsN7+am35HE5ZIzVuz5lqoCjlT0O3mOmOWG/jjJjExVe8sfeRvxRtYqQOvPf38MKGKxdotCXJWTD7wjRhFDSLZYF7WTnux+RT4G+kW8jhMyyDXKoPK9zztYb726Hl741zhHKRUfDUxG0zmebffs0uqqfU7+4wnkfRLzO6ijQsiT4HLJalyGmkVpnP4nYd1fzsMCfs6pGpasxSsO1qYO1dLjutqNv8A04qcWcNSwMtNQMzrUKWaF2uF0EEFb8t7DBviGnjpaikzCQBJGYJOSdrFLbDyIGF/6B3+w8Twq6lXAZWFiDyIwqrkE9Fd6By8fM00huP/AMbHdT5HbDJl+YxTqHhkV1PVTf8A+MWsUpMs0nkE5LxBFUXVSUlX54nBVlPoefqMFsCc7yCKoFzdJV+SVNnX36jyOBC5/NRsEr1vGSAtSg7vgO0H0nz5Y11sF1spV7fA1ZamLMjDtKinHRSd5Ih4g8wMOVBXRzRrJEwZGFwRhCyitaozppNuyETpH1BClQT7nDxluVxQa+yXSJG1EDlfrYdMCIsO60cMoyRKd5miLBZm1FCe6p6lfC+KXHOaPBTERAmWY9nGFFzc8yB5KCcMOFmZy+Z6WW4gpy8Y8WY2J9rW98F6wM8KkZLmBUq8RCkxQg3syOdLajrB+oX98Kk8rOxZiST1xouelhEcwkQM8jyQzJe2i40Ko9DY+eFjPMz0PIkOjspo0JAUGx0i9vwm98c7RxTQU4IiYP8AEtIqx0tpGYi7NcEaB13A5Yu8R8WVlZF2EkQiR5QGcfLY7hXPIEbE4O0lDl6US1kEep2CoquTpEvK5B2uDvfDjQZHHDRtFIBJdWaUsL6mO5P58vTDqLqi0YOqsGcPVElE8dHUSdpHIB8PMep6ox/TywzZrA8kLpE+h2Fg1r28/wAsIr0ynLqCK5Z5ZkMbXuV72o79LLtg59o3EBo6QlP2kh0IfDxPsMOnSKp0s6PM2b0eVwrAGBcDaNd2dj1bwJO5JxnGZwS1M8qVCqZUbUCN9CuL2d/lCICT64XaTIqide1KuxkfQh5lpPA338d8a5kXAzAM1ZMX7UhpIk7qEgWsxG5G3LlhMyIpvyYrB04HoVM0s8ZvAiLDDtYELu7L5Fv0w0ZpmkVOmuZwo6dST4KBuT6YCz59uafL4hK6d0kbRR/xEcyPAY75Lw0I2EtQ5qKj/Efkvki8lGKL2ReOMIpolVXXL6qWmPJRtLIP3j9APhzww5bl0UCCOFAijoP1J6nFrFavr44ULzSKijqxtg1QyVZAHHdSoWmhdgonqEU+YBv+tsc+DINME9HPb7iRlPQFHJZT7g/0xQXMYcyrkjCsYoYi4LKV1MSAGS/hbn54HNlksmatHWG0FQXdEVraxHZVD2/dN7YW82Sbza/YR+JqMGORA2v4KQxFlPOF/lufIlkxldZEFkdRewYgX526X9rY+jeNsihgli7NFjhqkancDYBj+zYjqQ1t8YRxNSaSp0kMGZHPS45D154EMSoHj9M+J+8L0jOxIA7zLGDfe7H15W8Qcb/wPGsXxtWwGmL7lNPPREoBt6kf0xj/ANnUIDo7LsgeU3FrhRZTfrvh+izCohyoRSUxSGcgmdWHyyPc6hzBINvywG/VYHL1th2LiZJJqysiu3ZUKNECN1J1kg+4W/pjvwpSzVC01RWVEckaljEBe7O1x3tX4dwAMI2U1Twy1kNJHJMksLRqNHeVbHSx8u8R54vUE8gMcVO5eKktUGF1IcHk6b87bsMBS9xVP3NKruD4GcyRaqeU/XCdNz5jkcVRPmFKT2irWRfiTuSD1U7H2wx0FYk0aSxm6SKGU+R3xYxWvY6OK2gJlPFNNOdCvokHOOQFGHseftgxMqlTrAK23vytinmmSwVCkTRK1+tu8PRhuMD8tyJ6fUoqHeAoR2cnfI26Md7eRxsmz2Jb14poqaqh0k/FSp5FGY35dBYHGoRuGAIIO3TGKZHnHYKO1VZ6eIzAIoGpGdio1g9D/rg99m2dJBJJTTSi7gOt2voPLs7na4FsTjIlCeTUMLPGlJMFSqpBeeEEW56kYbi3UggEemGbExVqyzVqjDuG4qurE8Nr09RLeaVxuhG7HyJA9sD8/wDhZKxY6YRRxQrp1OSFc35kjzONY4k4YhMc8qs8JMbGTs2Kh7A/MBtjIOHVilcBoxoijLyD8QQX5+bH8sQkqwcs48aRZruI2ioXy9kTUJL613BHO4Pjfrg7w9VVTZe5pqgTnQVlgk+aPzjN99sIaZbNO5KRG7KZAFFhpHO2GeLJKaCBLzzLWyqAI4yQAXPdDkctiLg4CbFi3dhz7Gckcs1RJq0J3YweWr6iB5DbF77Z4zanY/JZx6Nsf0GHrhnLTT0sMLEFkQAkePX+uB3H+UfEUhABLRsGUC2/Q8/InFOPpovwrx0IvAsnZRU8tk0fFFWa92a4ZQzDpvb88atX0azRtG99LbGxtceFxjF+Dss1vNTOg1ShljcNYqYzYkDxvY41zhquM1OjNs63Rx4Mp0n+oxvHo3ieKLlFRxwoEiRUUdALYoZnxJBCdBYvIeUcYLN+Q5e+PGb5I9QxD1EiQkW7OPu38dTDf8sXsvyyGEWijVfMDc+p5nD5KZ6ArSV9SbKq0kR+prPKfRQdK+98WKLhOBG1yap5fxzHUfYch7YPXxzmmVAWYgAbkk41G4rsAZ7lgeUSwTLFUQRkG41Ds28VuPDY4UFzfXS0zvIZJkqyKaQizOqmzEjw06h7DFDNqoy1Uc5Wc/GEqqRba4FBABN9izb+QxWzagraeMM0Ajp1mZ4wjBjGZNrewJAt1OJtkZS7Q2Z9Wf2jlEsyKuuJi6gG9jG1/wA9IP54xvj2m1M8ndAlRJgSPEAEL4EsGxqeQdvIaynoYkSAkBzNcMCUAYaR1I398Z/n8H93guDrjMsDXIAuCbbnlzPPAbymLJ5TK3CKmOmqSQt/h1RSPGRhb3scbxnGSfEUAgWwYIhTw1LZhfyuMYtwkAKVmbuqJaTUDa1tSkk+2+NF4z4paKrompZBIp1B40Yd4bbevhgprNjRaV38ywXUZhV/EMqRvTtUrGs0jLYRaCQxVz3bEG4x+1OUGLMUV5GkZHjZZGPeKPqUq9vm3F8duJ+LIa1BGXMNNqAkJH3jNf5UXoF6nATJcxYq9VI4cwMLdobNIwuI0A6KAdR88B1Yrasa+F+HO0ia1RURtDNLGCj2BUObd0i2DIynMI9o6xJAOXbR7+hKkfngLwPxCFleBmUxiMzNKdh2jPdwpPNQWsPTDkM7p/8AHj/mGHjVFYKLQHnzPMYraqSOUDmYpLE+in/fBXJM0adSXglhK22kFr+mOrZxTgAmaOx5HUMdS6zRt2bghgRqU3t6YYdfufP3GFEFrZhFLEULMwIYWG9yDbre+2AEdSRz7wvcg9f9cO32l8KJRtTmJT2bLpdupa/M9LnATinh008qJGS4aNH3sCNfRreeOeSdnFOLTZon2VcQVE0jxVLlvulMd9jYEg7c/fyxoOYVqwxtJJfSvOwJP5DfGG/Z6skWbRpJ841K29/p8Rjetj54t43aOrwtuJkXEf2krUF6ZV7OBzpaVr6tPWy9CeQwq5RKqSSlRpikhkUk8uVwB52tjWvtAhpBTSdqkZlZSIhYaix2Gnrzxk2Z0kfbwU+lqcqB2h19qASAb2HXyxOad5I+RNPLNI4T4AhFNC05lMrICQJCAt97KBi1V5TD8TTUkCALE3bzHmdr6dR5klrHfwwOPFMlPCxSspZwi7CRWR/IWGxwy8GUp7H4mUhpqq0jkcgLd1R5AWw6rSKxUXhDDjnPEHVlO4YEEeuAtXxhRxsVeYbGxIBIB8CRtfHnh7i2GrZwh02crHc7yAAEso8Bh7RXktGS1EJpqq7B4yJbao23RFOlr87XUqbnGl8N1Cx1ckSFzHOgkjL3uWTuPz53ABv1wmcf0ZGYOsbBDMASx6alKkHyNhi9w7MSlJUPK8jRSpGVdbKocdn3D1HI+2JLDOePplRpOZVTRqCkTSkm2lSB7knpgQajMZLaIoIB17Ri5/JbWwwO4AuSAPE45Crj/Gn8wxU6GgIMkqn/AG1a4vzWFFQexNzgTxbwrAlHUSHtZXWJivaSs1jY72vbbnhxNbH/AIifzDC3xlnyIEhCiYT6hKqm7CO3eYAeAP8ATAaVCSSoVaahtUJT62ABjgDg2ZUKGRreBc9248MXc1y6rR5IKRe2o2ZSRr1MjIRqUFjtdh1wt5nmF4TIkoM6aUtuDIqH7qWO31jcEYJcPcQmkiMiMzXGueGcFGZ+bvEx2Nz9OJ2iSa0PXCmVNB2rzFe3qZDI6g7DkAB42FrnxxmPFlOFirCF3hzAN/OoP+uGvLKmVs0inqSsYkpiUTVsi3Frk7aieYGF3iwBkzfS117eFhY3BOkYMtBnmP8AcWuDYtVGUazK09KGHMEEgWOH/P8AL6WmrS0cEa9hSNIAq275YKnle52xm/C1TelmKsT2YgkO34GAPTpa2NH46pi1Qh0swqaYKtuReNhKF9wpwPcVd/O2VOFsikdJJFdIVW5lqHUM7va7lb7Kqm/vfFLiHLBOkm8c8kDxlJowF7UPt2bW2LdfTBLgTiKKWGWhnJTtyywjTuUkB5nxBJx+5PwpX0z6fuGiiN4mZrKp/GVHzNb8WNVrAaTSovcMUhqaho6mKLRTwdmyIAUBZwwU9CVVRfzwzf8AB1D/AOFh/lxVyqqo6CHs2qYyxJZ2uLszG5Nl8+Qx6PGUbG0EFRMT+GJlH8zADDqlsqlFLJY/4Oof/Cw/y4KZfl8UC6IUWNb3sosL4Af2pmEh+6pEiXxmff8AJb4L5LT1CKfiZVkYm40LpC+Q6nDKukMq6R+cQQQNCTU27OMh9zYXXcYxzMl7eYZjUrrpJHIIjN2QLsqtytfnhz+1WvZ+xoVAUVHeaRvlAXf9RjN5oZZYtMeiMH51D6BJp2DBW2PqMSm8kPLK3RX4fzJoJ2miQDUHVCx2W48epAxq/DOcSpT01NCglmESvIztpVA241Hcknwwl8D8BGsjEsstokcqUXncW5HliylBRCs7MyVMkaAmVSHu78lAVRewF7n0wI2hYcoqxkz3hGoq37SSKnEhFu0EznSOhUabXGAv2f5DPDUVXYvTytEQhZ7m997qRuMHdNIVKQiuYD/kr2gB8rtaw98cuCx2FXVmaOOmQRpZNQ2G9tRJ3PO+GpWPxXJMDZ7nsktTHTTUkbGGTVN2e/aWF7LcDob2wZJoBHZK2aOE7mmVrEeKhfmG/QYTuIeIdRnkhcBfiu0iKi7MwFrnwUW974f8harqEjn7GjJkTUJrG4Ppa9x64ydsEXbYEzbK1kjRZkkSNzppaOI6Wb9+Q+PU35YM8CcEmlczTHv2KxpfUI1PPfqThiyrJezczSuZZ2Fi52AHgg+kYKSyBQWY2AFyfLDKPZVeNXbMi+00xnMNMhABjTn/AJv9bYJZZeWkpYlmRgslP92FsUNwx1Hrcb4WcyzOOsrJpNOsygxwd0kXuAvodOpsP9JCRV0sAiWIxBnfTY3VV0RliPEk29MIstko5bY15jQRzxmOZA6NzU8jgQnBVACCKWK45bYK5nSNLGVSV4mvcOlr/wBQRgPHRZinKohlHTtIypPqV2/pirr2LtK8o9vwTQE3NLF/LgBn+Rw0MsNRTIkF1eMvbuqzL3C/lq64PnNaxN5aQMo6wyAn+U2OKeY55T1EMkNTHPEsikEvE35ggEXwrSFajQn08emSomkMcUvaRjVH31jjcd6SLb6iLXtscGM4ypWpDUQzvU05Ul0lOq68iyE7qw5+2BkuWmdUjhraQCNCgcXjkC+DC9jt0tj3xLWGnp4sspO9qVfvAwIYEkurH6dW+F6JaTsq0sCVDZbHMomSOR4HLm99tS/+mxwOz2KOGLNook0RiaJVA5A2Fx+dzhi4PpjLLS2UKo1VUgU/Kx+7RPLYX87HC7xTKphrWFrT14W/XuC21ue98K9X80Br0380K32et2itEN+0ppE5W7y97x39dvTbGmSTV2Y0UQiplj0hWSZpLHUNiVFuouPfGM8B1pjkRido5RfxCt3WPL/XH0J9m01qeSAtc00zp/lLFl/of6YevU0PXrcfnzZneT5ZP2qUqlo6hnViWTeIJcFlbqDfYYZuG8qiL/CZg0xnW+lXkYI4vfUliL+mGea39rx3O4pG0j/OL3/pgnxBk61MTIdm5o/VG6EHGUQx8dEochpoQBHCi25d0E/md8EQMKBzWsoQrV2iWDYNNGCCnS7rvceYx2PEk9RtQ07Mp/5010T1Uc2w1odSSGiSQKCWIAHMnAWPiqnedYIi0rE2JjGpV/ibkMUouEjKQ1fO1Qf8Md2Mf5Rz98B+I66SKUR0iiKmpHQ1GgWJ1HkLDkBucZtmcmsk+2TL2kp4XW1kksx6jULD2J298LdcZfhtcErukUaMTNEjKAdjoOn6euNNlanzCmkRHDxuNJZeh57ehscZ1l2Zz0gly1o0dncqms6Vs2x9mG4874SSzZOazfuFvsazNWhlgJGsOXFuoO1x7j9MaIIlB1BRc9bb/njCa3KJKGsKwsqtCupXDadV7kA32vsRY8wMPnDv2gxVUZjmJglK21D5b+IPQ+uDCXTN450uLHesqViR5G+VFLG3ljFK7MRVTVFTYam2EXZs7oqjZiNlF+e+Hfhji6QU9qiKaVkZlEkaa9YUkb6flPrhJqq+pmNbJATGsxJZC6KQANPfDd6+3TAm7B5JWkXcuycZfDTV0q9skg78bWGhnHdYdPLfxw1cAZuyjsJ07NXdmp25KykklVv4XNvEYoVWefG0tPDSR9qUCPLq2VQljpJO1yRbALPMyNTWwmVyphYN2UXfCAclBGxY9TsADja0BNRyjZcZrx/xpHrWkju6MbTMptcfgB6X2uemKfEvGck0bAKUiB0kKb7nb7xxsP4VucDFyQJcymSKkmTSZSlrkXNgOaITb1wZSvCGnO8ROlJlKUyGQq8ckBLyxargoxsJYSOqg2xoHBdGdDVDaiZ7aNe7CNRZAT4n5j5nCRwJlclakSTqTBSu2mTe8inlH/DyJ9AMafmeYR00XaSd2NbAkAkDpvbkMaC7D4130D8y4kWnlKTxSLHtplAun+Yj5bHxwWo6yOVdUTq6+Km/6YUchzKX4ktIf7tWs3YhuYK8vZlBNsGq3hiF2Lx6oJT9cR0n3HI++GTY6bYbx+EX54WpJ66m+ZBVxDqnclHqD3TbyxVoc3qq8O1IVp4VuoeRNTsw57XFgDtg2Hl0fvFfw8p+FjhilqZBy0j7sfjcjlbp44Razh56WdqOPtpQ2iYaFBLadrMfpAY8xjVOHskSlj0jvSMbySEbux5k/wC2BuYSIua029mankBvsDuhAHiee2FcbyxJQvLAGW8MVdBTyzx1KKxUySxul1FgTpDXvsNsZnnlYPhYEJ3Yyzub2sWuBufQ42r7SawpQSIvzzkRKPHWQpt7E4wHjpirTKp2j0xbWsQBYjfc9652wrWUkTnGpKK+fKFXJZAJRe3eBFybWPQ7f974377P82IqIpHbu1sNmvtaWHun3IUn3x86I5BBBsQbg+eNMyCrE9M0QBuD8RFubkrtIgPW66tx1XDTw7H8vpkpGycHFJaitmLB5RN2d730oBsB4DmcNuM6yp4aSalqqcBKWuRUcA7LJ9JN/EkjDjxDn0NHF2s5IW9hYXJPgMGLwPF0slnN6BZ4ZIXFxIpX88CeCK5np+ykFpqY9lID5cj6EWOM6P2gVPxa1eiVaIsEKm5Ujxvy1dcNXF8ksFsxoiCJUCy7XGk/LJYfhvgck8oX6ifqXQ15zncNMt5G3OyoouzHwUDfCRwpms0v9ozy05EDXJTm5YCxW3p44Z+G+Ho4/v3c1E8gBMz+B6IPpHpgHx7k5i/vEMrxJLIqVCRm2sMbah4HffGd7NLlso8G53T0kvw61KtTSR9omrnGxO6E++GLjLhdK6IPGQJVH3bg7MOdjbp59MAJMgpqaSpkXT2dLGD2K/USvOUnnzxcinmoMvgjp17aeckoDyW41WA8AOQwFqmBaqWhZy7OYqUTw5pSHtJBu537S3y33tf94Y9UnCrTQrVLII0jVrwlxsnOwdbki34sTMc9qyvZ5pSROG3XV3GUdTcXt052xz4f4Yhq0Y0NY0TEHtIXOor0+ki6nxthP0J7db/wyi+XVUMck954EcAxGI9178g+kixNxvbAfM6eZhH20crSH6W1aj76d/zOHfMMtzeOHsnaGaIEW1Fb7HbnbyxxzGbNZGgc05d4G1KRFty8Q9iMZoDj+4t0+XTxmOCKJ37S5K2ceuzFQeeCmR5JOah4ZVWIImrTKdI0nmxCbPv4nBpos3qHSV40jMYOkmyEX52uW/THaH7P56htdbVFh4IdRt+HVsLe2CohUPZMXKOqpqWSWFozWWa8BUnRqI71l5XBsLi5weyfg6qqwhzCR1gT5INVyRf6z/vvgtmc1DlKAQxxdsbBVZu96km5AwNlzbN6lO0pxHEB/wAsr3iOYI1jvX8sGktjUlh5/RGhRRxwxhVCxxoLDoABhD4mz6lqqg08s392SPtCEJvK99kBtvawO3PFwSS19FLHNaOamcF7jusVGqzr4Ecx0x7oaaKSSklLKoqoiDBp1A92/wB2fot/XDN3oeTvCPzi6pmjSglp4gQri0TGxuVso28Lm9sG8n4hWVuylQwTjnE/XzQ8mHpgXwdkynVOxdlWRxTo7E9moOk2v1Jv6DB7O8tgmjPbgWTcPexW3UMNxgq9hV7K/FeZNDBaPeaUiOIeLN19hc+2LeR5cKeCOIb6RufEncn3N8KXBVM8rNWVMjSRxalpmkFjo6yHxJG1/DClU/aM4zGSojV5KdEKBAbC34jsQN8DkllgfkSyzaMKv2jSIlKsjEB0ljKMeYOoXsefK9/LBjh3N1q6eOdBYOOV72PUYAV8qT1byykfDZepuT8plI3vfburcepwXoaTuOOwNxvn0bzRPGySR0cZnaxuC57sa3/iscYPxPVamC3uxJd9hsW5b8+W9uW4w+cSzqkLaECtVMah0X6Y1uUUja212t54yqeXUzMfqJOFhl2J47lLkzxhh4SzUxOCGIZCGQE7HfvKPW9/z8cL2PUblSCOYNxiklaotOPJUfRfDXZzJNQu33NSva0rfhJvcLfqjdMN/DFZ8TAYalQZYD2cqsAbkcm9xY4xPhLNDKipGxSRGMlK3hJ9Ufo3Tz9cO+RSNDGuZRSyTOW01sbcwOVwBy07W8sSi6OeMqfz5/4fvEGVZjXymm7FaakjbblpNjsduZ62FsFOCs4jiZsqnUh49SguwKuDvYeGx5YJccUM1dSRPQybhxINLlQ62O1x6jbCHUcOlWlqs2m7CVu9EEbvMVHS3oBjPDtGdxlaHJM1OVO0NRqala5p3AuV/wDLP+mOy5BJmAeasLRhhaCIH9mOYdvF+Xpi1krx5rl69tGdLDT3tzddtYPQ9cccuziSidKWtJZDtDU9GHILJ4N59cN+B/30LuZ088MriqmSNni0CYoTFMoFtMo6OOhx44aaOMQvO1VK0BJiCDXEx3AMZA8OhO2HLjKsJjWmiCvNUnSgYAhV5s5v0AB97YqZXwdJTIEpqyRF6qyhxfqVvywOOcA4+rAq5vTUlRLCkJkSaeUiZZGYOFAJKkHx2Axf4fCRTUU5RYgwlgbSukBgw0h/Oy2v4458V0lYHhp7wTyyteKYrokXRvdrDl02x1zPMalpRDU0y6Jo7MjuAhdfqifox52NsDsXTLnHSEVMJkh+JSVeziiLWUSE3JYde7yPS2A7yVVGKjS7RNTqJRDq7SIoTbYkahY4NrQ09IVmRJqibT3FMvaLGbcrsbKPPCjmGbdoZFllZnqNp2gXWEQX0woeV+pOMzSxkJZ2rIurTLVEIkk7PKyr3+QVV6c8MX2elWNRJAClOSqopYkagO+RfcC+3tgNlPEFPEqMHk+IWMRaZlMazAHu/MLXAuL+eCkdBTT9rIqz0783i7UxI7EfunSb9SMFbsMd2ijmcUUklVMYlmE88UCXG5A7rlPC1zv5Yr5ItMnaIUlqauGYhdLNqIB7p1E6VAG2+LGUVtZJLLHBAipEgij0v91GTzYn62G3IY68JUdWyPTGaOD4dysjRi8jnnqJbaxvzwOzLLK2dWbtmWOogWVgZu2OmIHlc2OpvCy88d8up5ZpB8LKj6Y9HblCqRKdtMK9WtzJPhgvnHBhqIystVM7LvHcgKGHIlVFm98XuFs47SJllCxzU50TLyAI+ofukb4as5G45yDMqkfLWWnqHL07n7qcjdWPNZPU8jjrmUn9oS/DRk/DRm88i/Wekan9cVsyq2zMtT04tS3tNORs1vpivzP73TBdq6koeypARFrU9mOQ25knx88b8BXt0A+O+K0pFWlSHtA8ZDBWtoUbdMdOHstoqvLWhpDoR10uwA1g8zqv1xlNdTzUlUNd9TyBklUkiRWPK/UEHfG35VlNNQpNMg7JJB2ji/dWw3sOmFi23knBuUnZVqOyyykSGG+pm0RAncu21yT4c8LPEYVFjy9WPZoDPWyeI+Yg+bMf0x7z50mgkraxGKvZKOG5DAnk+3JmO/kAMZ9xLXmnhMBcu5tJVPquS30xljzC3A9caT6NOXS+f7/ArcbZwZnYlR94QV3+RF2VbelufhhVx0qZtbs3LUb28PLHPFYqkXhHiqJiYmJhhwjk+ZGJgCxCXvt9LdGH5D2xr3DfEpjb4lVudIFXF0dOkyjxtz//ALjEMMPDGdPHIo1d4fKzHa1vla5tpIFsSnHtEPJB/cjfqDNIqB0ZZA1BWNeM3/ZOd7eOk7+mLvHHByV1pjK/3cZ0oliG5kW264zrJKiASLUPF2lLYrLETf4dn5so/CTexw/0OYmgCHWZqCQjs5b3MN+jeK+fTCp2siRakqevn+BX4Ppcxk7NXd6amphsP2es7kDvc79Tgu/2hQv21PmFPoIBsvzhvK4Gx88H+OcifMKZEp5VXvBtV9iPbGUZxwu5r2o6ZSwuo1HfTsLknoMB3HQJcoYQW4Ezl1qJJYY2mshDRbs8aX20Mdj/AA88avkvEEFULxONQ2KN3XU+BU74SuG+IqWigqVSnYCkZVkcWLOSbE+l/wDTDIcqpcwijqAhRnW6SL3HHuPPDQ0P47SpM55CpqK2eqP7OP7mE+Nt3Yep2v5YYMwoIpk0TIrpzswvywsUeXV1DGI6fs6qJeSv3JAL72Pyt72x4zfjMJBMJIJ4ZQh0hluCbbWZbjnhrpZGTSWSrwfwpSywvK8dxJM5XciyBiAtgeW2OXHXB9LHSSSQoYmW20bEKd7bjl74O8KZvSrSwIs8VxGLjWL3tvf3vjj9otWn9ny94d4qBY+LDApcQcY8P6HbLeDaVQGdDKxS15WL2BHIA7DAWv4apYswplMQMU6OukkkBh3gQCdtgcO0E6hFJZbaRvceGFDjjPaZDTSrPGXgnB0qwJ0kFW2HgDfGaSQZKKQ5UdIkSBI1CKvIAWGF7Mv7tXRTjaKpHZS+TjdGP9V98eTxiJCRSU005HNraFF+W7Y41uR1lYCtXKkMNwezh3bbcXduW/gMFu9BbvQXzniSCn7pJeQ/LFGNTn2HIeZ2wvLw89VO1XWjsI9AHYhralG/3xH6YuU9Rl9BFPLEVYxECVgdbknkCx6+WEn7T8wrJLOdS0BKhSp+cEA3Nt+u2Fk/cScsW/7DjXcVoaeQZWEmkhIXs1U2A8QBa48xjO+L85/tCGOaV44ni1IYRu7NcWIHMA+eGPLuGHpaujqMv1NBOoElzewI3v5f6jDHT8D0NLM1UdgLtaQ3VTzuL4DUpCtTmsl3g+ntl9N8Siq0cY+YAaQOXPltbAnNK9Kq80z6Muh3327dh5cygI2H1Y8ZpVGtjeSdzT5cvX5Xmtyt4LfkOuEKpr2EMZnZnp42PwlO2zOPpaS30jl54LlWAylSr5/ot8Q8Su7fEuLMQRSQf4a23lceNuWMjzzMNbFQxKg943uHa538x/8AOL3EmeO8klye0LWduVrbaR4W5YXcGEe2N4oP7pExMTExUuTExMTGMTExMTGMMXDfETxSJcgWAVSQLEctLjqCOpxqXCvEJi19hHrga5npCblB1aH8S8zbGF4KZPnTwEWJ2IIINmX+H/Y7YlKHaIT8ebibxl+cLBOn9llqiGYF3pesVuZW/wAu/TD9kefQ1IPZmzj542Gl1P7wO+MMyHiFWKzh/h5+QnUdx/FZl6HzAw8HN6eoKGuVqWp+iqhPcb0dbi3k2FjKhIToqZv9m9VJWTdnIq00zhmJbc73I09bG9se2h7fN4qJGMdPRAWQMRqK2a9upJIwbfP6ygGur01NJsBPFbXvy1Lff2wayWtoJ5TPD2fbMAGJGmTlyIaxweKCoRvAicScZVdNUt2dZTzKfoCmy26Hfn53wPfi6rq2kqQ/YLTxaQFuylm8R4kA8+VsNNR9lsIFUyMXaVT2StsEa9739cFOCuFv7PpZO0HayuNTqovew2Vb88DjK8i8Zt50Y8BCzI6VGuZmGpJYtiSd9+oxsVFwvljkx9jA0qKC6r0v+mELgzLJajMxUR0vZRI5Lgg6VO/LV15bDHvJYswStrKqCnF0Yh0IsGF+SeJsL7YWOOhYYy0Os2RZPAsjtFABE1nJ3sT036+WBsvHWUQkdlErEcikIFve2B3BGR/EUFY1TEbSu0iahvcKdx12OPGTcMNJkkoMA7ZiWj7vfIuLefjhrfSHt/8AFLQR4j+0iVYu0o6Zmj0gmaRSFBPQDr63x44lyyrzCAVC1KRU4iDBAWAba7FiMH4+H5HycUjACUwabE7BrbXI88Esn4fWOhSkl76iPS+/O/Ox6YNN7G4ye/Yzf7NqUVdHV0TRjT8wlHVul/Tp5YZuD+HalqOaizADsvljse9bncHwBtbF6nrsuyuNooj+8UTVI59eZ/PHE5xUVUYl1rRUpF+0YqZHXxXmE/XGSSBGKVXsJ1udQUMcdOl5JFUKkKbubePh6nCTPnySSSSZoDrha0VEATc9GP4v0xHz+OEMMuS2o9+uqP6kFt29vywl5pxOsJd4pGklcWeqlHePlEp+Uedr+mA5CyneF8/n8BniPiHW/aVYu6bw0g+SPbZpelwPpxmef8QPK7HVqZgQz+RFtKjoLHFLNM2aUkC+km5J+Zv4vffA3DRh2ykPF3ImJiYmKlyYmJiYxiYmJiYxiYmJiYxiYmJiYxjrTVDIwZTbf2PqOuGrI+MWjGlrBTzRhqjb1U/L13GFDEwrimJKCls1akzOKQR6JGgAYMEZjJTsV39V32tvh1qM8hlAavob6bf3mlOpR5hlsR+ePnmmqGjbUpsbEeoPMHBvLOKJIn1DUhJveIkWG+1id/c8sT4NaIvxSjrJveTurD/6fmmrqIqgh7Drzs/9cXMp4mr5DKBSxzCJyheOTSGI/CGvjGI+MVl3nWCYkAHtE0Pc+DLa5HU4LU2dRRLaAVVO4+bspQ6X67bYXk0Lzcd4Nfbi5o9pqGqQnnoTtB+a48TcewICzwVaL1ZoCB7k4Qqfjd9FlzKQEDlLTgn81xwzDi6WohMU1bDoNr/cNqNt/HxweYfq+z/H8mjrxtF0pqy3lTtjr/xLK9uwoahh4yWiH5NvjOk48qCbGvjVRsLU7G4/PHjM+Lw3zZjUuLbrDCI7+53xuZvq/r+B1gz+vmlmiCU9KYQCTKxc2YXBFrA2tgXm2Y0o2rMwkqH5CKmOkX9IzffzOEGqzmlLlvhpJnK31VU3PzIHMe+BjccOq6Y5IoVLb9gliOXXdrC/j0wLbBzb/X5/Q0lc7MaEUtNBQxsCDLU7M3ovzN74R5s3giG+qqKcmlJWFLn6Uv4na+ESsz9nubd4k99jc29PH88C6idnbU5uf++QGww3BvYy8UpbwMuecVNK1yddvlHJF/hXC3UVDOSWN/0HoOmOWJikYpFowUdExMTEww5MTExMYxMTExMYxMTExMYxMTExMYxMTExMYxMTExMYxMTExMYxDgllXyj+I/8A64mJgMWWhwzb5V/jf/3tgZiYmOSWzzp/cz8x+Vv/ANu/8a4mJjR2GH3C5mfNP4f9TiriYmOtHox0TExMTBCTExMTGMTExMTGMTExMTGMTExMTGM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30799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สี่เหลี่ยมมุมมน 36"/>
          <p:cNvSpPr/>
          <p:nvPr/>
        </p:nvSpPr>
        <p:spPr bwMode="auto">
          <a:xfrm>
            <a:off x="3059832" y="4077072"/>
            <a:ext cx="5760640" cy="1152128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สี่เหลี่ยมมุมมน 34"/>
          <p:cNvSpPr/>
          <p:nvPr/>
        </p:nvSpPr>
        <p:spPr bwMode="auto">
          <a:xfrm>
            <a:off x="35496" y="5445224"/>
            <a:ext cx="5328592" cy="1224136"/>
          </a:xfrm>
          <a:prstGeom prst="round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สี่เหลี่ยมมุมมน 33"/>
          <p:cNvSpPr/>
          <p:nvPr/>
        </p:nvSpPr>
        <p:spPr bwMode="auto">
          <a:xfrm>
            <a:off x="3347864" y="2780928"/>
            <a:ext cx="5724128" cy="1080120"/>
          </a:xfrm>
          <a:prstGeom prst="roundRect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สี่เหลี่ยมมุมมน 30"/>
          <p:cNvSpPr/>
          <p:nvPr/>
        </p:nvSpPr>
        <p:spPr bwMode="auto">
          <a:xfrm>
            <a:off x="72008" y="4077072"/>
            <a:ext cx="2771800" cy="1224136"/>
          </a:xfrm>
          <a:prstGeom prst="roundRect">
            <a:avLst/>
          </a:prstGeom>
          <a:solidFill>
            <a:srgbClr val="CCE7D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7944" y="668135"/>
            <a:ext cx="468052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แนวทางการบริหารจัดการสินค้าเกษตร 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Q Center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2" descr="C:\Users\Kritsanan\Desktop\Green agri.gif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6512" y="0"/>
            <a:ext cx="2520280" cy="1251426"/>
          </a:xfrm>
          <a:prstGeom prst="rect">
            <a:avLst/>
          </a:prstGeom>
          <a:noFill/>
        </p:spPr>
      </p:pic>
      <p:pic>
        <p:nvPicPr>
          <p:cNvPr id="7" name="รูปภาพ 6" descr="chiangmailogo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475657" y="404665"/>
            <a:ext cx="483773" cy="483773"/>
          </a:xfrm>
          <a:prstGeom prst="rect">
            <a:avLst/>
          </a:prstGeom>
        </p:spPr>
      </p:pic>
      <p:pic>
        <p:nvPicPr>
          <p:cNvPr id="8" name="รูปภาพ 7" descr="Untitled-1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979713" y="404665"/>
            <a:ext cx="474746" cy="476672"/>
          </a:xfrm>
          <a:prstGeom prst="rect">
            <a:avLst/>
          </a:prstGeom>
        </p:spPr>
      </p:pic>
      <p:pic>
        <p:nvPicPr>
          <p:cNvPr id="9" name="รูปภาพ 8" descr="images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2852936"/>
            <a:ext cx="648072" cy="6480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47864" y="342900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u="sng" dirty="0" err="1" smtClean="0">
                <a:latin typeface="TH SarabunPSK" pitchFamily="34" charset="-34"/>
                <a:cs typeface="TH SarabunPSK" pitchFamily="34" charset="-34"/>
              </a:rPr>
              <a:t>โล</a:t>
            </a:r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จิ</a:t>
            </a:r>
            <a:r>
              <a:rPr lang="th-TH" b="1" u="sng" dirty="0" err="1" smtClean="0">
                <a:latin typeface="TH SarabunPSK" pitchFamily="34" charset="-34"/>
                <a:cs typeface="TH SarabunPSK" pitchFamily="34" charset="-34"/>
              </a:rPr>
              <a:t>สติกส์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1" name="Picture 2" descr="http://www.ksmecarenorth.com/modules/news/imgs/2012-02-02-4279686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6016" y="2780928"/>
            <a:ext cx="1440160" cy="1080120"/>
          </a:xfrm>
          <a:prstGeom prst="rect">
            <a:avLst/>
          </a:prstGeom>
          <a:noFill/>
        </p:spPr>
      </p:pic>
      <p:pic>
        <p:nvPicPr>
          <p:cNvPr id="12" name="รูปภาพ 11" descr="Untitled-1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012160" y="2852936"/>
            <a:ext cx="502020" cy="504056"/>
          </a:xfrm>
          <a:prstGeom prst="rect">
            <a:avLst/>
          </a:prstGeom>
        </p:spPr>
      </p:pic>
      <p:sp>
        <p:nvSpPr>
          <p:cNvPr id="68612" name="AutoShape 4" descr="data:image/jpeg;base64,/9j/4AAQSkZJRgABAQAAAQABAAD/2wCEAAkGBxQTEhUTExQVFhUWGRwbGBgYGR8cHBwcICAcHR8aHRwfHyggHBolHBwbIjEiJSksLi4uHh8zODMsNygtLiwBCgoKDg0OGxAQGzQmICYvLCw0NCwsLDQ0LCwsLCwsLCwsLDQsLCwsLCwsLCwsLCwsLCwsLCwsLCwsLCwsLCwsLP/AABEIAOEA4AMBEQACEQEDEQH/xAAcAAACAwEBAQEAAAAAAAAAAAAABwQFBgMCAQj/xABFEAABAwIDBAcFBQUHBAMBAAABAgMRAAQFEiEGMUFRBxMiMmFxgRRSkaGxI0JiwdEzcoKi4RUkQ1OSsvAWY9LxNJPCRP/EABoBAAIDAQEAAAAAAAAAAAAAAAAEAgMFBgH/xAA1EQACAgEDAgQEBQQDAQADAAAAAQIDEQQSIQUxEyJBUTJhcYEUkaGx8CPB0eEVQlIzBiSS/9oADAMBAAIRAxEAPwB40AFABQAUAFABQAUAFABQAUAfCoVXK6EXhs9wyuvcftmp6y4aRHArAPwmar/FVej/AHJKuT7Io3+knDk//wBAP7qVH6Jqn8Y88RLVppkU9K2G/wCar/61/wDjUnqpf+f1D8PI9N9KmHEx1yh5trH/AOaPxUv/AD+p5+HkWVpt1Yud25b/AIjl/wBwFVPXNP4ePv8A4DwJF1b4i0sShaVfuqB+lWx11L7vH5lbrkvQ7h0c6thqapvbF8kdrPdXngUAFABQAUAFABQAUAFABQAUAFABQAUAFABQAUAfCYrxySWWBndoNtrS0kOOSvghHaUTygUm9anlQTb/AE/cujRJmMudu8Ru9LKzLaP8x4x8qVtucvjl/wDz/nIzHTwiuTP4ow6TN9iqUk/cbJPmISPrVW7Pwx/MmpRjwkQWmcOG5q8uT7wRAPqVV65TfrgkiUbttIlrB1H99YH5GoqKfeZ6oy9ynvNuEtKyrwxps8AokH/ZrTMNI5rMZZ+3+yErHF4PVltQbnuYa0vhoqPnlqFmndfxT/T/AGThPeWC2W1au4U6kcS04lX6VS+H5Zr9QluTxk5N2Nn9y4uLVfAOoUNfME6V5uk+6yH1L20fxNkBTNw1dN8iqf6iq5Kt900RcYlvhvSPkVlum3LdXPvIP6VdCdtfwPJCVUZI21htAlxOYQtJ3KbM/EHd8aYh1OK4mnn+fMoemfo/zLdl9KxKVA+VaUZRl2Yu013OlSPAoAKACgAoAKACgAoAKACgAoAKACgCm2j2mt7NGZ5YBO5I1UfIUndqkvLDllkK3IXV/jeIYgCpKk2NpxWrvqHHf+QFIWWJ8z5f6DkYRh6clPYtMNE+xMm5cG+5uT9mDzjQketVyk3je/sizLZGxBa3STd35IH+Fb9geU7zxoVnpCH5njwu5CtHmSl82jCVFgBS1OSpRBnduHA1c6rOFN4z2I+IkuDzsvji7tb6ld1plSgB2ROUxu4yKv1ehVMU89/kVwv3MxJ2kuDBK1fE/rWrHpFe1PHf+e4u9S8nReO9anK+CscCd49d9SXTp18VTwvp/sHfF/FHP3JNptC5o0y3pwSkGfPTWq7enets8/b/AGCuS+FG2sMHxksKfyJbCUlWVajmUN/ZSPzNZ70el3qO9Fv4h4zgqsM2uWtpTjjQcbTGcqTIEwNY1qu3pzhJOD4ZON6ZZ2VxZPdtouW6+JbVKfgeFL3UainiyPBd4sZcIuFIvBOZLd4zHIJWB5jT5Uu8Y54ZJNPsR7GxaUorsbhy1eB1Zc7pPgI1qTeI4mskJP3RdYXtUtDgauwbZ86BxP7NXjrPwM15GM6vNRLj7Hs4qffk3thjm5L0Cdzie6eU6mJ57j4VqafWxs8suGJWUuPYvBTxSFABQAUAFABQAUAFABQAUAfCY1NeSkorLAw+1m3GRwWlknrrpXAahA95RFZl2plP4XiK9fV/QZro9ZGQdtW7Z0ruSb7EV7kb0tDgI3AUm55Xsv3/AMsag/bhFJj2Lyc924HVDuspMNN+GUb/AFr2qMreIfz/AASliJicX2rcd7KSQngB2U/6RpW1o+lLGZf2E7NT6Io1Xaye8a069HXnt+i/wLytkxgdDxzOPJKu/AWkjRSYOk76x+t+Tw2vRt8fYv03O5M0tjgzTDZTboCPbCrvElSEpURG/ROh386zdRqpXxWX2+bLvDUJYE/izCEOqQ2SpKTEnf8AKuv0tkrKY5EJx2yJuyezrt9cpt2hqe0o8EpEAqPxA8yKL71WvKRSP0Ngmy9rhiEot2gt9XecVqsep3JncBXNarXux7YvH5jMK16nTaC7LNzbyorC5Cp1GvCOVZk4yik8t/VjEUnW+BcbL4F1GI39iUktPIUgGJACpyk8NNK2NZqHCmFifov1Ka6t0WVeH7FqZRdod1nstFB1JB3g8vCp63qFc5x+3oFdElyZu12nubVKmM65CoMqMwNwpuzp1d6Ukv2K/FcXg0mFbctvgN3bSFwIC0jK4PJYg1lajp8635H+o3XdFm0daSpjMv8AvdnxVvdaP4gN4HOKRjlLMeGTj347keyuXbNGZpftVkqAUzmUgfvcvwnSoOScuViQOOe5s8H2gSlvrWiXWNMyN6m+ccQBpKfKI1lzT63ZJVz/AD5KLKG+UbC1uUuIStBCkqEgithPIoda9AKACgAoAKACgAoAK8bwssBfbXbTOvO+wWGrqjDjkdlpPHX3uEVj23u7mXEPRer/ANDldajzIzhfTahVlhwzvH/5F1vyjWdfe+VVbvWfCLtuVl9jK4zjzNqhTbBJUoy66dVrV4cYq3S6SWosWeEeW2KsXV7eKdVKvQV1On0kKlhmfZY5vJwCSdEySdABvJ5UxZOKg+StJs1G3eD+zm1BSEKUwMyRzB3nxM/Ks/p9/iTeOyyWWQ2oseid4puVZYJ7MI4qid3DSePOluux3KEvTn+xbpfUZD7XVXFzlRCghZA3kZkTHxNcvJYWV7jaWeWIzG2FIeUFxm3mCD9ONd1oWnpoYRm2/Ex89B2DJZsS9/iPnU/hGoA8NflWH1TUyU3CPd/sWVx9S8s3St8qIGaVak70pNYikm8McaxEx+197cKcZdAyFxakojUQlRSN3gKsUIuDbL4f+EWGLOi3xW1dKdHEFKiNdxgSPKvYqToafZYKpP0LW5twh1YUoltpCltpjioVVtTlyep8ZR+ccV/bOyIlROvjXdaBp0Je5mW/ERUNkzAJjU+VWPCT3EUm3waTZXa920WCCYjLPhyI3EVmazp6nHdW8F0LmuGM/DVN3CDc2Kgh7e5b7kODjA3TXNWx8N7bPzHYzZHt3SkqubKUuDR+2Okxvid5131U4rG2fb0Zbu3Go2Z2gT+2Yktq/asjelXEge99fSmtLqHT5J9heypS7dxh276VpC0EKSoSCOIraTTWUJNYOlegFABQAUAFABQBjNu9o3G8tpa63TuieSAfvmKy773OeIvyrv8AMZprXxSMq80LVH9n2i5dUJurk/cH3jPvncBSFrx539l/PQZjHe9z7GOx3adu3T1NsMqNxV99w8Sr1pmjRWal5ZGdij3F7iV+XlZlAA7h5V1Oj0q08dvr/PqIXWb3k4MMFaglIlStAPGmZzjVFzZXGLk8IclpgVvhNul/IHbog5Vq3JPMCuP1GtnqLGocLPv/AKNGrTLHIr9p8aXdO51mTrr58vDSuh6VpvBrz7imonueCf0buKTepUkTCTOoGkp51Hq0P6G4NO/OObGUhVy+sA9pqY4mUCuQ/wCo9h4QnGNjb28dX1DCiJ1KiEgfEzXXaXXQhQoP+/8AgQtrakOnYi7VaWLdu82oupkZUQeAHEiuf1tu+/8AMvrrbXBGxZpy1U2+6QG1lQUknVAJmdJn0pNRzIai1JYXoVmzbK7m7JJzMMaNHWCTrInWp2LFeF3Pc4yyn20xwDGrVKTmDEJXGup1PzrTr0rWglJ9+BJ25mMnEVhSysHsrZO8a6DgPUVkpjMPhwfmfaCfaXJnvcRFdp0yP/68ZfzuIX/G0WWwLGe8QnSIOYHcRyqHU5OFDkvdHtCzPBXY7gzlq6ptxJEEgEjQjnVmj1ML4ZITi4ss9jMdNq5nK4Ce6nmf0pDqmgVscx/n6l1NnoxlMKN9NywW0XKNShJ76fhv31zrrlBbZjkWs4RwZeWJvLZOVxOlwzz5kDnXm1Y2v7FmOeTabL7QJQEuJJNu7vE/s1niB7s7x6605o9TKMvDmK3185QwAa1xQKACgAoAKAKnabGU2jC3VcBoOZ4Ckdbe4rZHuyyuOWLpku2rCrxwZ8QvT9mn3M2iUDwSmPnWY2m9q7L+Z+45lPy+iMntXiaLJlVshedZMvuHe4vlPAT9Ku0tPjzWVx+xOVuI5Fc+6VqJUdTXYU0Rqht9TKlJyeTy2kkgASTuFW74p8kcDY2M2Jb6ltVyFofT9qlSdwTvAV41y2v6nOTlWv7/AOR6ipRambXF0pXbKKkpUEgBJ9QKxVN4+Y5hrL+4gMeI69cQADAiu60KbpjkyLfiZ02ZWoXTWSZzbufhUeoRzRPPoj2n40foTrgbhl1QIlsSORGh9NK4hx8j+ppS44Mdg2267RbbWU9lZL06yknU+BAM+lNquccST7ErIxnk3GLMBKvamlE5oUniCDvT9KqsWZZKqe2DObWXBvkIbV2cvI8fHSoOzZLJfTFLJWWmKPWVm8liFLTOUkajfKvHX6U1poK3UQz6tFdvwZFJZXiw+l3Mc+cEnidda62+lLTygjLjLzH6UtL3rE2jhAEgpIPkP0rhJPCwada4Z+ftvjN++YIBVoIjSuz6VCUaIpv+ZM+74mVmE3ymXUuJ3g0zqqfHqlAjXLbJMeKGhftMtqQ0604glajotMblA1xkLJ6aXDNKUYzTYjcYs+pecanMEKIBHEV2emtV9KeDMmtssE3ZfGlW7qVBRAneOB/TdSWv0cZw3L6FtNjUuRtLWVti/t46wft2uCxwVHiK5TbtbgzQ3cnBLqGHA4iTaXO8e4T+how8fNBNDH2PxUkezuGVJEtqP3kcvFSa2NFqPFhh90KX1bXk1FOi4UAFAHwmKjOahFyfoAucVcF/iBQT/dbIBTh4KdVrlJ3aJy+prDtsTzZ6y/Ydj/Th82UFziynXH8QIOVJU1aJ5ZdM4HiqTUGovbD1fLLowXwsTOM3pddJVOnOuu6bpVXAzr55lgj2dqp1xKE95W6mbbI05mypJvganR/sqzbJVc3sZwYQmJO7gPe8a5jqXUo3eSP9h6qho0wurl1o24AbSsyVkaxyNY+VGHA44wymzljilJYFoylS1rVoANCBqI5HSvYNPa37A4R2toRmJNKS6sOAhQUZB3iu/ohmmLMab8zLvYBKTeJC9xSfjpSfWdyokWabDmh4suHq7IkEKSgBUnUpSTGvpXHXPcsP2HYrCl9RT448U4y6SFQtZMHiCTp5GtidW7RJkISatwNmwswbTM04UoHeQrUJPvJ5GsdScYtkrG1LsZ26uOqQsJcbdT3ioxmPw1rxLPBfjEcldspiQuba7V1RUZAOXXKkDhxpu+D09q9yuMsinxRpKXVpaKsoOk766/TylOjHuZtiSmP7Y15SsLt1OBWZCk71TpurjuoRjC9xXcerbeBadNTR/tErIIC205Z4xIroeiyjOj5iuoWGYexVDiCRpmFatu7bhFK7j12gtEIbQ2z2AlJCcunA6Vwas8aSlM2K/LlivwPZ43RuHXQqEyBHvndPhvrpbNctPXFJ/sIKp2TbMxcslC1IUIKTBFasLFOGY+ovKO14ZuOjfaXqlhhxRCVaSDGnu1idW6ctvixXP3GKLecM215hYYdNuZNrcCW1E6JJ/rXOSnmO71Q4m5M9YLeLQcknr7U5m/xo3FPkRpVkLFXNWIlOOY4G9h16l5pDqO6sSPzHmDpXRQmpxUl6mY1h4JNSPAoAptrcVFtbOOngNPEnQD41ndQnlKtev7F1McyMG3ZKbtmrSYdu1KeuCPdPPwIgelZspYk/5/PUZa3PK9Bb9IGMJS4W2tEp7KByCdAQPStHpmjlc3ORG6zYlgwS1EmSZNdYoY4XoZ2Rj9GODpShd2sSR2EDxPGub63q8NVJ9/qPaWvPmZulON2zXtFySVScqfL7o8KwIV73wPcJGXb6SFLdyoWhlPABMz5mKbno5xhnBSpQyfdr9tZbhC0yBqpOiirz5V7pNHOc+V+wWTjGPAqVZlqJ1KlSeZrtMqtRj9DJfLyW+xruW8aJIAJgk7opbqsW9PN/Iu03/wBEOFV6kBNvP7FasiiDBaWSpJ3fij0rjkt0TQceGxXdIGMh7E3H0GUpVCT4AmPlXUabT79Dz7MRcttq+w2tisTa9ncbW4lOdAKZPGuYaSTix+1bsNGdx9tTYKxlgpInnrRQk7Ir5ns+K2V/Q5ijSOsZcVkzSDPrWt1upyt8SC4QpRNbdr7nbajoic7T1o8h4kyUEgGOYO751dourxhBQn/f/BXbW5SykSdgU3Vu25Y3DKkSQtClkBIgiYVMTB3Uh1VVzatg+/BOhvcoszvTC+py4ZUNWw0EpO6SCZ0+GtaXQIpKSZ5rFhmLwi0611KMwRPGtjUWOuqTFYLzD+ZsAplAfuGhl1KpifIGuCnHM8xNRN5KC8vLVsKbtroDrD2xkVB8Zywavatn8a4XzJ5SfCKLbLZkPNdc2PtEJ/8AsTz860el69wn4U+33F9RRnzIWtsuFpOYpg7xvFdPOKtr5EI8Md+H3rV9a+zoKioCWlqESRrA5Vw91TpuafY1K5JIi3Nwcrd2Ac7P2bw4xuPpvqhR7wZZ6m72CvglbjE9lf2rf0WOQHdPnmrV6bY9rg/QT1EMPJtq0xYKAMJtoov3lnZg9krU84PwoACfTMofCsO2W+2Uv5/OGOUpKDbKXF7/ALd5dcEAMNeASCVAfxE0pZmUlFF9aSgIXFrsuPLVwkxXcaClVVqPyT++OTMum5yyyGmmocZyVsbHRs6pTIQUkBOskRu3Hx/rXF9ZhF3bkammy6j50tXRytgd0IA/iKlZj5xFe9HrVlqiw1DcYZFUTFdpKKScPQy033PubmTXlaUXwDk2brYnCg5aXK2wC/ESfupnWOROlYPVNTKOoim+OBzT1RcMmLt3i04FcUHUHw31s3R8WiSXbArFuM8j22T27Yf6sOAApSAo5ZIAHHjFcXqqZ0yx/wBTRTTjx3ErtEpCnyUKzA8QN58BXUaFThpfN7MVuxK3A89hsJKWEqWykykQTqfhXJalJ2bhvOFg+41ZKchPUEhKo3gATrO8yN/wqEXhk85WDKX/AEVqLxDVxkcVK1DLIROuWcwrZr6rmHhzXb5f7FHVHOYmg2f2Gu2JU7eS3HBJB/3Gs7V2Vy+FF0JlHtdtE9agpWnrWHDAUodpJqek0qv8ue3JZZKMMSZlOke6KhbJMFJaCkmN0k6Vs9GhttlGQpqpxlyjGW7xQoKToUnStudcbISi+2RRPBcX+0i1gDKAR4mPhWRV0iEJ4n2+v+hx6t4xErPbVzOY09+BpknFFKvmnkbOxz/W2aVK4GDXIa6t02bUaFU/FWWLnbK0S3cqyiEq1ArqOmXysqSYjqYqM+CZsLiymngiYnVPgRr84pfqujhOt2eqxj8yVFjyo+g0Fge0bobvEegcH/DXK5zw+6HXwuDzs9eFlQKu9augHxbVI+hNNae3ZamuzIWrfEciTOorfM88umBS+qsddUpL+Z4PUssXzdwDd4hdH/AaDSD5ySR6hNYme38/nqOv4VExm2111OHNJOilhTivFSif0qzp8N+peewSlhMTZru8YSXyMwAa8XPB6NbovxALbUHFSoaeh4/IVx/V6nC3HuaWlmtmC12nwQ3Damj3t6DSmi1X4e9MuvhviLLafZ5dn1SXB2lIlXKTwrr9NrY6mWEzLnU4I57J4Gq8ummE/eUMx5JGp+QNT19609TkiNcdzGreWrGHN3TdsFkKyyVaiRvSNNd4rjbrp6qcZM0669kBM3s51FQgqMkHTfrurutM4+FHBlz+Jmm6L7lCL6HFBLa21IUVbhIAnzrJ6zTml7VzlFlMsMrNjsKNxcoQmOz2jO7TUT6iruo3KnTuK+n87hVFymmfoVNnctW4y3AC4H+GCkDlXH53cjyw2U2H3NwS4XlIyaJJSIMakLEngSfjQ8ehbgvsHvAgQSFrBhwmJnfmUdwBGo8CKhld2iE4ZR5xLFC4CpJAYRvVHfPJPh461LhojGOBbbS2FziKShhIyle9WiQBOsxWh0y2NVknJ4zF/ug1EMwSXuctpdiyq3t2/amS8wgpUI0MnQZp/KnNH1SKue5ce+Rayl47GKY2JvVLyhgxPfmEeeblWv8A8jpvSSz9Sl1TXoVwwlaniw2UurGbuGQcoJMfCmlfitOb5IOOGQcsTVkJeXdE8a5HTsrYBnD205gpS1FWnKBpXEdVv8W5v24NXTR2rAstsns1wdN2mvnXRdGh/TFNX8RTWrxQtKx91QPwM1qWwU4ODFovDyPB5PWWPWJMlopdSRyO/wAq4K+vbe0jSg8pHS7SPaG1/duGsqv3hrNVJYi/kXJeUZWyNyV2jWbvJBQf4CU/QA+tdFpp76lIzbFiTRYXjkCTuEk+QFLdQmlBRfr/AGPa0LRJjDVE77m5A8SJkfJNZkuIL6/5G2sz+xlelhbRKEqCiG0ARMDmPrTfSYuVnl7ruFzShyKJZmTEeFdp3iZnqfW0EmACfKoKai1kC12cxg27hP3ToaR6jpfHg3Hui/T2KMuew2MD2jZeQEuKj3Vj6HlXIanTyrnz3NSE4y7FptFs+m+bNu6sIWrtMPEaK4x4ayIqzpmodNuZPjBRqYpx4MBs9s/f4ZeoW5auK1jMgFSTMjePOt3qF8NTp2oPnjv9ROmO2WX2GegKefzXLaG0hJORQ/m8zp8K5Oc8RSiaKT2+XlCS6Q2EC7UpEQoTA5yR9AK7bpU3Ol59BDVQUZLBmkmtbbGeE/YVzgYfRLbuZyttnrO1BO4RG6a5vrTTjGDfORzTYWWxrbR46+lOQ2pTIjv6fSsNRXw+ozXBPIv9qsdctLi36yIU1mUgHTKpShBPEyiaZ02mdtcpr3x91j/KPXZFPDLIYUbtbKm1r6h2Aog7huyqjfG70pVyUJYaL18OS92kukpItWtcsJHIJqDaK4RcuSRZsOKQGGxkQNCY3zxNVNZffk9yk+TGbVYappzK3etrc/y+rGUeGad9aOnlVt86/Qre+XZGe2hxfEGmS08kNJVv7Xe8QJrW02i0lr8jefoKzsnB8pEfoqtVi9ad6tSkAkEgaAkHQ0x1aahXtT5KaK97LfbzZEKbXesNluHMq240VM9pPjpupPpvU3F7Jv8Acuuoy/KaHObO0t9BKkq38NE1k34sk2vcbpWI5foKbaK+6147oGldT0yuVdaUhDUzjKWUVzKgCCQFDiK0ZLuhdD72AQl61U0hIKVN6a8OXnurhNVGUdRJPuaUJLbkiKH90TPet3Y9JFLcqTiy3ODf7Du/t0fiDg14LHD/AE/OtfpjfhuL9xXU4ymiz2kXDDyuTLh/lNV9S7x+5CoxqWB1GGNHivMfMIV+tJWPEcDO7LkK/pgfJuFDmr6AD8q1+hQzOb+n9ynUS8iF4K6mPcRGDh2BdThK7gAda8NDyRvPrGnqa5y3XZ1MYL3Q7CnNe76mAroN2zleokXmyGINsvdY6TkSk9nmaQ6hB2Q8qGKJbXybS524YU0orU4tyDkBJhJ17utczXoL3Lt+g/40C8w3b5YsS6Ls5k6FK0JKp3aEjUedXunUQmq8dyqPhSbySGNorZ9AOdLynNFdYcqkk8t2nlSctHZD4kWxcXwmJ3adBTcuJmYVA8t8fOuv6dj8PBpd8/uZlvxNFWKeSe7BWN7oYZUsCH1NpSowgRBOu8HfXJ9Zf9RGhQ1sfB32kxK6edLfWEpEmQlIPLgPGstbVyxmpcGW6YT/AHq3T7tq2P5nD+ddH0SKlQ0//Uv2iZt787JHRiu4S284hyG29Sk7lHfA5Ul1aiEbcLuM0S3Lkt7HpAtSvrFtBLm4/rSkun3teVFviRi8HvGulQBsoYAE8QNanV0q2yXmRGdta5Ffd4q44srKoJ5V0VXT4qCQnLUSbI9xcLcMrUpR3amabqphFrBVKTYy+h/EkIS4hQ++CeUaa1zvXVPemhvSmyxZllDpJfBaCswQDukGawGpR5iPQba7GH6SMe63uylCQENjd4k+p+lavSqfEuWfqUah7avuLauzzy4pdjLLe8wfLZMXIn7RSkn0Ko+lIUalTudZZKDSyb7oUxMhSm57v0rA61T4dm8Z07ysGtubbt3zXOFfKdKxe+Jjpd9Hr8uAe/bpP+hWU/WtPpz80kKahGg2pMsXA/7DnzSqo9Qf9SK+X9yFXb7mZcOuGfxf7aQzubXyGIL4hQ9LB+3/AIl/Wt/oTwrPt/cX1PaJhAPU10beEKD7w62S/h6WvdTBB3wUkE+kz6Vwc57LlY/dM2IRarx9RfYlskq3sHFrT9oXfggBcfHT4Vv6fqSs1FcU/f8AYRlptsJSMLW9w+cCgRRFLukB6zGI4b4miaTmpYPUCTEEaHmKhZVCxYwCbR1Q2t1UJSpazwSCo/Aa15mFFSj7HrzJ8n24s3G461txud2dJT9RUqblPlHjWDa9FuJFt2Ae0CCBzkj+tc916ra4yHdK000MNjCFrulKMBAMn5GPU1gOSaSHIvahWdKV71uIO6yGwlA9BP1Ua6zpNLhpdy93/Yy72nM1Gwm3llZ2Ps7ja1LUVdZEQZJj4CBSWv0eot1DlBccfokW1OO1ZZXX2F4G+czV25bEnuLRmHPfwFX13auvEXD9f9Fc9reTCXzKUuLShXWISYCwIkc62q7ZNeaOClpLsFnaLdcS22My1GAAKhdb4MZNnsI7ngv9udnxZrYQO+Wh1g5L4ikOm6v8RJtfMsshtN70c4eyxaB1WqnSgrPupJG+sLrOpnZqPDQ3pobY5I19tNh322aS42qQAey4J3Co1dOumkiz8SospMZ2nt7tlTMdWkAlCSNc2nGm9Ho9RpLk/QqtuhbEwLTalEJSkkncBqa6adnhQcmvQRjHc8I3O3zZaYt7RsEoaQFrVwzH+prB6dNS1Ep/NjVykoYweOiB0i9KeBbJ+BTVnXYqVO76f3I6X4sDYeR/fbgc20/RVcp2hFDjljB96PXIeZH/AG3U/BYP5VodPf8AW+3+CvULymtx5Mh9PvMKHyXUuof/AGj9CqpeX7mWnTDF8O0n1I/pSDfoMx+KQqumBuLifxq+g/Wt7olig5r6f3FtQswj9zE4Q8UvNqBjtCdAR863dTl15QrD4j9CYgplIt3kODXsFOmubeTFcLc/M0akZvscdqbfrG1JI0KNBzI0H+6q6JuE1NehNrKwIy5wN1CHHSnK2hZTJ4nwHHSK72rUwljb7GTOtrLZVTTWcRRWX11gBRYN3aplxzKB+Hta/IfGkYavN+z5tFnhtRyUad8CtDCTyVjl6PlW2H24KlNquXzmUZ7g3JT8cx9a5HqV9ts8LPHtnnI/TXHHJvX7Bp9ubvqlhSdyvlB31lLUWrmMn+bLnt7JFB/0NYIXmt1paOkwoq0kTEmmbtbbekpe5GuOznBM2wx9mytiRlJVuAMknmaq09Lst2BN+XJ+dLy5U44txXeWoqPqa7qlKutL0xgzXyTsB2efu1FLCM2XvHcBPOqdTqIaeO5koQcjaO7KYbZgC7fLro3ob3A8qwbeo6i54qisfNDcKIYy2aHZhqyuklpmyzpA3Z4B14mJpC2++p5nJ5fzeC/bDbwXNxiNthzOduzQ0oyN8gRxBOp31WrLdRLZuf5si4be4kdo8ZVdPqdUSZNdb0/TrT1pYErrFN8Ek7SuC0FslRGvaI4p4D6VU+nxeqdrWe3sSV7UMFCafW1FB9CZPMmvZqON0gQ5OjnY32Zk3t2MpUOwg7xy9TXL9X1zsThBjunrx9Tj0tKSm3SmIWtKVEeZBiqOjRlLUJenP7Mt1Ek639v3PPRBhjCyLhKftUpyr104ax6Vd1u+e5QfYr08Ftybe7WDfOkburSPkqsWXGEXR5jyfOj9uX2zyS8f54/OntD/APf7f4I6niKNniIBeCT95tX1j86n1NeeL+pTU/KzHDWzt1f5L4B9AofmKzJrzZL+d32Mf0rIaC1OhOdQGbXcCREeO6fWtTpkn4u1epG5f0+fQTW6uw25htM7POS0t8adzIlWiSKzrel1uLkMw1Lzgeto8HGRPIH6Vx1sPDm4mlF55RVdKWGE4anKNEkqPn/wU/0rFWoz7oVvWU0I9hkrISkSToK7WxqMN3oZyWXgdd/g2fD2bNwBDgCQBv8A+dqK4au9V6udz7Nv9TS25ht+QnMUw5y3dU04ClaD/wANdrpbY3Q8SJnTjteGcLZ/KsLiYMwedeW1+JCS9wi8M0FxtrcqJJKfLgANwAms9dKqguWy96jPdHI7WXHNNRn0apPKbJLVPtg1ptUv4Mt/e6FiSdYEHd61maeHg65c9i+ye+vCFpvrqcpwM1dxt4dYP2eEtt2yCq6vJWuJ7LeoB8NAPjXL6q+q7VOTfbH8/MdhFqOBVYgypDikrVmUDqQZ1866XTtOG5Cku5e7GbWLsFqUgaKGtIdR0T1EU4+5dTYo8M8Y9tU5cyCBB94zHkDuqrRdLdUt0mTu1G5YM8TW1Jpd2KE/CMKcuHUMNp7ayI8AePwpfUahU1OZOMHJkrarDWrZ0MIJUtsQ6rgVeHhvqjQ6jxk5Y4PbI7eDQ9EWCB+8Djg7DQkSNCr/ANTSvV9Qo07c9y3TrzZGJtftOhB6xUQgwhBOmn3jz1rl9NppWyxAceIrPqJnaTHl3bhWs8f+aV1/TtCtOu/IjfbvZueglZ695P4R9RWX/wDkEcxX1/yTo7DAeI9tuVcAkD5Krn88RQ5/0JvR21283/aV/M5P0TT/AE2L8WT9lj+fkU6h+VI1GM6KaVH3in4jMP5kimepR/pbvZlVPfBlQ12b1kDVK0uJ8jv/ANtY05eSP1Gc8pmT6TbPrbRDifvN/MTP5U90+ar1EZP3PLlmDQja7ZvMcmaTcMwxx9QS0nMZEx576p1UowpyTrTckP3DbfIAk70pSCNd5nXX0rgb25zbRqqTjhH3G3kLaeU44AEp6sNny73xmp0zkropBx6n58WerWcp7ijB8jpXeNeLp9r9jJ+GeR3WW0tvdpZAEPDSRy8ucgVw2o01kJNSXBqJ57FX0oYGHmQ+lJ65tQE8VJMwPEyKf6PrnXPw32KdRTuWUKRy1WBmUlQE5ZI4iNPmK6yNsZvEWIOLj3R2tsMdcgJbcIJ0ISSPiBRZqaYxasks/U9jCT7Iadt0VWqFAOPvLH4W1axqR3a5ufWbNz2dv58xmNCxlmuetbZqxctLdp4py6koVM+tZctXOVu/HcYjXjuIv/p26zKKLW4UlKt/VKO46cOVdi9VS6OXzj3RnuLUxv4am6XbNr6h5DobDYQRlzjkAdQK426Kjcox7Z7mlHG1sVGJ7KXyXFldo8CST3dImuwq1VNMFF/ujOlGUpcFY/hL6ASppaQN8iroaulTxB/qRdcvUgmmcuXJA0Oxmzar64DQ0SNVH8hWf1LW/ho5wW1V72MfGsbssPcSthn7VCOrSSIBgQDXMVyv1WItj+xVNtinu7r2i4K16dYoZj511cIvT6fZEQlLdPI/LZDTbCFsgBKWwghIiDzPOdNfCuK1E52S8/uaNaUFgzOL7EJfUX33lFpGUBtG8k8/DxpzTaxUxW1Hl9LbFFiCEpdWlMhIUQJ3xXXaazxIKUu5mTWHga/QHZmX3Tu0Fc7121OagNaf4WaVp6faXeBJj6D86wWsSQ5HlYNbsJbZUKPIIR8E5j81/KtjpsfLKXuxTUd0XOPNksLIMZcq/RKgoj1AI9aa1VXi1Sj/ADjkqrltkmZ15WW7ZX9x9tbSv3hlUPkFVzMVuhkax3Ki7ts7FxbkdppZUkH3SJgeG6mIyxtJy8zPzxi9t1bziIiFGPLePlXdaWzxaV9EZ1kdsmiz2FcSL5jOcqM2pmOBj5xSvVFnTSa+ZKlvdwPFWLpSkZ3AtXWjKAO0EwdTzG741xmfRGm4NNP0Mj0pWZUhTrIIVopUHekgfmFfGnemOMrvMQuztE8K7aEklwZTNd0YXARfIB4yB5wayOsVxdLa4+YzpptSHTZIQSQ6Dwyj8ZOnpvrj63leV8mhPKRQbW4EXrZxpCQpaSpSssd6Br8IrQ0WpnXbFzeVnkqthGUeDC7EbSKtSbZ+W1A9nMCIPunl/WtTquj8eCnTy/UXot2+WQ58Lx1LyMjikoIMpXwBG4+IFYsZquCrlHDLXV/2TyWLV91iikFKX0CYmQpPMeFDmk0/Yi1j6He31kk5AO8jmec8jXlbcsp9s5PGl2wcX7ktIcu3dCJ6tsncNw4b1RPrTMvLHeGMvYjE4zflWZTqxnVvSJgfhHlSkrJS78jdcFFdhU7VYx1qgyzJ1gxvUfdroemaGNf9ax+glqbd3lSJuD9GN26EqcysIPvntR5U3quq11R8pTClyLnCcHVZ4i6hhZDbaUEK3yrKJHjrOlZms1UNRRubGqK5QfKzkhdJ9wEoQyohTmaVH4/CjocczyGsfAvAa6qeMOJnIbvRXj4clt3UjQ+KT/WuN6lpXRbu7po065qyPzRdXrIbLqipWRtZATOhEyJ8prKScppRGW9yzkStw2p55zq0lRKiQBvPpXe1SjCpNrGEY8+ZD52Aw02eF5ljKtSSSDoZPD51x/UrPG1GU+w3SvQ+MNQyhB++uT5DUn5ilG90hqPAwNmGMtugneuV+ijKf5ctb+kr8OlL7/mIXSzNloRTJUY3FrRXVLQJzsLC2+G6fqhR+Fc5fX4drj6Dlbzyc7taS4zcjuOoyL/X41TNYlgnB4yhOdKmAFp0uJGiTBj3T3T8Iro+kavEWpehRqYbnuRisIuA282tSZAUJHhWzq4qzTP7i1bxNDsw5aVkKSntxHaESjSY/EN9cHjGWbTfZGjtMBLyAHQEtiQSTEp4eo1q3TUzUt8X+opbYk8GX2v6LLZ1tPsISwtHZBWo5XYG+ST8a3NP1TbPExWVTYvWNjMRtX0OezLIQodpEKB1rQu1FeoqaI1pxkN/2ZxTYK21AxBG4jd2h5VxHhOubUexqeImcsKsOpKgouLadHaMwuRMHy1+VWtts8nwuCl2q2STelvOC2qY6wAE5eGYcTFPaPqEqG65cr55ZRbSpvMTW7IbJt2rQbW51pSe8sb/AEndVNsldcpLjsQjKUY4Re3tgyvIQsNqbMpUiARzSeaTyqyUIejIpy9jpaFCz28pWnjwI4GoxcUwlldiJcKbfczOKhto9gToo8VEec/CvL7d3BOMXCOUUeMWLCge0ieEmNedKvMeUMQcnwZfANlrO3uOvUBIOZMqkT5R860ZdSnOnwlwVy02HuL3EMXCnFLzTmEARMeW6s5Zm8MuhFJYKViRL2RRSnWI7S1czyHhU8/9CbkL6+2bxG9eLnszkHirQDzrqdHZVpK8mVdmcjWbMdECurW9eLSfs1ZGkSe1BgqVpu5RULesQlLK/Y8jV6Hjoz2cXZh27uhkkZWmz3lEHUx8KS6jqlYkvkXUVtT2o4dImKFu2CQqFuqKlDlJ3f6YpbpNG+3JdqJbE0jG7AWxcv2Uid5kjyNdB1Z7NJLHfj90JULNiyPXaBZSlq1mZ7SuYAiuPxzlmhFJco5pty48lscEhA81ntfBIBr2qDsmor1f6BZ5Y5GM2gJASNABA8hXTpYM09UAU+Mt5Vod3g9hQ89QTyGhT/HWb1KtuCmvT9i+mXdMo2LMS9aK7qvtGfAK3pHkoE+orKbyk0WN8ZRT4mczGZScz7YyKncYJAURx0ipxlsaeS+GD8/3pW3cEuaqQuT4wa7OhKekWH6MzZZU+RtYTtZ1wZkpAnRUTGnLjXG6jTuuXJqcSSceTYuPKdS0UPhxSgo9v9noQAMo41Wk0uGVOHfJYtqUpI9sS2sJMJDUmZ03TVkLE2t/Yi+FmJZsW7IQpaVLbA3iSCPCDIphaeGHJSSyU72+MHVi8IQDEkyEjieVVVNx4XJKUU2R04cpWrrDa1Ez3t3ICRpV6oklnaR8RrhMjuYcif8A4qv4VVVODguItlisce0jkq0SD+we+MiqHVxksVmPVHvIlO62cPpUPCfueZz6nJ3Wf7s8JESDrFRcGgyvc8JshlCfZVkR95UGhweMnrnhdwRhauFq3H4l/wBKnDOOSTu44YKwtzgzbp+J/ShzXY8jb7s9ixdjvMp8mz/5VWpo98Tk9CycHeuMv7qUgfOa9zxnHJ65p9kcSWIly5WocivQ/wCkCvY5T57EXldkV+LYmrqyhhSUIPc4qUOBE1LPOMEo4xufcxmMYwi37b6y85EJzHRJ8Bz1q6jTW6h4iibsjW8titx7GV3LhWo6ToOVdjotKtNFY7mXdZvYzOhPZ4AKvXdBwnkOPlWD1rUOyzw0XURxHJq2LnrHXbpe4CEjwBEfEisSXLwOSjhJI0WxtoStTitcu881q1PwRlHrWl02DcpT9OwtqZdomvrXFQoA8OthQIO415KKksMDNX9osiB+2YMoPvJPPhrHyNYM6fBm4sZjjGSqxRSezeJ1acGV9Pux2SfMEEelUOvc8+hbCWOGK7pM2SKJebHd3nmnn57vnW10vW+G9kyrUQcuULm1vXG4yKIEzHD4Vu3aSFvPuLQtlHsa/A9q0CM/2avDu+dYGs6ZKPmgaFGpi+Jm4sNql5QUqBgyOXyrJlXKPMkTcYuWF2L9jaNbxSp9TYQkghtJ/mV4DfrUnY5LsQ8DD4PD20bLzillauzojKojzIg15nb6k/DwsH1vGJ7t06keKyr6zXv4ia7PJB0xJAxl5O67JHilJ+orzxps88GJ6/tq44XP8iP0rzcw8KJzGN3PG5SP4UfpR4nyJeHWDm0D409pHohP6Ub/AJHnh1kf/qd//PJ8cif0rx5JbIexHXtW+P8AHP8ApT+lCPfDXsQn9p3SZ69z0MfSjDzkkoRfoQ3seUrvOOnzWr9alt+RLakRXcZHHXzM/WpbG/Qj5V6lfc7VNp0zIT+6f0qyGjs24x+YeJWvUqb3bQaZZXHP8prQr6Ra0nPt8hazUxXwmUxK7cfJdVMAx4CeFbmn09dEdkHyJ2WObyyVstgDl7cJYROvePJPOvNdqlRDnueQjkfWKoSy03ZMaAJAVHuj7vnXGztc5b5dx+EccM5rby5WkicpGnvLOiUfHX0qhJzwod2y+MkouTGHhVl1LSW5kgdo81HUn4101NSqgoL0MyUtzyyXVpEKACgCDiVuSAtI7afmOIpXV0eLDjuiUZYKJ8JbUp0CWXv2qY3HcVR9ax4rcseiGVHPHqV1zYpR/d3D9iv9krgOST6VThqWS5STWRNdIWxDlssuNIJbUdQNY8fI103TupKyPhz7iVlfOUQ8T2RdNpb3LLZUMhS6B3gsKUZI390p+FW1dQi7PDmE6HFZRlmnFIPZJSfh8aetqqnDMSuMpJ4LW8xW4aWppw6oVCh5Gkl02iSz6/Ut/EzXB1b2nIPcEef9Kpn0ZPsWR1j9SW3taOKFfGqf+Gm+zLPxq9USU7Yo91fwH61B9Ft/9I9/Gx9j1/1kgjULPoP1qP8Aw13/AKQfjI+x8O1zf4vhXi6Rd/6R5+Lh7EZW1o5Lq1dHt90H4uHsfTtaI1Sr4ivf+FsfeSIvWYfCOB2rJICWwZ3Sf6V7Ho8U/Mzx6yTXBEe2jeJPdT6U7Do1GOf3/wBFL1U2RX764KQpSlBKiYO4GI3VdXoqU+CErpsgOOE7yT5024RrXCK9zZ1s7VTqw2hJUpW4D60TnCteYFlm56Puj/2xay6fs0KywOKv0rI1nUdscVosjW+7Nbt/scgNMWVklCSVFSzIid0eehpDT66UbPEtfOMcFzqzHKL7AcGawi1AEKfVvPEqI+gpHU6qWos3vsWV14ierdJbBdVq6s6eBO9XpvpLO4YxlGg2Mw0qPtCxoCQ34k6Kc/IevhWr0/S7X4r+iFb7P+iNfWqLBQAUAFABQBVXrGRROWWljtjl4xyNZmq0z3borj1+vuWxllYbKl22CU9Q5KmV/s18UHgD+tJTW7sWJ+pAy5Vez3URvacO4+B9KjGHOezRbnKyiM06izVcJcTmbgGEiQZ4x5VQuZc8nrW/BlNqNiba6Wl1lWXrCCSBEaAEGtGvqM669refke+Gm8vuedr9jGL4LcZXkukoCykjRQiSJq7RdRal/UfHp8iiyl+iEzdMKbWpChCkmDXU03qyOYoTlHDwyZs+toPJD6MzZ0OsR41XqnNQbr9CUMZ5N+jouaeT1rF0kIPvRI9Z/KsJdZlhxlF5L5Ucl/Z7G4ZlIeH2idCESQY40m+p6lvO79i+dEY4SiUuMbE2Tqgm0U4lZ0hQ0+tX09Wsi/O8nk9J5clhb9D6UWay85L6jKSNyRy8ZqyXWpqXl7FEaU3g54HsRY27Wa6l90k9hI8arv6rZObcHgtWnS4aL5nCWEfaJsSnKJTqJ+lJfj9Rn4/2/wAFvgw9jP2ezeFdt57rlESopKYTv3TOtMvX3NYUuSPgpvhC52txNLz56tORpAytoG4Dn5mt/Rwca1Kby8CVmFLCKatHduayioeFlgTOHtIQ0ErfdbJU8T3fACuK1PULtR68GjVQk8tF3hz6ba1JahJWQJ93NvVSErZt4Lpbe2DgyG7Z9slfW5JWogzJUNPoai2pcSXILlbUsHdOZ1fXvHfOVPIToKHZjyk2lFYJOFYeq6eKdQ2P2qvD3E+J+Qk8qZ0mmdkl/wCSq23avmMRpsJSEpACQIAG4AcK30scIzz3XoBQAUAFABQB8UkEQdQd9AFVc24QClXaaVpr93+nKsy3TeG90e37FsZZIFzapy9U922T3F/eSeEx8jVMqt3HoTTxyu5l8XaesnOsKevYgaxJHgrnSllLi8IvjNSWCqF4s9spydY7mSnkCRpVbaj8y+OCs2i2u9hXAROZGUqOsSN1NabSfiMNPBCyxQ5YpMTvi66pwiM1dlo4PTwwzMtlvlk42zZJzZSUAjMRwnny3Gi6aUW36kI90ODDbVhbSO7kygjtHXSTOszvrib96tawbMVuijQ2hb6pZaeQx1YUo6AqVAMDtcKjGvc8pkZPsmQsIS846FLSCsAKSQImToTHgDVecyPJceUucXx24cHVNoSQn9oog790DWrJXbVtwEaVF5KJnEC0S8pKVFWmU8OGv1qO3dySaySnesadQ7ercLa0yA0SEoPBP/ujKawiP0KbEsVSW1jLCVd0EToNZ5zFEYPKwTjwKzE7Za89x1ZS0VZQYia7XRyioYbMiaeSrimZe74IDT2ZsXVsIedK86SokK90Tvnia4/qLhGW2Bp0OUu5sWYNoUlJUpYASkaes8qz21DuXSSTPOFYMlvtqmeW/wD4ai+TxyXp3LS1tV3DnVt6RqpX3UDn4qPL+tXaaiV8seiIzsUI5fc3mG2CGGw22IA57yeJJ4k10MIKEVGPYzm23lkqpngUAFABQAUAFABQB8InQ0AVtxbluSkZ2z3kb48RzHhSN9DXmj+RYpZ7kVhmBLMLbO9snQHjE7vKqViTSPe3crLzZxl5XWNaKSQSgmDpwg92vLdHGfMOPqWwva+IyGIYEytZau0BAWRqrgRyNJRnbRN7fQue2aKPHuhsRntHDHBJOYenH51r6fq77TQrKlPsZ3AMGuLC46u7typl0ZVApzJMbidPE/GmNXqa7oqUXhxI1ww+Ubq3TYMjK004riUAaD1I/Oudstd0stj9e/B7ukWr+UOoU0rSCoDKfAwN1VwcU/Ket4fYvcQtX1lLtuUhSUZRkMgjh+de5yQW1dyAzi7lo0pp5ohSzOYjfO/51Yn7g0ptNFTh+AreT1righsqJOYgAgEjWfKoylyWOSLbEcVbd+yaT15TuIkIHoN/nUMYIpFZehxhIW7boUgcMpEeE16nysE+/BS49gV5iam2220tW6BICU6A+Q41r6TVwpe+XIpqK0+zNBgXRpZ2QDl0oLV+OPkmvL+p2XPEeEVV1l1ir/tCAywgIaMZl843AVlznnkZrjs5bPNu0lrsjUgbjrHnyHhVXxdyUpZ7nXDLJ26VCDDY0U5Gn7qBxNO6bSSt57IhO6MexuMOsEMoCG0wBv5k8STxNbkIRgsREm23lkqpHgUAFABQAUAFABQAUAFABQBAu7CSVtnKv5K/e/Wl7qFNZXDJRl7kNRC4DycixuPEeRG/0pXdOHE0W7V/1PD6DGR5Iea96JI/h3k+QNeOcc88ojh+hXf2aBrZuiRr1ZP5HUeoFKW0KXMOC6NnpI8f2k4ns3DREfeiR8UzSfMeCfDflIN9e2za0rSAtMajjPlxryO2L5RbHe1gqr3FfaJHsCssd4JI056p5VbY4J8IioyXdkRuxazDI6tqRqFBSfqIqvcywLtq3SQHHlPL8CVQPMaV7uYL5HX2CwSZLpXpokIWT5RlmhJsjlkq2v7g9lhnqURoV6H56ijsHBwxW5uXE9W4pKgSJhQPHwNex2t8nsUi6TiVwpIQy31aQAJIg+YG+hySIOtepxbw9CVZnVFauapJ9EiTXjyeqW3sdHXjugpnuhIlavAgbq8im3tSyzyaxyyzwzZgr7VxojeGgfmoj6D41q6XQOL3WfkUWX5WImrabCQEpAAGgAEAVqpYFT1QAUAFABQAUAFABQAUAFABQAUAFAHh1oKEKAI8a8cU1hgngrv7PWj9muQPur5eCh+hpGehS5rfPzLFP3Id2ETDqCk+8BHzEg+tJ2Vyh/8ARP7E+H2Z8BWO4tK0+65v9FCR8qpVvue7GQruyac/bWpSfeQQofHQ/KoT8zJRlJepxbw9odx91EbgoT+VVyWfQs8SXqcrvBUr71wlXmkfrUUe737HO1wFDcw6kz+Ef+VDDeeThLQOYuajkB/WvOT3ce/Y2N5KlHxBPw3RRloMs7ZgkQhuJ4kgfkTRwz1JyZzZKz2UqJPENpn4mfyqarlLiEWwk0u5Z2mALV3obH+pZ9dw+dP1dNk+bHj6C0rvYu7DDW2e4nU71HVR8z+W6tSqiFSxFFU5ym8smVaQCgAoAKACgAoAKACgAoAKACgAoAKACgAoAKAPikg6HUUAQXMIaJkJKT+EkD4d35UvPS1TeWiaskuzIy8GVMpeV/EP/GKXn0+D+F4Jq33R4dw9/m2vz0/I0tLptmeJE1dD2IjmGvf5LR8ZH6V5/wAfYS8aHsc/7Je/yWfj/Sj/AI+wPGh7HVGCvcmUeMT+Q+tSXTp+rPHfH2Orez6/vPQPwJg/NRHyq+PTo+rIO72RKa2eZBBUFLI95RPyEA/CrloqV3WfqQ8WfuWbbYSISAByAimkklhFecnuvQCgAoAKACgAoAKACgAoAKACgAoAKACgAoAKACgAoAKACgAoAKACgAoAKACgAoAKACgAoAKACgAoAKACgAoAK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8613" name="Picture 5" descr="E:\กฤษนันท์  ทองทิพย์\58\เมืองเกษตรสีเขียว\ดาวน์โหลด (1)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224" y="2852936"/>
            <a:ext cx="501815" cy="504056"/>
          </a:xfrm>
          <a:prstGeom prst="rect">
            <a:avLst/>
          </a:prstGeom>
          <a:noFill/>
        </p:spPr>
      </p:pic>
      <p:sp>
        <p:nvSpPr>
          <p:cNvPr id="18" name="ลูกศรขวา 17"/>
          <p:cNvSpPr/>
          <p:nvPr/>
        </p:nvSpPr>
        <p:spPr bwMode="auto">
          <a:xfrm>
            <a:off x="4572000" y="3068960"/>
            <a:ext cx="216024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9" name="Picture 7" descr="C:\Users\kritsanan\Pictures\icon\shop-ico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1484784"/>
            <a:ext cx="1224136" cy="1224136"/>
          </a:xfrm>
          <a:prstGeom prst="rect">
            <a:avLst/>
          </a:prstGeom>
          <a:noFill/>
        </p:spPr>
      </p:pic>
      <p:pic>
        <p:nvPicPr>
          <p:cNvPr id="20" name="Picture 4" descr="https://encrypted-tbn2.gstatic.com/images?q=tbn:ANd9GcTW2xwp3f4Kpcf1XeoN9E7uO9zW5Hi2izvzW-A4If0odxu6KLurYQ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492" b="10477"/>
          <a:stretch>
            <a:fillRect/>
          </a:stretch>
        </p:blipFill>
        <p:spPr bwMode="auto">
          <a:xfrm>
            <a:off x="3561346" y="1129800"/>
            <a:ext cx="506598" cy="551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สี่เหลี่ยมผืนผ้า 20"/>
          <p:cNvSpPr/>
          <p:nvPr/>
        </p:nvSpPr>
        <p:spPr>
          <a:xfrm>
            <a:off x="3203848" y="1487920"/>
            <a:ext cx="1080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Q Center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2" name="ลูกศรขวา 21"/>
          <p:cNvSpPr/>
          <p:nvPr/>
        </p:nvSpPr>
        <p:spPr bwMode="auto">
          <a:xfrm>
            <a:off x="4572000" y="2060848"/>
            <a:ext cx="216024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4" name="รูปภาพ 23" descr="2008漢光產銷履歷內控機制架構英文版01"/>
          <p:cNvPicPr/>
          <p:nvPr/>
        </p:nvPicPr>
        <p:blipFill>
          <a:blip r:embed="rId10" cstate="print"/>
          <a:srcRect l="48636" t="54723" r="42714" b="36791"/>
          <a:stretch>
            <a:fillRect/>
          </a:stretch>
        </p:blipFill>
        <p:spPr bwMode="auto">
          <a:xfrm>
            <a:off x="360040" y="4222829"/>
            <a:ext cx="75763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0" y="4654877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การจัดการวัสดุเกษตร</a:t>
            </a:r>
          </a:p>
          <a:p>
            <a:pPr algn="ctr"/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/เคมีภัณฑ์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" name="ลูกศรขวา 25"/>
          <p:cNvSpPr/>
          <p:nvPr/>
        </p:nvSpPr>
        <p:spPr bwMode="auto">
          <a:xfrm>
            <a:off x="1547664" y="4365104"/>
            <a:ext cx="216024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7" name="Picture 2" descr="http://pe1.isanook.com/ns/0/ud/270/1354882/ss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160" r="24401" b="3401"/>
          <a:stretch>
            <a:fillRect/>
          </a:stretch>
        </p:blipFill>
        <p:spPr bwMode="auto">
          <a:xfrm>
            <a:off x="1547664" y="5517232"/>
            <a:ext cx="757649" cy="792088"/>
          </a:xfrm>
          <a:prstGeom prst="rect">
            <a:avLst/>
          </a:prstGeom>
          <a:noFill/>
        </p:spPr>
      </p:pic>
      <p:pic>
        <p:nvPicPr>
          <p:cNvPr id="28" name="Picture 6" descr="http://www.prfocus.co.th/images/news/1341820264-KP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222" r="18519"/>
          <a:stretch>
            <a:fillRect/>
          </a:stretch>
        </p:blipFill>
        <p:spPr bwMode="auto">
          <a:xfrm>
            <a:off x="3491880" y="5517232"/>
            <a:ext cx="720080" cy="810090"/>
          </a:xfrm>
          <a:prstGeom prst="rect">
            <a:avLst/>
          </a:prstGeom>
          <a:noFill/>
        </p:spPr>
      </p:pic>
      <p:pic>
        <p:nvPicPr>
          <p:cNvPr id="29" name="Picture 8" descr="http://upload.wikimedia.org/wikipedia/th/thumb/6/61/Dld_thailand.jpg/180px-Dld_thailand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5776" y="5517232"/>
            <a:ext cx="792088" cy="906501"/>
          </a:xfrm>
          <a:prstGeom prst="rect">
            <a:avLst/>
          </a:prstGeom>
          <a:noFill/>
        </p:spPr>
      </p:pic>
      <p:pic>
        <p:nvPicPr>
          <p:cNvPr id="30" name="Picture 10" descr="http://www.xn--12clj3dcab8ec4bza0bydhcc0d4w.com/wp-content/uploads/2014/05/doa.gif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71" r="3633" b="1109"/>
          <a:stretch>
            <a:fillRect/>
          </a:stretch>
        </p:blipFill>
        <p:spPr bwMode="auto">
          <a:xfrm>
            <a:off x="1979712" y="4221088"/>
            <a:ext cx="720080" cy="793208"/>
          </a:xfrm>
          <a:prstGeom prst="rect">
            <a:avLst/>
          </a:prstGeom>
          <a:noFill/>
        </p:spPr>
      </p:pic>
      <p:pic>
        <p:nvPicPr>
          <p:cNvPr id="32" name="รูปภาพ 31" descr="research-icon.jp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52" t="6100" r="22209" b="14606"/>
          <a:stretch>
            <a:fillRect/>
          </a:stretch>
        </p:blipFill>
        <p:spPr>
          <a:xfrm>
            <a:off x="251520" y="5445224"/>
            <a:ext cx="1080120" cy="936104"/>
          </a:xfrm>
          <a:prstGeom prst="rect">
            <a:avLst/>
          </a:prstGeom>
        </p:spPr>
      </p:pic>
      <p:pic>
        <p:nvPicPr>
          <p:cNvPr id="33" name="Picture 10" descr="http://www.xn--12clj3dcab8ec4bza0bydhcc0d4w.com/wp-content/uploads/2014/05/doa.gif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71" r="3633" b="1109"/>
          <a:stretch>
            <a:fillRect/>
          </a:stretch>
        </p:blipFill>
        <p:spPr bwMode="auto">
          <a:xfrm>
            <a:off x="4499992" y="5517232"/>
            <a:ext cx="720080" cy="793208"/>
          </a:xfrm>
          <a:prstGeom prst="rect">
            <a:avLst/>
          </a:prstGeom>
          <a:noFill/>
        </p:spPr>
      </p:pic>
      <p:pic>
        <p:nvPicPr>
          <p:cNvPr id="36" name="รูปภาพ 35" descr="images.jpg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03848" y="4077072"/>
            <a:ext cx="1224136" cy="1207886"/>
          </a:xfrm>
          <a:prstGeom prst="rect">
            <a:avLst/>
          </a:prstGeom>
        </p:spPr>
      </p:pic>
      <p:pic>
        <p:nvPicPr>
          <p:cNvPr id="38" name="Picture 5" descr="http://www.skho.moph.go.th/skho/admin/images/logo_health.jp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216" y="4149080"/>
            <a:ext cx="864096" cy="835585"/>
          </a:xfrm>
          <a:prstGeom prst="rect">
            <a:avLst/>
          </a:prstGeom>
          <a:noFill/>
        </p:spPr>
      </p:pic>
      <p:pic>
        <p:nvPicPr>
          <p:cNvPr id="39" name="รูปภาพ 38" descr="Untitled-1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88024" y="4149080"/>
            <a:ext cx="792088" cy="795301"/>
          </a:xfrm>
          <a:prstGeom prst="rect">
            <a:avLst/>
          </a:prstGeom>
        </p:spPr>
      </p:pic>
      <p:sp>
        <p:nvSpPr>
          <p:cNvPr id="40" name="ลูกศรขวา 39"/>
          <p:cNvSpPr/>
          <p:nvPr/>
        </p:nvSpPr>
        <p:spPr bwMode="auto">
          <a:xfrm>
            <a:off x="4499992" y="4437112"/>
            <a:ext cx="216024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ลูกศรขวา 40"/>
          <p:cNvSpPr/>
          <p:nvPr/>
        </p:nvSpPr>
        <p:spPr bwMode="auto">
          <a:xfrm>
            <a:off x="1259632" y="5805264"/>
            <a:ext cx="216024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2" name="Picture 3" descr="E:\กฤษนันท์  ทองทิพย์\58\เมืองเกษตรสีเขียว\ดาวน์โหลด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580112" y="4149080"/>
            <a:ext cx="936104" cy="848840"/>
          </a:xfrm>
          <a:prstGeom prst="rect">
            <a:avLst/>
          </a:prstGeom>
          <a:noFill/>
        </p:spPr>
      </p:pic>
      <p:sp>
        <p:nvSpPr>
          <p:cNvPr id="43" name="TextBox 42"/>
          <p:cNvSpPr txBox="1"/>
          <p:nvPr/>
        </p:nvSpPr>
        <p:spPr>
          <a:xfrm>
            <a:off x="3096344" y="4931876"/>
            <a:ext cx="1547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ตลาดอำเภอ/ชุมชน</a:t>
            </a:r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0" y="6272937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วิจัยและถ่ายทอดความรู้</a:t>
            </a:r>
            <a:endParaRPr lang="en-US" b="1" u="sng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5" name="Picture 3" descr="E:\กฤษนันท์  ทองทิพย์\58\เมืองเกษตรสีเขียว\ดาวน์โหลด.jp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4048" y="1484784"/>
            <a:ext cx="936104" cy="848840"/>
          </a:xfrm>
          <a:prstGeom prst="rect">
            <a:avLst/>
          </a:prstGeom>
          <a:noFill/>
        </p:spPr>
      </p:pic>
      <p:pic>
        <p:nvPicPr>
          <p:cNvPr id="46" name="Picture 2" descr="http://www.ksmecarenorth.com/modules/news/imgs/2012-02-02-4279686.pn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8144" y="1412776"/>
            <a:ext cx="1152128" cy="864096"/>
          </a:xfrm>
          <a:prstGeom prst="rect">
            <a:avLst/>
          </a:prstGeom>
          <a:noFill/>
        </p:spPr>
      </p:pic>
      <p:sp>
        <p:nvSpPr>
          <p:cNvPr id="47" name="TextBox 46"/>
          <p:cNvSpPr txBox="1"/>
          <p:nvPr/>
        </p:nvSpPr>
        <p:spPr>
          <a:xfrm>
            <a:off x="5400600" y="5373216"/>
            <a:ext cx="3779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หมายเหตุ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ดำเนินการในรูปแบบคณะกรรมการ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8615" name="AutoShape 7" descr="data:image/jpeg;base64,/9j/4AAQSkZJRgABAQAAAQABAAD/2wCEAAkGBhAPERMQEBATFBISEhYSFBcTDRcaFhYRFhwVFRoXFBcYGzIhHBolIBQdHy8sJCcpLC8uFiAxNTAqNSY3LDUBCQoKDgwNFw8PGjQkHCQ1MTUsNDUwNS81LTQpNSwqNTUqKS82NCwwNSosNi0sKTUsLCk1Ky4qNTU0LCwsLSwsLP/AABEIAJAAkAMBIgACEQEDEQH/xAAcAAEBAAIDAQEAAAAAAAAAAAAABQYHAQMEAgj/xAA4EAACAQIDBAgEBAYDAAAAAAABAgADEQQSIQUGEzEHIkFRUnGSsTJhc4FykaHBFCNCYrLRFTOC/8QAGgEBAAIDAQAAAAAAAAAAAAAAAAIEAwUGAf/EACsRAAICAQIEAwkBAAAAAAAAAAABAgMRITEEEhNhBVHwFSNBcYGRobHBFP/aAAwDAQACEQMRAD8A3jERAEREAREQBERAEREAREQBERAEREATgmczwbWqlRTt21Lfo0A98REAREQBERAEREAREQBERAEREAREQBJu2uVP6g9mlKTdtcqf1B7NAKUREAREQBE6zXXxD1COOviX1CAdkTgGcwBE8m09qUsNTNSq1gOQHNjzso7TMF2l0p1VBejhFdU+MNXOdVN9SFUjS2tibSUY8zSW7JquUouSTwt+xsWJg+7HSthsY4o1UNCqxsuZgUY9wfsPmBM4vPZ1yreJLBjTyInxxl8Q9QjjL4h6hIHp9xPjjL4h6hPpWB5G8A5k3bXKn9QezSlJu2uVP6g9mgFKIiAJ043EilTeo3JEZz5KCf2ndMZ6SMfwdm4g31dBSHnUIX2Jk4R5pKPmeM0BUqlyXbm7Fz5sSx958WnM9dHBKQt2YFwSMtLMAASov1r9h5CdK2kVjnAbZxOHOahXq0yPDVNvup0P5TbnR30inGn+GxNhiAuZWAsKqjnp2MOemhHlNOYnDNTYo1ri3LkQdQR8jPXu7impYvDupsRVX8icp/QyvfTC2DfxJRbTMv343hOI2jVoE2Smv8PTudBVurMT+I9W/wAhIdFlBOYGxVl0sDdgV7eXOde32Vcea1QdSo4r8u/np22Yaj5Tsai2pIJA5sNRrre/zvf7znvE6+m6rIeX6Ow8AsVlNtE9vzro/wCHR/xlF+oiFWb4WNQsQ3YPw9nfre8zzC78M+xWZyTW4VWgWPMsLIGPzs4+8watUSnYPUCsRmAysSAeRNuXf5ayhtFb4bLdwKz8W4pEkgldSLjVsgbXvlrg3dbH36eMpps13i9XC1yX+ZrKyml6+hh9otPVisKqKrKzG7Mtmp5fhCm46x8Vp5rToE86nPHE/QvR7gOBs7DKRYtT4h86hL/vNV7H6NqmMzBK4XKcpz0WAPYcpBm88NQFNFQclUKPIAAe01XHXRklGLMsFg7JN21yp/UHs0pSbtrlT+oPZpqzKUoiIAmt+mzH5cPQoA/9lYufw0x/thNkTSvTLjs+Np0hyo0Bf8VQlj+gEt8HHmuXYjPYwEmZzuRssVcUEYXFNET7gAn9SZhCkXFxcXFx3jul/Bb3vhuIcMuWpULEu7BiubwKBa/zN5uLoylHETCj66QXpnaFZaVslPLS08SgZv1JH2kvYlO9en/ac/pBPvaeJmJNySSTcknUk6kk98yrcnYzVKim2r2+1IG9/wD0R+S/OJYrqx2G7L+9e7I/hBVYaLTLXHMNa2nmbAjy7ZiW08dUocOmMpqCl/NuoIzHKLAHtHDGs2p0g4laGFpUywXPVRbsbDqgvr8roJqbbmEsBUIs6lUqc7EEdR737QLd2omtqsU5whYtHnHr5ZL9dc1RZbW9VjOuuPP74LG7uxBtKotXh2CWpsoPUZlucx7ctiBb5c7Ta2N2LRp0CWUEheZHbIPRBgQuDzka1Kjt9r5R/jL++uKyYZrc2Fh5nSY7pZsVcdloitlyzKW7NGbwuOKFGgC3+7kt7Wnxu3gf4jF4ej2PWQH8IOY/oDOjalXNWqHszlR5L1R7TKeiTA8TaKvbSjSep9zZB/kZtpvkpb7GFas3ZhsClO+RQLm+k9EROc3LAk3bXKn9QezSlJu2uVP6g9mgFKIiAJ+d998Q1faGKqBWI4pReofhSyd39s/RExDEb20y7JiaDU6PErUqdQVQ2epRbKVKKLqT/TzvaWeHv6Mm8ZIyjk0VwH8Deg/6nZSwFV9FpOfJD7nSbr/5LZRDEOxCpxCRTqEFbKTlNrEgOpIHK+sNjdlllUB3BYrmFByikUzWJLEWtlF9OVxLvtBeRDpmr9jbpVarDMuY+EaqPxsOfkOfaRNwbqbrjDLmbWo2pNp0YPe7ZaAlHIsL64aoCeXwgrqbMDp2EGe1d9sGzrTps7lqi0hkoORd8wDZrWK3WxIvaVLuJlZoTUcGCdNGJZnw9EAmweobKT3IOX3mD7O2nUpDK9N2QKQuWn1h/UACRYrfsN+c3TvPtzB0uIrh6lWmt8iK3WcgEIHtlzWYNbnY3tPPisTgcNW4VdWptkpuCM76vmuDlGgXLqTprJx4ivpKuccolCU4T54PDKm5eFFPCUgEyAoGy+HN1rfrI3SLiSqKACQLubDsUFv2lLD78YFUVmdqYKu9qlJgQtMupJ07eG1u/KZ1YzePZ9bMHNS6IahBw1UEABSRqvxWdTbmA15WjNKfMzxrQ0JwX7Va/b1Dz/KbT6E9nEDFV2UgkpSFwRoAXPP8QmWbJwmGxCNWo0yQrsqXqaPlsQQewG45zjZO96sqivRNFmNUIqsaxKUDlqMxROqA2mvO475bv4zqQcUiChh5MmiY3V3/AMGDTszMr3JYU2sgAcgNp8ZKWC89ZcwGPp4imtWk2ZHFwfLQgjsIIIPlNeZD0SbtrlT+oPZpSk3bXKn9QezQClERAEx+ruNg3Z2cVGLlmGasxFNnYOzUlJspLKDoOy3KZBEAxdej/DMahqGowZgaYFVgKYC01Nhe2Y8PU9s9x3QwvCFEBwiuXFqzA3KcIi9+RU2IlqIBBxO5WEqWzK1xcqRUN1JFMXHztSUfn3ztO6WG6pAdSrBlK1WBBzmpob9pJ+xtLMQCPjN1cNWqNVcOWaxIFVgucALnCg2z5VC37p2Y7dzD16hq1FYu1PhEhyOprpYecqRAMfqbjYNr3V7MroRxmtkcs2UdwBqMRblmndtDdDC4gk1Fa5c1LiqR1yKa3/Kkv5S1EA8eytk0sLT4VEELe+rE66DmfKeR91sMVKlWs1OtSP8AMb4K7io/b4hf5SvEAxttwMEdCtQixuOM1i5zdcjlnGc2PZp3S7gcGtGmtJL5VFhc3Pfcmd8QBJu2uVP6g9mlKTdtcqf1B7NAKUREAREQBERAEREAREQBERAEREAREQBJu2uVP6g9mlKTdtcqf1B7NAKUTz4wvbqHXyvJnExniX0CAW4kTiYzxL6BHExniX0CAW4kTiYzxL6BHExniX0CAW4kTiYzxL6BHExniX0CAW4kTiYzxL6BHExniX0CAW4kTiYzxL6BHExniX0CAW4kTiYzxL6BHExniX0CAW4kTiYzxL6BHExniX0CAW5N21yp/UHs083ExniX0CcGliKhUVCCAc2i211H7w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8616" name="Picture 8" descr="E:\กฤษนันท์  ทองทิพย์\58\เมืองเกษตรสีเขียว\ดาวน์โหลด (2).jpg"/>
          <p:cNvPicPr>
            <a:picLocks noChangeAspect="1" noChangeArrowheads="1"/>
          </p:cNvPicPr>
          <p:nvPr/>
        </p:nvPicPr>
        <p:blipFill>
          <a:blip r:embed="rId20" cstate="print"/>
          <a:srcRect l="10500" t="26250" r="10751" b="26501"/>
          <a:stretch>
            <a:fillRect/>
          </a:stretch>
        </p:blipFill>
        <p:spPr bwMode="auto">
          <a:xfrm>
            <a:off x="7164288" y="2924944"/>
            <a:ext cx="936104" cy="561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3" descr="E:\กฤษนันท์  ทองทิพย์\58\เมืองเกษตรสีเขียว\ดาวน์โหลด.jp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07896" y="2780928"/>
            <a:ext cx="936104" cy="848840"/>
          </a:xfrm>
          <a:prstGeom prst="rect">
            <a:avLst/>
          </a:prstGeom>
          <a:noFill/>
        </p:spPr>
      </p:pic>
      <p:pic>
        <p:nvPicPr>
          <p:cNvPr id="51" name="Picture 2" descr="http://pe1.isanook.com/ns/0/ud/270/1354882/ss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160" r="24401" b="3401"/>
          <a:stretch>
            <a:fillRect/>
          </a:stretch>
        </p:blipFill>
        <p:spPr bwMode="auto">
          <a:xfrm>
            <a:off x="7452320" y="4149080"/>
            <a:ext cx="757649" cy="792088"/>
          </a:xfrm>
          <a:prstGeom prst="rect">
            <a:avLst/>
          </a:prstGeom>
          <a:noFill/>
        </p:spPr>
      </p:pic>
      <p:pic>
        <p:nvPicPr>
          <p:cNvPr id="48" name="Picture 2" descr="C:\Users\kritsanan\Desktop\gdo16.jpg"/>
          <p:cNvPicPr>
            <a:picLocks noChangeAspect="1" noChangeArrowheads="1"/>
          </p:cNvPicPr>
          <p:nvPr/>
        </p:nvPicPr>
        <p:blipFill>
          <a:blip r:embed="rId21" cstate="print"/>
          <a:srcRect l="9161"/>
          <a:stretch>
            <a:fillRect/>
          </a:stretch>
        </p:blipFill>
        <p:spPr bwMode="auto">
          <a:xfrm>
            <a:off x="107504" y="1628800"/>
            <a:ext cx="2902524" cy="1872208"/>
          </a:xfrm>
          <a:prstGeom prst="rect">
            <a:avLst/>
          </a:prstGeom>
          <a:noFill/>
        </p:spPr>
      </p:pic>
      <p:sp>
        <p:nvSpPr>
          <p:cNvPr id="49" name="TextBox 48"/>
          <p:cNvSpPr txBox="1"/>
          <p:nvPr/>
        </p:nvSpPr>
        <p:spPr>
          <a:xfrm>
            <a:off x="3123198" y="0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แนวทางดำเนินโครงการฯ ปี 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59</a:t>
            </a:r>
            <a:endParaRPr lang="en-US" sz="40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899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วงรี 51"/>
          <p:cNvSpPr/>
          <p:nvPr/>
        </p:nvSpPr>
        <p:spPr>
          <a:xfrm rot="18668868">
            <a:off x="3446580" y="5408861"/>
            <a:ext cx="1944216" cy="123817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4145409" y="2132856"/>
            <a:ext cx="4608512" cy="1754326"/>
          </a:xfrm>
          <a:prstGeom prst="rect">
            <a:avLst/>
          </a:prstGeom>
          <a:solidFill>
            <a:srgbClr val="99FF99"/>
          </a:solidFill>
        </p:spPr>
        <p:txBody>
          <a:bodyPr wrap="square">
            <a:spAutoFit/>
          </a:bodyPr>
          <a:lstStyle/>
          <a:p>
            <a:pPr marL="273050" indent="-273050"/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73050" indent="-273050"/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73050" indent="-273050"/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73050" indent="-273050"/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73050" indent="-273050"/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73050" indent="-273050"/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วงรี 8"/>
          <p:cNvSpPr/>
          <p:nvPr/>
        </p:nvSpPr>
        <p:spPr>
          <a:xfrm>
            <a:off x="5153521" y="2433082"/>
            <a:ext cx="2592288" cy="9361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794320" y="44624"/>
            <a:ext cx="8349680" cy="72008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แนวทางขับเคลื่อนโครงการ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ฯ </a:t>
            </a: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จังหวัดเชียงใหม่ ปี </a:t>
            </a:r>
            <a:r>
              <a:rPr 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59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31640" y="764704"/>
            <a:ext cx="6400800" cy="43204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เน้นหลัก </a:t>
            </a:r>
            <a:r>
              <a:rPr lang="en-US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"</a:t>
            </a:r>
            <a:r>
              <a:rPr lang="en-US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MRCF</a:t>
            </a:r>
            <a:r>
              <a:rPr lang="en-US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TO DOAE </a:t>
            </a:r>
            <a:r>
              <a:rPr lang="en-US" sz="24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 SMARTS</a:t>
            </a:r>
            <a:r>
              <a:rPr lang="en-US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"</a:t>
            </a:r>
            <a:endParaRPr lang="th-TH" sz="24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1340768"/>
            <a:ext cx="9324528" cy="46166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273050" indent="-273050" algn="ctr"/>
            <a:r>
              <a:rPr lang="en-US" sz="24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Smart Office </a:t>
            </a:r>
            <a:r>
              <a:rPr lang="th-TH" sz="24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4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</a:t>
            </a:r>
            <a:r>
              <a:rPr lang="en-US" sz="2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</a:t>
            </a:r>
            <a:r>
              <a:rPr lang="th-TH" sz="24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en-US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Smart Officer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SO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en-US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4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Smart Farmer</a:t>
            </a:r>
            <a:r>
              <a:rPr lang="th-TH" sz="24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24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</a:t>
            </a:r>
            <a:r>
              <a:rPr lang="en-US" sz="24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</a:t>
            </a:r>
            <a:r>
              <a:rPr lang="th-TH" sz="24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en-US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en-US" sz="2400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Smart Group </a:t>
            </a:r>
            <a:r>
              <a:rPr lang="th-TH" sz="2400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400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SG</a:t>
            </a:r>
            <a:r>
              <a:rPr lang="th-TH" sz="2400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en-US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en-US" sz="2400" dirty="0" smtClean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Smart Product </a:t>
            </a:r>
            <a:r>
              <a:rPr lang="th-TH" sz="2400" dirty="0" smtClean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400" dirty="0" smtClean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</a:t>
            </a:r>
            <a:r>
              <a:rPr lang="th-TH" sz="2400" dirty="0" smtClean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2400" dirty="0">
              <a:solidFill>
                <a:schemeClr val="accent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9992" y="6525344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เฉพาะ </a:t>
            </a:r>
            <a:r>
              <a:rPr lang="th-TH" sz="200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ภาระกิจ</a:t>
            </a:r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กรมส่งเสริมการเกษตร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Picture 2" descr="http://alt-energy.org.ua/wp-content/uploads/2011/02/530x401-images-451-tianjinecocity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496" y="5373217"/>
            <a:ext cx="2664296" cy="1364874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7" name="สี่เหลี่ยมผืนผ้า 101"/>
          <p:cNvSpPr/>
          <p:nvPr/>
        </p:nvSpPr>
        <p:spPr>
          <a:xfrm>
            <a:off x="107504" y="6165304"/>
            <a:ext cx="2448272" cy="584743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itchFamily="34" charset="-34"/>
              </a:rPr>
              <a:t>Green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Agri. City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9545" y="2577098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ศูนย์เรียนรู้เพิ่มประสิทธิภาพ</a:t>
            </a:r>
          </a:p>
          <a:p>
            <a:pPr algn="ctr"/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การผลิตสินค้าเกษตร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วงรี 9"/>
          <p:cNvSpPr/>
          <p:nvPr/>
        </p:nvSpPr>
        <p:spPr>
          <a:xfrm>
            <a:off x="4361433" y="3501008"/>
            <a:ext cx="1395847" cy="50405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วงรี 10"/>
          <p:cNvSpPr/>
          <p:nvPr/>
        </p:nvSpPr>
        <p:spPr>
          <a:xfrm>
            <a:off x="5801593" y="3501008"/>
            <a:ext cx="1395847" cy="50405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วงรี 11"/>
          <p:cNvSpPr/>
          <p:nvPr/>
        </p:nvSpPr>
        <p:spPr>
          <a:xfrm>
            <a:off x="7241753" y="3501008"/>
            <a:ext cx="1395847" cy="50405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9465" y="3573016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วิทยากร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61633" y="3573016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หลักสูตร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29785" y="3532946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ฐานเรียนรู้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4686472" y="3933056"/>
            <a:ext cx="6110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SF</a:t>
            </a:r>
          </a:p>
          <a:p>
            <a:pPr>
              <a:buFontTx/>
              <a:buChar char="-"/>
            </a:pPr>
            <a:r>
              <a:rPr lang="en-US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SOC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6377657" y="3933056"/>
            <a:ext cx="6206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GAP</a:t>
            </a:r>
          </a:p>
          <a:p>
            <a:pPr>
              <a:buFontTx/>
              <a:buChar char="-"/>
            </a:pPr>
            <a:r>
              <a:rPr lang="en-US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IPM</a:t>
            </a:r>
          </a:p>
          <a:p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7745809" y="3933056"/>
            <a:ext cx="10615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ศจช.</a:t>
            </a:r>
            <a:endParaRPr lang="en-US" sz="20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Tx/>
              <a:buChar char="-"/>
            </a:pPr>
            <a:r>
              <a:rPr lang="en-US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แปลงสาธิต</a:t>
            </a:r>
            <a:endParaRPr lang="en-US" sz="20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Tx/>
              <a:buChar char="-"/>
            </a:pP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266" name="Picture 2" descr="http://audit.offpre.rmutp.ac.th/wp-content/uploads/2012/07/Commun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9185" y="2276872"/>
            <a:ext cx="936104" cy="764425"/>
          </a:xfrm>
          <a:prstGeom prst="rect">
            <a:avLst/>
          </a:prstGeom>
          <a:noFill/>
        </p:spPr>
      </p:pic>
      <p:sp>
        <p:nvSpPr>
          <p:cNvPr id="25" name="สี่เหลี่ยมมุมมน 24"/>
          <p:cNvSpPr/>
          <p:nvPr/>
        </p:nvSpPr>
        <p:spPr>
          <a:xfrm>
            <a:off x="1985169" y="3068960"/>
            <a:ext cx="1152128" cy="43204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 (</a:t>
            </a:r>
            <a:r>
              <a:rPr lang="en-US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268" name="Picture 4" descr="http://img.tnews.co.th/tnews_1416239128_84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7297" y="4005063"/>
            <a:ext cx="792088" cy="1061647"/>
          </a:xfrm>
          <a:prstGeom prst="rect">
            <a:avLst/>
          </a:prstGeom>
          <a:noFill/>
        </p:spPr>
      </p:pic>
      <p:sp>
        <p:nvSpPr>
          <p:cNvPr id="32" name="ลูกศรซ้าย-ขวา 31"/>
          <p:cNvSpPr/>
          <p:nvPr/>
        </p:nvSpPr>
        <p:spPr>
          <a:xfrm rot="3335517">
            <a:off x="2464966" y="3838744"/>
            <a:ext cx="721693" cy="14707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ลูกศรซ้าย-ขวา 32"/>
          <p:cNvSpPr/>
          <p:nvPr/>
        </p:nvSpPr>
        <p:spPr>
          <a:xfrm>
            <a:off x="3281313" y="3212976"/>
            <a:ext cx="721693" cy="1440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4" name="ลูกศรซ้าย 33"/>
          <p:cNvSpPr/>
          <p:nvPr/>
        </p:nvSpPr>
        <p:spPr>
          <a:xfrm rot="1810791">
            <a:off x="3998079" y="5120525"/>
            <a:ext cx="504056" cy="1851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ลูกศรซ้าย 34"/>
          <p:cNvSpPr/>
          <p:nvPr/>
        </p:nvSpPr>
        <p:spPr>
          <a:xfrm rot="17994379" flipV="1">
            <a:off x="4862303" y="4974720"/>
            <a:ext cx="329693" cy="1489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7" name="Picture 4" descr="https://encrypted-tbn2.gstatic.com/images?q=tbn:ANd9GcTW2xwp3f4Kpcf1XeoN9E7uO9zW5Hi2izvzW-A4If0odxu6KLurYQ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492" b="10477"/>
          <a:stretch>
            <a:fillRect/>
          </a:stretch>
        </p:blipFill>
        <p:spPr bwMode="auto">
          <a:xfrm>
            <a:off x="4505449" y="5229200"/>
            <a:ext cx="648072" cy="7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ลูกศรซ้าย 38"/>
          <p:cNvSpPr/>
          <p:nvPr/>
        </p:nvSpPr>
        <p:spPr>
          <a:xfrm rot="17994379" flipV="1">
            <a:off x="4362205" y="5855092"/>
            <a:ext cx="223929" cy="1883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ลูกศรซ้าย 39"/>
          <p:cNvSpPr/>
          <p:nvPr/>
        </p:nvSpPr>
        <p:spPr>
          <a:xfrm rot="4578015">
            <a:off x="3358992" y="5483748"/>
            <a:ext cx="950169" cy="1651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6" name="สี่เหลี่ยมมุมมน 35"/>
          <p:cNvSpPr/>
          <p:nvPr/>
        </p:nvSpPr>
        <p:spPr>
          <a:xfrm>
            <a:off x="7452320" y="5112480"/>
            <a:ext cx="1584176" cy="6480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เป็นแหล่งท่องเที่ยว</a:t>
            </a:r>
          </a:p>
          <a:p>
            <a:pPr algn="ctr"/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เชิงเกษตร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สี่เหลี่ยมมุมมน 37"/>
          <p:cNvSpPr/>
          <p:nvPr/>
        </p:nvSpPr>
        <p:spPr>
          <a:xfrm>
            <a:off x="5724128" y="5112480"/>
            <a:ext cx="1584176" cy="576064"/>
          </a:xfrm>
          <a:prstGeom prst="roundRect">
            <a:avLst/>
          </a:prstGeom>
          <a:solidFill>
            <a:srgbClr val="FFFF9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ไม่เป็นแหล่ง</a:t>
            </a:r>
          </a:p>
          <a:p>
            <a:pPr algn="ctr"/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ท่องเที่ยวเชิงเกษตร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สี่เหลี่ยมมุมมน 41"/>
          <p:cNvSpPr/>
          <p:nvPr/>
        </p:nvSpPr>
        <p:spPr>
          <a:xfrm>
            <a:off x="7524328" y="6120592"/>
            <a:ext cx="1512168" cy="4320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ประชาสัมพันธ์</a:t>
            </a:r>
            <a:endParaRPr lang="th-TH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6" name="ลูกศรลง 45"/>
          <p:cNvSpPr/>
          <p:nvPr/>
        </p:nvSpPr>
        <p:spPr>
          <a:xfrm>
            <a:off x="6560928" y="4841864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7" name="สี่เหลี่ยมมุมมน 46"/>
          <p:cNvSpPr/>
          <p:nvPr/>
        </p:nvSpPr>
        <p:spPr>
          <a:xfrm>
            <a:off x="6105352" y="6093296"/>
            <a:ext cx="936104" cy="36004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พัฒนาต่อ</a:t>
            </a:r>
            <a:endParaRPr lang="th-TH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8" name="ลูกศรลง 47"/>
          <p:cNvSpPr/>
          <p:nvPr/>
        </p:nvSpPr>
        <p:spPr>
          <a:xfrm>
            <a:off x="6496456" y="5805264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9" name="ลูกศรลง 48"/>
          <p:cNvSpPr/>
          <p:nvPr/>
        </p:nvSpPr>
        <p:spPr>
          <a:xfrm>
            <a:off x="8172400" y="4869160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0" name="ลูกศรลง 49"/>
          <p:cNvSpPr/>
          <p:nvPr/>
        </p:nvSpPr>
        <p:spPr>
          <a:xfrm>
            <a:off x="8244408" y="5832560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1" name="สี่เหลี่ยมผืนผ้า 50"/>
          <p:cNvSpPr/>
          <p:nvPr/>
        </p:nvSpPr>
        <p:spPr>
          <a:xfrm>
            <a:off x="179512" y="2852936"/>
            <a:ext cx="728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SO/SOC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26" name="Picture 2" descr="http://images.all-free-download.com/images/graphiclarge/home_icon_clip_art_96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988840"/>
            <a:ext cx="792088" cy="792088"/>
          </a:xfrm>
          <a:prstGeom prst="rect">
            <a:avLst/>
          </a:prstGeom>
          <a:noFill/>
        </p:spPr>
      </p:pic>
      <p:pic>
        <p:nvPicPr>
          <p:cNvPr id="1028" name="Picture 4" descr="https://encrypted-tbn1.gstatic.com/images?q=tbn:ANd9GcRvV0YVJV7KGLskW93a8Sk8feJrlO1tl5Pt88jyhbK_baxHcXJZ7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2564904"/>
            <a:ext cx="395536" cy="395536"/>
          </a:xfrm>
          <a:prstGeom prst="rect">
            <a:avLst/>
          </a:prstGeom>
          <a:noFill/>
        </p:spPr>
      </p:pic>
      <p:sp>
        <p:nvSpPr>
          <p:cNvPr id="54" name="สี่เหลี่ยมผืนผ้า 53"/>
          <p:cNvSpPr/>
          <p:nvPr/>
        </p:nvSpPr>
        <p:spPr>
          <a:xfrm>
            <a:off x="4427984" y="5949280"/>
            <a:ext cx="619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SP, SG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5" name="ลูกศรซ้าย-ขวา 54"/>
          <p:cNvSpPr/>
          <p:nvPr/>
        </p:nvSpPr>
        <p:spPr>
          <a:xfrm>
            <a:off x="1331640" y="2780928"/>
            <a:ext cx="721693" cy="1440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6" name="ลูกศรขวา 55"/>
          <p:cNvSpPr/>
          <p:nvPr/>
        </p:nvSpPr>
        <p:spPr>
          <a:xfrm>
            <a:off x="1115616" y="2132856"/>
            <a:ext cx="280831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7" name="สี่เหลี่ยมผืนผ้า 56"/>
          <p:cNvSpPr/>
          <p:nvPr/>
        </p:nvSpPr>
        <p:spPr>
          <a:xfrm>
            <a:off x="2120405" y="1815207"/>
            <a:ext cx="726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MRCF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8" name="สี่เหลี่ยมผืนผ้า 57"/>
          <p:cNvSpPr/>
          <p:nvPr/>
        </p:nvSpPr>
        <p:spPr>
          <a:xfrm>
            <a:off x="1331640" y="2463279"/>
            <a:ext cx="726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MRCF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9" name="ลูกศรโค้งขึ้น 58"/>
          <p:cNvSpPr/>
          <p:nvPr/>
        </p:nvSpPr>
        <p:spPr>
          <a:xfrm rot="10800000">
            <a:off x="827584" y="3356992"/>
            <a:ext cx="1080120" cy="187220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3" name="Picture 2" descr="http://pe1.isanook.com/ns/0/ud/270/1354882/ss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160" r="24401" b="3401"/>
          <a:stretch>
            <a:fillRect/>
          </a:stretch>
        </p:blipFill>
        <p:spPr bwMode="auto">
          <a:xfrm>
            <a:off x="72008" y="0"/>
            <a:ext cx="1115616" cy="1166325"/>
          </a:xfrm>
          <a:prstGeom prst="rect">
            <a:avLst/>
          </a:prstGeom>
          <a:noFill/>
        </p:spPr>
      </p:pic>
      <p:pic>
        <p:nvPicPr>
          <p:cNvPr id="60" name="Picture 4" descr="https://encrypted-tbn2.gstatic.com/images?q=tbn:ANd9GcTW2xwp3f4Kpcf1XeoN9E7uO9zW5Hi2izvzW-A4If0odxu6KLurYQ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492" b="10477"/>
          <a:stretch>
            <a:fillRect/>
          </a:stretch>
        </p:blipFill>
        <p:spPr bwMode="auto">
          <a:xfrm>
            <a:off x="3821373" y="6020324"/>
            <a:ext cx="648072" cy="7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103948" y="6444044"/>
            <a:ext cx="684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GAP</a:t>
            </a:r>
            <a:endParaRPr lang="en-US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4860032" y="5723964"/>
            <a:ext cx="1497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ORGANIC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xmlns="" val="122265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C:\Users\Kritsanan\Desktop\ภาพประกอบ\Green-Bus-Routes-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75856" y="188640"/>
            <a:ext cx="2376264" cy="1011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Users\Kritsanan\Desktop\Green agri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6512" y="0"/>
            <a:ext cx="2520280" cy="1251426"/>
          </a:xfrm>
          <a:prstGeom prst="rect">
            <a:avLst/>
          </a:prstGeom>
          <a:noFill/>
        </p:spPr>
      </p:pic>
      <p:pic>
        <p:nvPicPr>
          <p:cNvPr id="5" name="รูปภาพ 4" descr="chiangmailogo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475657" y="404665"/>
            <a:ext cx="483773" cy="483773"/>
          </a:xfrm>
          <a:prstGeom prst="rect">
            <a:avLst/>
          </a:prstGeom>
        </p:spPr>
      </p:pic>
      <p:pic>
        <p:nvPicPr>
          <p:cNvPr id="6" name="รูปภาพ 5" descr="Untitled-1.gif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979713" y="404665"/>
            <a:ext cx="474746" cy="476672"/>
          </a:xfrm>
          <a:prstGeom prst="rect">
            <a:avLst/>
          </a:prstGeom>
        </p:spPr>
      </p:pic>
      <p:pic>
        <p:nvPicPr>
          <p:cNvPr id="8" name="Picture 13" descr="C:\Users\Kritsanan\Desktop\ภาพประกอบ\J020130806142956dssdd.jpg"/>
          <p:cNvPicPr>
            <a:picLocks noChangeAspect="1" noChangeArrowheads="1"/>
          </p:cNvPicPr>
          <p:nvPr/>
        </p:nvPicPr>
        <p:blipFill>
          <a:blip r:embed="rId6" cstate="print"/>
          <a:srcRect b="23290"/>
          <a:stretch>
            <a:fillRect/>
          </a:stretch>
        </p:blipFill>
        <p:spPr bwMode="auto">
          <a:xfrm>
            <a:off x="611560" y="1844824"/>
            <a:ext cx="2699792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2" descr="C:\Users\Kritsanan\Desktop\ภาพประกอบ\J0201308061429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64184" y="476672"/>
            <a:ext cx="3516328" cy="2110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1" descr="C:\Users\Kritsanan\Desktop\ภาพประกอบ\interaffairsWeblink1702255709415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1268760"/>
            <a:ext cx="2798025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9" descr="C:\Users\Kritsanan\Desktop\ภาพประกอบ\Imag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4008" y="2636912"/>
            <a:ext cx="4499992" cy="2096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C:\Users\Kritsanan\Desktop\ภาพประกอบ\J020130806142956.jpg"/>
          <p:cNvPicPr>
            <a:picLocks noChangeAspect="1" noChangeArrowheads="1"/>
          </p:cNvPicPr>
          <p:nvPr/>
        </p:nvPicPr>
        <p:blipFill>
          <a:blip r:embed="rId7" cstate="print"/>
          <a:srcRect l="79702" b="78467"/>
          <a:stretch>
            <a:fillRect/>
          </a:stretch>
        </p:blipFill>
        <p:spPr bwMode="auto">
          <a:xfrm>
            <a:off x="8100392" y="293231"/>
            <a:ext cx="1080119" cy="687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4" descr="C:\Users\Kritsanan\Desktop\ภาพประกอบ\Cut_Out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754272"/>
            <a:ext cx="7452320" cy="2103728"/>
          </a:xfrm>
          <a:prstGeom prst="rect">
            <a:avLst/>
          </a:prstGeom>
          <a:noFill/>
        </p:spPr>
      </p:pic>
      <p:pic>
        <p:nvPicPr>
          <p:cNvPr id="15" name="Picture 3" descr="C:\Users\Kritsanan\Desktop\ภาพประกอบ\21111253758757johnnie_walker_green_labelB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47864" y="2492896"/>
            <a:ext cx="1232545" cy="123254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79512" y="1268760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เมืองสีเขียว ?</a:t>
            </a:r>
            <a:endParaRPr lang="th-TH" sz="28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3691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ritsanan\Desktop\Green agri.gif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6512" y="0"/>
            <a:ext cx="2520280" cy="1251426"/>
          </a:xfrm>
          <a:prstGeom prst="rect">
            <a:avLst/>
          </a:prstGeom>
          <a:noFill/>
        </p:spPr>
      </p:pic>
      <p:pic>
        <p:nvPicPr>
          <p:cNvPr id="5" name="รูปภาพ 4" descr="chiangmailogo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475657" y="404665"/>
            <a:ext cx="483773" cy="483773"/>
          </a:xfrm>
          <a:prstGeom prst="rect">
            <a:avLst/>
          </a:prstGeom>
        </p:spPr>
      </p:pic>
      <p:pic>
        <p:nvPicPr>
          <p:cNvPr id="6" name="รูปภาพ 5" descr="Untitled-1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979713" y="404665"/>
            <a:ext cx="474746" cy="476672"/>
          </a:xfrm>
          <a:prstGeom prst="rect">
            <a:avLst/>
          </a:prstGeom>
        </p:spPr>
      </p:pic>
      <p:pic>
        <p:nvPicPr>
          <p:cNvPr id="1026" name="Picture 2" descr="C:\Users\Kritsanan\Desktop\ภาพประกอบ\spd_20101021223448_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1985963"/>
            <a:ext cx="3810000" cy="2886075"/>
          </a:xfrm>
          <a:prstGeom prst="rect">
            <a:avLst/>
          </a:prstGeom>
          <a:noFill/>
        </p:spPr>
      </p:pic>
      <p:pic>
        <p:nvPicPr>
          <p:cNvPr id="1027" name="Picture 3" descr="C:\Users\Kritsanan\Desktop\ภาพประกอบ\21111253758757johnnie_walker_green_label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19375" y="1476375"/>
            <a:ext cx="3905250" cy="3905250"/>
          </a:xfrm>
          <a:prstGeom prst="rect">
            <a:avLst/>
          </a:prstGeom>
          <a:noFill/>
        </p:spPr>
      </p:pic>
      <p:pic>
        <p:nvPicPr>
          <p:cNvPr id="1030" name="Picture 6" descr="C:\Users\Kritsanan\Desktop\ภาพประกอบ\eco_labels_wallpape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337" y="1340768"/>
            <a:ext cx="7777023" cy="51740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84118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40152" y="1251426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ข้อเสนอแนะ </a:t>
            </a:r>
            <a:endParaRPr lang="en-US" sz="4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Picture 2" descr="C:\Users\Kritsanan\Desktop\Green agri.gif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6512" y="0"/>
            <a:ext cx="2520280" cy="125142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9552" y="1959312"/>
            <a:ext cx="60486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th-TH" sz="4000" dirty="0" smtClean="0">
                <a:latin typeface="TH SarabunPSK" pitchFamily="34" charset="-34"/>
                <a:cs typeface="TH SarabunPSK" pitchFamily="34" charset="-34"/>
              </a:rPr>
              <a:t>ขอให้ทบทวน ตัวชี้วัดของโครงการ</a:t>
            </a:r>
          </a:p>
          <a:p>
            <a:endParaRPr lang="en-US" sz="40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07006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8" descr="http://handsonblog.org/wp-content/uploads/2011/01/thank-you-and-Follow-up.jpe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414463"/>
            <a:ext cx="7078663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Users\Kritsanan\Desktop\Green agri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รูปภาพ 4" descr="chiangmai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04813"/>
            <a:ext cx="4826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รูปภาพ 5" descr="Untitled-1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04813"/>
            <a:ext cx="4746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32138" y="404813"/>
            <a:ext cx="2376487" cy="6461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>
            <a:spAutoFit/>
          </a:bodyPr>
          <a:lstStyle/>
          <a:p>
            <a:pPr>
              <a:defRPr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ข้อมูล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พื้นฐาน(ต่อ)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8195" name="แผนภูมิ 7"/>
          <p:cNvGraphicFramePr>
            <a:graphicFrameLocks/>
          </p:cNvGraphicFramePr>
          <p:nvPr/>
        </p:nvGraphicFramePr>
        <p:xfrm>
          <a:off x="-231775" y="1506538"/>
          <a:ext cx="6870700" cy="4681537"/>
        </p:xfrm>
        <a:graphic>
          <a:graphicData uri="http://schemas.openxmlformats.org/presentationml/2006/ole">
            <p:oleObj spid="_x0000_s8220" r:id="rId4" imgW="6870787" imgH="4682134" progId="Excel.Sheet.8">
              <p:embed/>
            </p:oleObj>
          </a:graphicData>
        </a:graphic>
      </p:graphicFrame>
      <p:pic>
        <p:nvPicPr>
          <p:cNvPr id="9" name="รูปภาพ 8" descr="download (2)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084168" y="404664"/>
            <a:ext cx="2695575" cy="1695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รูปภาพ 9" descr="images (4)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588224" y="2348881"/>
            <a:ext cx="2123728" cy="1590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058" name="Picture 2" descr="https://encrypted-tbn0.gstatic.com/images?q=tbn:ANd9GcSTo0KvuGDAzmmh3S0f6OLyTnVg7A-kR21BiCNzL2Dimza_3PIn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660232" y="4149080"/>
            <a:ext cx="1775470" cy="1301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199" name="AutoShape 6" descr="data:image/jpeg;base64,/9j/4AAQSkZJRgABAQAAAQABAAD/2wCEAAkGBxQTEhUUExIVFhUXFRcWFBYWFxQVFxcUGhoXFxgYFxgYHCggHRolHBQVITEhJSkrLi4uFx83ODMsNygtLisBCgoKDg0OFxAQGCwdHxwsLCwsLCwsLCwsLCwsLCwsLCwsLCwsLCwsLCwsLCwsLCwsKywsNyssLCwsLCw3LCwrLP/AABEIALwA8QMBIgACEQEDEQH/xAAcAAABBAMBAAAAAAAAAAAAAAAAAwQFBgECBwj/xABCEAABAwEFBQUGAwcDAwUAAAABAAIRAwQSITFBBQYiUWETMnGBkUJSobHB0YLh8AcUIzNicvFTkqIVQ7IWJDRj0v/EABkBAAMBAQEAAAAAAAAAAAAAAAABAgMEBf/EACMRAAICAgIDAQADAQAAAAAAAAABAhEDIRIxBEFREyIzcRT/2gAMAwEAAhEDEQA/AO4oQhAAhCEACEIQAIQhAGHFa03SARkVmpkfBIWBw7Nke6PkgBytSUm+0NGZ5/DNcy3n3zNrq/ulkfdYYFWvBiPaiMmga6yg1x4pZHSOi2XaLKjiKZDwDDnA4A8upT5Vvda0WWnSbRoVAQwhpdkHP8eZg+isYKCJqnRlCFiUEmUJJ9oaCAXAEmACQCTyHVbVKgAk4AZoHRshV7/1lY5cDXZw54gjyITR37Q7CP8AvAjmEGiw5H6LYhVAftDsZ7pqO/tY53xGCXG+tEiW0qxPK6B8ymS8U16LRKFUKu+8ZWWofxMSJ/aJRbHaUK7TOPC1wHXA5IH+U/hdlhRGxt5LNaf5VVpPunhePwnFS8pENNdmULErKBAhCEACEIQAIQhAAhCEACEIQAIQhAGCqjvtt2pYaF+m1pBcGtJMXDmZbHEI8FbiuH/tE2+y12s0w8dhZ5aTmHVPax8g3yPNTJ0a4Y8pCe0d/atSyus7RDqheX1GGf4biTcaM5MkZ5KA2NZajSG3w3thFziJ7OcyARg6Uy/eHOrMFBuJ7s8WZlz+kgA9AFZt3N2C+vT7Wo66+oWtu4ON3An+0HCeh5JdnrQcccW0dL3KsvZUezqNAbPDehriMDFzlrJOqtrBCZWTZNFmVMTq53E4+LjinzWxkrR5GSfOTZsmm0rcyjSfVqGGMaXOPQJ2qT+1e2XbG2n/AK1amwnkA4Pw/wBgCCI9nMau+NodWfaGhzw2oakGJYMmwJmA0AeoUbvPv5arWC0umiS0Pa0CMwRHLqDmq7WomlUqHHgrETqJcAD5Xh4ynlks76l9wIFVkBxI4XNOQeMiCIx0kKkjuc1JLVUS2xtnMqAvZRoVhJkG9RqNPIg3gCp+x7OpjOyvYelxw9QZUTsuzU3HjZ2dVuBIJaQdIeMRhGc+atNnpuaO/UI6w/45qmjGUmvZvRsVP/TqHx/NycsszBh2Lv8Aj91llpP+o3zEfVOadV5ye0+X5pGdsbOoU/8ATcPI/QpIWRp7lQg+6fs5STatQey0+EhbGq04PYRhriEDUmiDtGyAcX051DmYEHnz9FLbM3htFmiXG0UMiD/NZ4H2vA49UuKcY0yCOWn5JJ9MOxbwvGn6zCRost6kX3ZO1aVopipSdeafUHUEaFPguQg1KFQ17PwVR/MpnuVW/rJdD3Z3ip2unebwvbhUpnvMdyPMcik0Rkw8Vyj0TiFgFZSMAQhCABCFgoAyhYlN7ZbadJt6o9rRzcYQC2OUKuu3xsvs1A45QPrKd0tvUiJvDwBBKDT8p/CXQq/W3qotOM/NZpb1UHe1HjASsf4z+Ed+0jeE2ayvbScBXqNusxxaHYF8dMY6rzfbbVcPZDuhwvO5kxJ+K9B7T3asdovva5xqOxJL3GTmAZ0VMtewyyeENgxeaGh0ZYEgx4pHbgwXGk6ZWtzLGSX16lN9wOw4C49m3idA5xAHM5Lte7WyOIWhzDTFwMo03ZspgRLoPeOOHVUPYLKlncXNvOaRBJc83Ti4OuyQcfDMq6bG3kqEhtUNIMkOE4gROuYQh58ORR0XELK0pvBEjJbqjzAXPP2wUi6nZYyFcu8w0n6Loa57+094NSytkz/EN3TICfimiodlCt2y29vUkS2qG3vxC6fi1pUTQovpOFRgmpSvNez32e030II8VcdpUpI6sI88DPx+Cj7RR4w8DF7QfxD7gx5KzcTbcc1tRpJpPi44Ylp1Y7nyEp7ZZaMHED3miW+bT3VEEdi8sgGjXBlugfEn1z8Qeaf2IlpuyQRF0+zUHnk7pqgiiabUeQDdY8cxgfjIW7ajD3qRB5wD8Qm1ENcZxaeYJb68/NPWNeNQ4dRB9Qgk2pMpnuu9CQfRLhrxrI5EfVN3PacHsjxxHqlKdMjuOw5Zj8khmzRjhwO+BH1SjnBxh3C7Q5ehWDUnBw+o8lgt0diNDqOU80hGH07xDXSHDumP16KDtTqtnq/vNA3ajDdqN9l7M8RyMeRU4ceE94d13OPr80lauNs5Pbg4e8OvimjowZKdPpl82FtdlppMqsPeGI1BGDmnqCpNcg3J2ibNawySKVVxEaBxyPll5jkuugqWjPycP5y10zZCwhI5zKwSgqB3t21+70cDxukN6cygqMXJ0hlvbvgyyi4wB9XlODervXJch23tO0Wh1+q8uOQ5eAGQT+nZH1XFxxJPjjp6ZqWsu7pcLxGAkN69UHs4fHhijb7KBaGFmLiZ5BNKVvfjOPw9F0i37sNNMk5wSMOSpO1NnGkAHZnQoo6FKL6NqG1AQA12ek69VIUapPM81UhSxUhZrQ5gwMJFRmvZbP3x4HD84Kdf9Ve6n2dQ4c8yqzZtokjHmFL0qrYx116INoqD3RNbMtwY4TN2cYM4eBVtZb7K9oHdIIIMEEHmIyPVUzZ4yEaqUdZhgYgp0ZZscJvui52HbTWBrTLmlwaH8IiT7RJA88PBWRrlzCzvcBI1wOsjKCNQp3Ye0zTcGh38MmCxxwZOrHHIf0nyjJI8vyfCcdx2XNcv36tF/aAbpSpMH4nFzz8Li6c10rle8NkqVrfa+yi83s8XTAhjMPmmcWKLlKhG0njaOh+iaVGRTEaOjymFBVtv1P3ksc03QGmQL3ZXsA0gYGTiMQYcFq3eN1wXqQdTeSDUa67ddiYcCCNBqM1SkdTwSJm0Wa/Tc3UYtPIzIKzs4B7brxhy5EY/OUUa5hrnMqNBGZbeBHMOZLT6pKy1B2jg0gjMEdcT8UzGUGmx32rqdQNIJa8kMdmZGJa4a4AmVJ0HxkY+IP2TWoyYdqMj+vFPbOJHXVMhrWx1TqHUeeiybOMxgei0pN5eicNb5KWT/ggQRniOf5LAEYafL7p2GpF9OPA/BAJiTmYQfFvitCJ4tRn15pcM0PiEMAkHngfFNDTIu2WZrS4huOD2n+oR9MV0vZFo7SjTf7zQT4xiufWhmAGo+WX1Vv3JeTZWg6Fw9CQh9G2V8safwnkLEoUnFyNiubb51+0q8wDdHgMSujV3Q0nkCVyna9SS3xM+ZCmzv8KFzsm9i7MDQJ0Z/wAnYlSteiBDYwAUfsu3AkDm4+gELa124SYKGdeRSctmtqeJDes+S5/voA5xPIKy1LZi88hHmqRtyvfBjU/AJlRjRXKVNZqCTCetow0JvUpoNG6Eb0AeKkqFWbonMqNqOxWW1OLwRRSnRfrC4hgnO+PRT9EzSJ64KrbLtoc2mCrD2wDfMYdU7CUi9bJ2dTNJoIBgJntrYjWNL26ZjprCV2NbCB0hRH7Qds3LO4AkSw5JdnBF5f10x1u7t264UnmW5NPu8h4Kj7422pTt9opUzDrRaKLPwdk1zsc4iVzrZm81RlaS4uBcMyfJdK2Zs19stdO1VGkNuBgGRc1rYe49Dws6gE6oWxTahJziVXeY16FKm/sg0Paxr2RxU31GOLS544i4DInVRuxHC9WY5khxaRSaYJpkBxLTM3ruI8Cusbz7G7Wx7ScRndfS8bPTYWx0L2uHgonbO7AbcqNutdTqXb0RDasVKZwzuVnn8JdzVpIzWVt7Y33asJoMDmVy5jzwuwuO/pqNybUGR0OhGSsxsNF446YDsy5okeJGY+PimQoZOEB1QQ5jjDapbg6k4++0g3XZ5J3Z33WBwlzAcncLmcxI7pHPLwVEybsbVd3T3qVRwH9JD2/7Dl6ppTo16bgIbUj3eF48WHPyVkpcRluLo04KoHlg4JVzbxgw8j2Xw1/kdfRKg5v3shqVVmBL2tJza43SPIqTqWUtExgclmtZ2PFx0f2VReb/ALvzUebBUo4UnupDMMJv0j4TkPD1SaM3FPrQ7a1ZupkNpOa4NrUy0x32YsPWJkZdRipFhBEtIIORGIjoVJm4tDJzI+i0qDTmJTys34pq5vyKdjTEK9PhJ6KwbiO/h1RyqfQKuWupFPyHqrJuDRizuf79RzvIYD4BD6Nn/UyzIQhSctCNs/lv/tPyXO9pWWQTrdPqCukVmS0jmCFQrcNORIPmkzt8SVNla2g91O65pygFM3bSN7EqT2xTlojmCq/baHyQexBqS2LWq2gUzjmoeo284DkPmkto3pAK3sQM+OKZElvRvbaGQCQdZ4gJ0+rLp5IdVl46BIxb2QdsoQU1p04xUttEy6Ao+vgFQmK2W23XdFOt2qSM5kqnl+MpRlpyxSNEzqeyd6xTbxYiIzxVS373sNYFrTwxACrNs2jAgHFQ7Jq1GMnvva3/AHED6pGebJGC12X/APZduR+8f+7rj+E1x7NvvEZv8AcB58l2ahRuiYgmABoGjuj6pKzWVtGlTosADWtAAAjhbgPLD4p7TxcBy+atKjyZNsza6INIUzk4tLurWkO+N0epTW3MvUqwOs/Bo+qdWh3Ef6RCTH8k9b3xJj6JiXRC7Q2WKrajBLSQ2uwtwIqCJIPPurelZnuYyo138S4LxjBxAAcHNnEjONR1Us1kVqXI3m/8T9QEjUolj3AYAmR/STkfX5lUaJ3oZ0WhxDRDX5imcjGZpO+PPonLXzwv4v6H978LtVs2m2q0h7AHjvMnJw1adOYOuC1eHDB4NRnP/uM8fe+B8UBf03Db2DTe/wDrf3h4FaAES1uudJ+XWFqILQQe1Z7w7zfr6pXtQ5uPG3n7TfH7IKobus4cCGjTGk75j8lEPsz6Rv0jInjpnIjn0OHeHmp+qzAGZGjxmEk5skBx4vZfEXuh6/NFAmM7La21WktkQYc1wgtPX7rV61tFnLXF7BxDvs0I5hZFVrwD88wdQfRZy0RKFbRHbQrDInUepwH09V0PY9lFKixg0aPXX4qibHsDq9uaCG9lTb2r+ZqTdY3wwLp6LpACGxTf8VEELKFJkYKqO8NmuvP9WI+yt6YbWsPasI9oYtPVM0xS4ys5tb28JHL5ZqAtRVpttIgkOEEYOH1VYtjCCQRkSps9nHNNEda2cTUnY6Qly3t5IDfGPqkdnP4nJ2aewpUJJWKFLEkpyx2Doz+qQNS7TJ1yQQNf3e9j6JvabHn0UjZqoDZ6JGpXBCZDsr9ps5GHmo+q0hTzzeMlRe0KeKTAiqpTndhzW2yzucDdbVY4xngZ+iTeyFNDZbKFezcR42tcTgW8WrSORJBHRKKOeWPkz0RaRxNPSPKUrZjxu/uH/i1ROybb2tmpPOY4H/3NMH7+ak24PB94fET91q1Rx5I02jar7Uaz8lu/+WPL6IceIjz9RCDizw+n+Agg1qjiYeTx9fulrTTk+IIP69EjVOHx+IKevEgFMTIplkY2oahBvOaGucCc290x4EBPAJHEcYlrxqOqWNKZHmExrWh1N7QBLXE3gefNmk6wUFdiNq2eb15puP5juu8Rr5rDWmcRcqa+65TFGHDDEfL7JKtZ8McW89QnZSlRHsJnAQfaadeq1qMEc2HPm0pxVokYT/a76FaFx1H9w5jmgY1uEy2eNuLT7zOXoq1be0ZVdUg9k4RhJuPAxBHLUHkrS+icLubeJh6cvoitSDssG1B6OH+ClJWqLjOuyV3dsYbTD4F54EkagZeWKmFD7s1P4IafYJZ+Ed34QPJS5csqrRzT7ZlCS7Yc0JkiqwUj2qx2qBEXvBsbtRfZ3x/yHIrnW1KMThiMHA5hdYL5VV3w2cXNL2NcS0Ynp01MKZHTgzOOmcutzZGPQplSfdcerVOV7JLy1xuAC85xBgN53TqZEDWVC7Wcy+3s6ZYy7gXOvOfJ7zsMD0GSlSTPRjlViNQ8J6lNa9choGY6rZ7+HDnimVfF2Gmao05WOqlbANGuJSFoq6JsHHPJZAKdichdrtUg+neWCcRhgnvYxgNUCI11jDjHLEqVs1nindc0uYDeDR3m8yz0xGqd2LZ+GI8uZVnsO61V1GpVbg5jS9nUt4o84jzQLlFNWKbnbebec0uDqVQNk+68ANvEaAwJOivdkrSLju83I+83QrkVOzk/xafeJkiAJMZ+MequW6u8F8BjjDhgCemF09P1otk+SM/Jw3tF3a+QDqP1C3Y/XnmmjagzH4hOSUL4xGWqVHnNG55eMeCeWV8thMr0+Oi2o1SD8whg0SLRryzWLRZA4+hB6jELLHjPQpzSyjUZKGZ9CbGBpE6/Pr+tEs+nyRVp3mkZSMxgQeYPNFnpXWgSTHMyfVKwGtWj6FMKtE+Yy6hTVRqa1GfBVGQ4yoh2fLEfULQDvDoHN6ZSnz6MOnSfgVoGwQNCS35/krs1sS2Te7V7Guughrjh5EjrkFYGUgOvjiqrZ3Oba6LQSA5lVp8RdcD8CrPZ6pJLXCHDlkRzH2WT7JyLYvCEIQZDGVkFELCANwVraGktIAaejsj0KAVsCgRR94tlBxkAgsxdTcJdc5tnB7RznCVzrb2ziWPpte29N5mgb1v5BpGMHUFd8fQDxBGH15jqqHv9uN2zHupMJJaQLsAgnm3IiQMf8rCUGnaN4ZPpxPa1arRqPDWHspkEG8MhrjrOabnabTEOxOfJXPZO6b6Ql9YFwDeGoyo1rHazdxfE4AQOalKOz2MdFyzuIDnud2XE6MRAINxsgz3jhmjmjdZWumc8FUkSMvXFbNrHAK42m0McCHVKZcQ7Bs0245RLyMBhxNM/BRFTYrHEmm8CcgC5w6iYwCpSKWb6NrHSDiL2A/Win7LYbwvNYQ0e2/haPuU82FsCAMATzKu1j3FfVIqVaoA0bDnR4TEa6LRD/wCiPtlKsLyHAsF4gyS5pDfACZPjIXY9im/QYSy7Lcouz1u4xOcSmtg3Yo0YJbeI1dj8MlOMITMPIyxlSj6OM7d2X+613U/YkFuGF0mR6SAoK0U3UqhqNyPe6Hn15H1XWt/tm36XagYs739vPy+q5lVfofDwP2+6Fpnf4+X9IU/RaN3tuteA0uAfGXMden3VkpVBp6LkFQll2ox0FrpjVhxy5t6dVZ9i7+DuWimG8qjO75iOH5LXtGWbD7iX4CMseYGnglB8cRPXkVHWDadOrDmPnCQdY/RCfsfnMfrmkzjaa0x0x13w1HJO6NRRrX6/LEZJZj/1+almbRM03yFsVGU68J1TtEqGQOCEjVatxVWr6oU2FDeqzEj9aJKsySP7p8gJStbHGVG2y1BgJ5DPkNf8rROzSKN6VBr67D7oe4f+P1UuaGIN44GYz8p5fYKN3fpkg1HZuwA0Dc8Ph6KalDFN7oxCFmUKaIGpC0IW6wEwNIStKnKGtThjYQBmEjaaRdADy0e1GZHKdPml0IAr+2d2KdZsDOPaxnPM5zMLne2dzYJa68BndJw10812RJ1qDXd5oPiJSpAcIZuw1hy+CkrHs1rdF1S0bv0XeyW+B+6QZuxSGrj6fQJ0kFsrWxixrm3mEjkOav1N0gHmNU0seyqdMy0GepT0lAGUjUo6hKSsygBq6mSCCMCCCM5GUFcv3w3fNB0tBuO7n/5PUacwutptb7Eyqwse2WnA/cdUGuLK8crR53tIz9OoUdWYW5H7+mq6DvRus6i4kAlk4OiInmP0CqXarPE9OSadHqxnGatCGzduVKDXMpm6HEHnBGcA5TirPsbfwiBVEn3mzJ8QqbUvaY+Cb1HE6/RXzE4J9nadm7x0KsXKrZPsk3XehUw21cwfGPqF56Ljz9cfinVk2nWpfy3vZ/Y8x/tyS5JnPLx16PQdK0J3Z6wPQriGxN5bY+pBtZDRxHtGsd0gZY4qVtm9lSm7/wCRexn2fSB91EpIwlhr2dbdXx+yUc8HIrlOzt/6xAdUosNOSb4eb5AwAuxEz1UhY9/jU7tGcDwkm9eacRyILSCDOq55NIj82i+VrQR4Kr7xbTqRwUmPnhu3+F7YJIJy0PkCoS27y1Ja7tbgdHBhdD/aa54kzGLXgRlgrbuxSZDLgvB033GDjN4kkYXjjIjMpRm26NYVDb2WewAClTAEC43DyGCcBy0KJXUcbdsUvIScoQAnK2laQiUgHFNLppScnQKAMoQhAAhCEACEIQAIQhAGsLICyhAAhCEAJPotIILQQRBBAIjkueb27gkh1SzY6mnr+A/QrpCw5s4FBcJuLtHmi3WBzSQ5pBGc6eKi6jDP+Cu/717vsqS8tDueBvDzGi5vtXdiJLDhyOPxQdkfJT7KK3A4tn1CyHtmbpHn+Sf27Z7mTLPgomrUjMH0/JI2/WLXY9s9dgMlgPzUh/1CmDeNNrh7pAOPMKAovk4A+hVn2JsU1jxGAlxsznkhRHUa7i15IuNc7AAHIkyBHlnlJUns6yTUJAlrG8N2RcDjiQDm4mceQXQdm7q2cCmy7ed3naBrB0GZLoGPKVJ2rdOgHMDLzA+oSWCYc67N5xzIDQYHOFlPH8MHkiyoNsPF7LqZbMOBIvjHijuyNQFct0qbG8QJBqezN7QGeeGCjqlnbRd2V1rqhgOgHEmSCdGhrWjHm7xVm2DZ4ZfIF4yMMroMD1hRCL5EyloliUStCViV1HOKSsLWUIFQpdWrmpchJkIATCcU3pu4LLCgY8BWUnTKUQAIQhAAhCEACEIQAIQhAAhCEACEIQBghQm19hB8uZAPLmpxCAOYbU2KQSHNg9Qq9at3ATku11rO144mgqOrbDok5EeBQI5DZ93ADl8Fct2d3rxGENGZ+g6q2U9hURoT4lSdKmGgACAMkxkbb9jUnNacWupzcew3XNnMYYEHkRBTB2zKr4PaXwCSy8H0XtkXTNwG9gTjAVjhJVwBjAnKdY8VNDTKpQ3dNJ7HMgkVLxN5xMOPECTi5t3n0ViK2WHJJJDbbNCsBZK1VEmZQsIQB//Z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/>
          <a:lstStyle/>
          <a:p>
            <a:endParaRPr lang="th-TH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200" name="AutoShape 8" descr="data:image/jpeg;base64,/9j/4AAQSkZJRgABAQAAAQABAAD/2wCEAAkGBhQSEBQQEhQQFBUUEBAVFRAUFA8QFRUUFRQVFBQQFBUXHCYeFxkjGRQUHy8gIycpLCwsFR4xNTAqNSYrLCkBCQoKDgwOGg8PGikcHB0pLCwpLCwpKSwpLCkpKSkpLCksKSkpLCwpKSkpKSkpKSwsLCkpKSwpLCkpKSwpKSwpLP/AABEIAOAA4AMBIgACEQEDEQH/xAAcAAABBQEBAQAAAAAAAAAAAAAAAQMEBQYHAgj/xAA7EAABAwIEBAMGBAUDBQAAAAABAAIRAwQFEiFBBjFRYRMicQcygZGhsRRCwdEjUmLh8CRDchUzc4KS/8QAGgEBAAMBAQEAAAAAAAAAAAAAAAECAwQFBv/EACURAAICAgMBAAEEAwAAAAAAAAABAhEDIQQSMUFhE0JRcQUiMv/aAAwDAQACEQMRAD8A7WhIlUkCISoQCISoQCISoQCISoQCISoQAhCEAkolEIQCoQhACEIQAhCEAIQhAIhCEAIQhACVIlQAhCEAIQhACEIQAhEIQAhCEAiEqRACEIQAhKhACIUDG8VFvRdVIJjYLIWPtKz+Y0/L2OvoquSXpKTfhvkiqME4oo3Uhhhw5tOhCuFYeCIXpCECIQhACEiEAsIQhACEIQAhCEAIQhCSg4u4kFpQc4FviEHI07n0VFwfx6+sP44EExnEgT0I2WR4wu/FvnNJcchMdo6KbhVQZNWjUmY0nuuOeZ3o2x41LTOuNdIkckq5/hHGPgHJUl1OdHcy317LaWGL0qzc1N7XdgQumE1JaKTg4OmTCkSpFczBCEIBUkqJiWKU6DDUqODQBOq5LxT7WKlUmla+Rsx4zv0Ci6LRi5Oka/j7iGll/DZhmIJI7DusLw9cUyH028s5ie6yl21xDnve573c3kkk/sFZcLNLXCf5plcuV2z1OLx+qbl6bixvfAe2oIBETG4XSrC8bVY17TIIC5VdV25eae4a4qNs/ITNMnl+yvilWmV5OByXZfDrCRRrDEGVmh7CCCFJXQeWCEIQAhCEAiVIlQAhCEAIQhACpeJOI2WtIucRmIIa3clO8RY621ouqO5xoOp2XGMSxmpcVTUqEmToNgNgqydEpX4Gd1Ss+s7m4k+k7LV4RZ5qevOFnbKlJC1NpVygQuSk2deOLRW4vaDLy1BWXZfVKL81N7mkHbdbHFakj1WPxC3gk9VXx6PQxwUls2/C/tR1FK6gHQCoOXx6Lo1vcte0OaQQdwvmy5b81ouAuP321XwapJpk7/l9Oy6ceS9M4+RxOv8AtA7so9/etpU3VHkANBK92ty2owPaQQRIK5T7XOMMp/DsOg59z0WxwU3pGZ454xdc1SJOQGGsnT1Kzdq3NqdlVsqF5knUmSptpcw6NgsZSs9fj4VFGisbTMACOataNoGjSNN1U2WIQJj0VhSucx+HJZto6ersk19u6hkbHrzUznC83VqRqsrL0TcB4kfbvBB0nVuxC61hGLMuKYqMMzz9ei4PUYZ3Wo4B4gNGsGOPkeY9Dst8eS9M8/lcbXaJ19C8tdIlKug8sVCRCARKkSoAQheKlQNBJMAAklAe15c6BKxFz7XLSnULD4kAkZg0kGOkawretxNSr2T7ig8OblOvQ7g9CoUky0oySto5v7QOIDXuCwHyMMAd1mqD9V5vXy4k8ySUlFy5cktnVhhov8OqaFX1B8tWTtbqBKmtxMxoYWKkdigXV4QWqiq080tKmMrFzQvQtS7UKG2zrxqjMXFvBIKp7qlrl32ctpidj5c3RZvFLfSRsrxN9NG09mfHZYx9rWOrWksPYbLmnFWLGvc1KhOmYx801UqEHM2QR00VVev8y6YytUeRn4/6U+y8ZJY/yyE5R0AO5Oqh038lLpcwsW6PRwxtFvaXM6LQWDvMPQLMWQg6LQ4TUh8nks3s2aLy2bJ+Kszb5meiqrat51oaDxB9FZpHP2bZnbq0iHKNkhwj1HYq3uvzBQGagabqq9Lvw7Bw1eeLbU3HnlE+oVqs1wIf9NHRxWkXevD52aqTQqEiFJQSUShCAJWa4+xltCzfJ81QFjRy1doT6ASrvEcSZQYalRwa1oJJJAXA+MeMHX1zmEim05abfu49yqydI0xx7SG6GBCsyJOgcWmfPmOgM9tPgrvAanh2z2skNeDnZrE/zDuDIhR+H6h8QHYR+y0t1hJZScY1zO5bhxlcK7fPh6Tx3p+M59iWhTGePkrq8tZ5qpuLMiYUt9iY4HDzY5Sq+T4p1j1CPlaJ69k/TPJUrZ0wRrMFo52BXNpZT21VTgFaGSruyuQdJ15rWMRsZv8ACiWOjeVhLynzXUatwAI0XOsdoDxHEbOOis40bY2ZCpQ8x6KnvaUOK09zS5QFVXlrMqUU5FOP9FFRcc8K0tuahCjDlY2jFXIyvFTinZLtucq4w+rqqugxT7FmpWTOmUvC/tKmqvLe50+CzVqdVZ0Kyo2OpIe7zFebehO6ZNXWVY4HbGrUDRuVeG3RlkfVNnRODrbJbDuSVepq0oBjGsGwATy9BeHzknbbEQhCkqeVCxbFWW9J1Wo4Na0SSVLe8AEnouCe1XjY3FV1vTP8KmYJHJz/ANQEFN6RV8c+0Cpe1SAS2i0+Vk8/6ndfRUeHulwKp2/aFYYbUAcAsps9Tj4uqN1hDwOZ/wAkLSuxgkcyex+ix1ifLOuyurN8mOp5LL4dnUi3rwSe5JH7Koq1tYKtMQtyCY+So605oOixaN0lQVR9duqOX+fReW6j9Eo6ImVarZeYXeZacTuVOsMRIeJ9FSWXukbp+m6CCrolJGmxDE+QCzWJ1ZznqZT1zcyVWXtWWuVm7Roo0iGXSArK24SqVLR100ZhmdLQNYG6g2dqXuDRqSQAO5XcuHsH8CzbSiTl1Hc6/qrwjZ53Ny9VSPnOrYwU7bW8aLV8acP1GV3VGUnBpMkAaeqyhuoMEEHvoqziTx8ykiXRZzT9F0H5KEK+ql0h1WLTO1tE+2q7qZSulWUaZcYaCfSStDhPBtxWM5C1vV2mnoqdG2RLNGK2yFTc57srQSSdANVp8Iq1Ld4awNNSAXOdJDAeo6qa2xp2TctMCpXImTyA3cTsArDA8OyUn1amr6gLnE9NhG2y6IQ6nl8jkfqKl4W/D3FGeKNctFXsCA7uFpVgsOy0r1uYCHthp6HnH0K3jSumPmzgkq8FQhCsVMf7TMe/DWTsph7/ACN+PM/JfNV5cS6PX4k7rs3tru8z6dLZrC74nQfZcVZTlxJ2Ruka4o2xCNvt1UqwJzBMAfOVYWNvy9VzyZ62Pw1FtV8qurFhLvVZ2200WnwepsOv6LNbN7osrjCS5kjnH25rNYlZHcQRz/db61rxTJ3BDh3G4+Uqs4osxAeIIPOOiiUdaKxnTOfiiZMdfgU9+H09OSc/DnNzESrTDcFqVfdHlBgvOg/uqRi2xlyJK7Kpvl13Sfidu62tDglpADs74MzOQenVWFLg6k0aUqXxGb7rdYpHOudBfLOdVLuTzUepVkQuqN4Ypx/26cEa+Vv7KPU4MoAhwpNBBkRI+m6l43/If+Ri/wBrIvs54SJcLmoIA9xp6/zLplzceGzNEgDWOiyNLEatIQIgbRCkDi4gRUYfhqtoqkeXkyOcrZpGMp1mBwyuBGh5yFU4hwJa1vepNnrCicL40x1Z9JgysOrWnYn3oG3otaXRqpK+PRjaHswtGmck9jyVkzg22H+0z5BWdTGqIYahqMytmXZhGm0rLV+MX3Diy1bDJg13Agf+jTz9SopItc36W9S2tqHJrAdgAJ+QWe4mx6sGtZSAYX+6ObiOvYKdRs8nncS4nUuOpJ7n9FUWrfGrOqu9GjowfudVVqwpfRMJwsxLyXOcZe47xyHp2V7fgig6OZa4D5JKVJTbqhmZAUVqkQ227Zm3tNWm0ukOEOadwR+qv+GeI2vPgVPLUHJp/NG7TuoQiCyCCOo+oVXfWkw9uj2mQRoZV4+E++nR0pCpuG8a8anDiPEaIcP1VyrFGq0cT9sDf9Uf/E37lcvfbaHRdj9sFgc9Ors5hb8QZ+xXLLij9AqyNcRVW9L7q0osghN21LT0KntZosJHo43SodpvV3Y34Ab1B+mmiox+y959FRaZr3Nb/wBfnQCO6g4li7nU2tk6EabdFRC8IhK65nVH6Q2qNNwxg/4ipmPuM1I6u2Z+q6PZ2AAAgachsPQKr4Pwzw7emI1IDnertftC1tG30XRCPWJ5WXI5y/BDFsvbbMqey3TvgdlYyK0WnovFS105BXAo9UvhhQ0DJ1cLc89OyKmBgNlxPpyWkrODf7Ktu3zpzKr1JMvhFqad40t5F0H6rZY1i9KjT/iujNoANSZ2AHNZe5vW0H5zqWMqP9SByVVZ57t4r1vedybrDGbAd1eqL9frIVHhpj6rizMKWecridT1I6ra4ZhAa0aAAch1XqwsABygK4cIb9lCRE5OXpQY5U8sDYFVeE0on0AVpi7ZPwKg4Z7p9VJHwtqFPRT2MUe3byCl02oVIVegAZVbiFCDorus2Qq66paT0QsjLMvTb1m1mzoYcOrd1022rB7Q8ciAVzbF7WXQNwtjwddZrZrSdWEtPwUovNXFMj8a4H+JtXNA8zRmb6jb4rg19akEtIgjY/51X0wQuYe0jg0ibuk2QR/EaBy/qCiSK45dXs5XQOh7KQ12ijseAexSmtqsJHemiQXaJp9fRRnXajvuB1WdByJ3iSpdi3NVps61GD5uCpadwN1fcJUhWuWAuy5XNdG5ymYCN1sOejv+F2YDQrVlJQcPuhA9FYtqLdTTPOcWj0GILgvNSpooNe8hXsUSqtcDmoNxiMKBcXZPJV9e7G5Sy6iWxu5US6vmsBM6qsfiBOjRr1Xq3wl1RwLzO8bBLonr/J4tsN8YVKzx+RwaO3VPYRbQJ3d9tlobqgKdB3/CPoq/CqfLTk1QRdlpSpaABOV2wITtuNfgi4EqyKMz2IU5nsq7Dtx/Urq9Yqq1pw9w7hCV4Xdu2PkpNIJmiNJUljICIqxmoFBrjQqc9Qq5gFCxnsWpzH3VvwO4xUaTMObr105qtxB+kDnCuuCbeKLnn87zHoNB9lY0f/BelZ7im+eyk7K2dDp8FpITFa1DhBGiHM0fKuPPcKrnBuUEkxy+SqKmJHdfTGN+z+hXB8oBO4C57jPsdIJLBKhxTIU5x0cjdekpttcytpcey6u0+45eqHs8rj/ad8lXog8sjM2FrUqGGg67rc4Dw94BZXL/ADNI8uhHf6KVh3AtwPyELUWXBVaII+arKCaoKcm7Zr+H77OxuhEiQPXktA18brE8P2r6VU03zmABnY9AAttQZIk9FyR9p/DrvRGua5PJV9Sm4q//AAwXg28dF1op2RnHYfPMuK9NwcfyrQNo9gnW0FcdigtcEynX5BW9rZBsafBSxSATdV8BVbordlFxTew3J1IH6owt3l+AVLxiHgU649xtQh47HSfn91KwS8kDXaP2KhM0rVmnoHVP1RuodF0+qmNfIVkZMrblm2xVS2j/ABFf1KcqEbfzgqrlRZEmnT0HZOuKWmR1Q5FIhoj1RAVJil8GAknQKbi9+GDUgLEX1d1eq1rQX6+Vg3PV3burWbYsfZ/gsrHNXdABlx/+W9T3hb+ythTY1g5AAKo4ZwLwGZnmajtSdh/SOyvFcrmmm6j4gQUIUHOeSEhYF6hEKQNOoDoEgtm9B8gnkkIBvwgNgvTWpYSqAQ7ixaXB8eYcj26KTbv0hKVW3tz4bs226q4r0lMtpSqDQxNrgnxcjsoouSQEpKj+N3Xl1x0ViOo+56gXdVe31kz+ELjJ+AVGrHgta0Y+kabwC0iCCsRd2DrJ8tJdS2dMlv8ASe3dbmpbFZnH+Hq9UENdp0VmiYycSbhmMB4BBCumV9Fyl+C31tqzzAbQvVLju6pnJUoO0/NlMKjk18LtJ+HT6l+0OyT5oJiDy9VAvMVa3zE+ixVxxfWeA8UXBusuGYmOkQqKvjteqSKbXAAO8zmOdFSJaYP5VxylJuqLaR0WtxExkhxLS3nMBVt3xeGRBGo56mCdByWXteDrq4ZncC4Eh2V5LMx6mBMdl5qezzEXHK00abZ5MzD68ypcJ/CYNN7L6hhFe9eHF8NB1dyn/i39Strg+A07ceUS7d51J+Kj8J4CbW3bSc4vdzc466nnHZXa68UOsd+lcuVydLwUFKCvK9ALYwPcIhEolCARCIRKAMqMqUFCA85UhavaCgGXsVXiFg54hXKAFFAxtPCa1P3dR0T9O5qDQseO8SFq8gR4Q6KKLJmdZdPOmV3yKl0KVR2xCt8gSgJRPYj0bYBPBq9oUlWzzkRlXpCAbNIJp2H0zzY35BSUiAYbYMAgNb8kNsGDk1vyT8pSgG20gOQC9ZUqFJB5hLCAEsKCREoCIQpAiRKiEIBEJUIBAlQhABSJSkQAgIC9QgBCEIAQhCAEJEIBUiEIAQhCAEIQgBCEIAQhCAEIQgP/2Q==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/>
          <a:lstStyle/>
          <a:p>
            <a:endParaRPr lang="th-TH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201" name="Picture 2" descr="C:\Users\Kritsanan\Desktop\Green agri.gif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รูปภาพ 14" descr="chiangmailogo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04813"/>
            <a:ext cx="4826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รูปภาพ 15" descr="Untitled-1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04813"/>
            <a:ext cx="4746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สี่เหลี่ยมผืนผ้า 17"/>
          <p:cNvSpPr>
            <a:spLocks noChangeArrowheads="1"/>
          </p:cNvSpPr>
          <p:nvPr/>
        </p:nvSpPr>
        <p:spPr bwMode="auto">
          <a:xfrm>
            <a:off x="323850" y="6146800"/>
            <a:ext cx="4445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th-TH" sz="2800">
                <a:latin typeface="TH SarabunPSK" pitchFamily="34" charset="-34"/>
                <a:cs typeface="TH SarabunPSK" pitchFamily="34" charset="-34"/>
              </a:rPr>
              <a:t>พื้นที่ทำการเกษตร 12.82 % (1,835,425 ไร่) </a:t>
            </a:r>
            <a:endParaRPr lang="th-TH" sz="280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สี่เหลี่ยมผืนผ้า 24"/>
          <p:cNvSpPr/>
          <p:nvPr/>
        </p:nvSpPr>
        <p:spPr>
          <a:xfrm>
            <a:off x="252413" y="754063"/>
            <a:ext cx="2827337" cy="58642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04" name="สี่เหลี่ยมผืนผ้า 103"/>
          <p:cNvSpPr/>
          <p:nvPr/>
        </p:nvSpPr>
        <p:spPr>
          <a:xfrm>
            <a:off x="6299200" y="765175"/>
            <a:ext cx="2592388" cy="58324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57" name="Rounded Rectangle 62"/>
          <p:cNvSpPr/>
          <p:nvPr/>
        </p:nvSpPr>
        <p:spPr>
          <a:xfrm>
            <a:off x="6367463" y="1125538"/>
            <a:ext cx="2473325" cy="136683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3175">
            <a:solidFill>
              <a:srgbClr val="6699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4" rIns="91407" bIns="45704"/>
          <a:lstStyle/>
          <a:p>
            <a:pPr marL="88868" indent="-88868">
              <a:lnSpc>
                <a:spcPct val="90000"/>
              </a:lnSpc>
              <a:defRPr/>
            </a:pPr>
            <a:endParaRPr lang="th-TH" sz="1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88868" indent="-88868">
              <a:lnSpc>
                <a:spcPct val="90000"/>
              </a:lnSpc>
              <a:defRPr/>
            </a:pPr>
            <a:endParaRPr lang="th-TH" sz="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88868" indent="-88868">
              <a:lnSpc>
                <a:spcPct val="90000"/>
              </a:lnSpc>
              <a:defRPr/>
            </a:pPr>
            <a:r>
              <a:rPr lang="th-TH" sz="1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- เกษตรกรได้รับการพัฒนาที่เหมาะสมและสอดคล้องกับความต้องการ</a:t>
            </a:r>
          </a:p>
          <a:p>
            <a:pPr marL="88868" indent="-88868">
              <a:lnSpc>
                <a:spcPct val="90000"/>
              </a:lnSpc>
              <a:buFontTx/>
              <a:buChar char="-"/>
              <a:defRPr/>
            </a:pPr>
            <a:r>
              <a:rPr lang="th-TH" sz="1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เกษตรกรมีรายได้เพิ่มขึ้น </a:t>
            </a:r>
          </a:p>
          <a:p>
            <a:pPr marL="87313" indent="4763">
              <a:lnSpc>
                <a:spcPct val="90000"/>
              </a:lnSpc>
              <a:defRPr/>
            </a:pPr>
            <a:r>
              <a:rPr lang="th-TH" sz="1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1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&gt;180,000 </a:t>
            </a:r>
            <a:r>
              <a:rPr lang="th-TH" sz="1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บาท/ครัวเรือน/ปี)</a:t>
            </a:r>
          </a:p>
          <a:p>
            <a:pPr marL="88868" indent="-88868">
              <a:lnSpc>
                <a:spcPct val="90000"/>
              </a:lnSpc>
              <a:buFontTx/>
              <a:buChar char="-"/>
              <a:defRPr/>
            </a:pPr>
            <a:r>
              <a:rPr lang="th-TH" sz="1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เกษตรกรมีคุณภาพชีวิตที่ดีขึ้น ฯลฯ</a:t>
            </a:r>
          </a:p>
        </p:txBody>
      </p:sp>
      <p:sp>
        <p:nvSpPr>
          <p:cNvPr id="113" name="Rounded Rectangle 50"/>
          <p:cNvSpPr/>
          <p:nvPr/>
        </p:nvSpPr>
        <p:spPr>
          <a:xfrm>
            <a:off x="3176153" y="1124744"/>
            <a:ext cx="3057570" cy="288032"/>
          </a:xfrm>
          <a:prstGeom prst="roundRect">
            <a:avLst>
              <a:gd name="adj" fmla="val 5529"/>
            </a:avLst>
          </a:prstGeom>
          <a:solidFill>
            <a:schemeClr val="bg2">
              <a:lumMod val="10000"/>
            </a:schemeClr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4" rIns="91407" bIns="45704"/>
          <a:lstStyle/>
          <a:p>
            <a:pPr algn="ctr">
              <a:lnSpc>
                <a:spcPct val="80000"/>
              </a:lnSpc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Flagship Project 8 </a:t>
            </a:r>
            <a:r>
              <a:rPr lang="th-TH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โครงการ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512" y="1129534"/>
            <a:ext cx="2863703" cy="62308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lIns="68415" tIns="34208" rIns="68415" bIns="34208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H SarabunPSK" pitchFamily="34" charset="-34"/>
              </a:rPr>
              <a:t>Vision</a:t>
            </a:r>
            <a:endParaRPr lang="th-TH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H SarabunPSK" pitchFamily="34" charset="-34"/>
            </a:endParaRPr>
          </a:p>
          <a:p>
            <a:pPr algn="ctr">
              <a:lnSpc>
                <a:spcPct val="80000"/>
              </a:lnSpc>
              <a:defRPr/>
            </a:pPr>
            <a:r>
              <a:rPr lang="th-TH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“ประเทศมีขีดความสามารถในการแข่งขัน </a:t>
            </a:r>
          </a:p>
          <a:p>
            <a:pPr algn="ctr">
              <a:lnSpc>
                <a:spcPct val="80000"/>
              </a:lnSpc>
              <a:defRPr/>
            </a:pPr>
            <a:r>
              <a:rPr lang="th-TH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คนไทยอยู่ดีกินดี มีความเสมอภาคและเป็นธรรม”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15888"/>
            <a:ext cx="9144000" cy="523875"/>
          </a:xfrm>
          <a:prstGeom prst="rect">
            <a:avLst/>
          </a:prstGeom>
          <a:solidFill>
            <a:srgbClr val="3366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407" tIns="45704" rIns="91407" bIns="45704" anchor="ctr">
            <a:spAutoFit/>
          </a:bodyPr>
          <a:lstStyle/>
          <a:p>
            <a:pPr algn="ctr">
              <a:defRPr/>
            </a:pPr>
            <a:r>
              <a:rPr lang="th-T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การขับเคลื่อนยุทธศาสตร์ประเทศของกระทรวงเกษตรและสหกรณ์</a:t>
            </a:r>
          </a:p>
        </p:txBody>
      </p:sp>
      <p:sp>
        <p:nvSpPr>
          <p:cNvPr id="7" name="Rectangle 3"/>
          <p:cNvSpPr/>
          <p:nvPr/>
        </p:nvSpPr>
        <p:spPr>
          <a:xfrm>
            <a:off x="252413" y="765175"/>
            <a:ext cx="8891587" cy="5832475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>
              <a:defRPr/>
            </a:pPr>
            <a:endParaRPr lang="th-TH" sz="1600" dirty="0"/>
          </a:p>
        </p:txBody>
      </p:sp>
      <p:cxnSp>
        <p:nvCxnSpPr>
          <p:cNvPr id="10" name="Straight Connector 85"/>
          <p:cNvCxnSpPr/>
          <p:nvPr/>
        </p:nvCxnSpPr>
        <p:spPr>
          <a:xfrm rot="5400000">
            <a:off x="3399631" y="3698082"/>
            <a:ext cx="5799137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Arrow 91"/>
          <p:cNvSpPr/>
          <p:nvPr/>
        </p:nvSpPr>
        <p:spPr>
          <a:xfrm>
            <a:off x="250825" y="692150"/>
            <a:ext cx="2828925" cy="473075"/>
          </a:xfrm>
          <a:prstGeom prst="rightArrow">
            <a:avLst>
              <a:gd name="adj1" fmla="val 71333"/>
              <a:gd name="adj2" fmla="val 50000"/>
            </a:avLst>
          </a:prstGeom>
          <a:solidFill>
            <a:srgbClr val="0000FF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07" tIns="45704" rIns="91407" bIns="45704"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Country Strategy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4" name="Group 92"/>
          <p:cNvGrpSpPr/>
          <p:nvPr/>
        </p:nvGrpSpPr>
        <p:grpSpPr>
          <a:xfrm>
            <a:off x="254678" y="764705"/>
            <a:ext cx="395657" cy="307777"/>
            <a:chOff x="309530" y="835207"/>
            <a:chExt cx="428628" cy="32784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Oval 93"/>
            <p:cNvSpPr/>
            <p:nvPr/>
          </p:nvSpPr>
          <p:spPr>
            <a:xfrm>
              <a:off x="380968" y="857232"/>
              <a:ext cx="285752" cy="28575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9530" y="835207"/>
              <a:ext cx="428628" cy="32784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  <a:sym typeface="Wingdings"/>
                </a:rPr>
                <a:t>1</a:t>
              </a:r>
              <a:endParaRPr lang="th-TH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cxnSp>
        <p:nvCxnSpPr>
          <p:cNvPr id="8" name="Straight Connector 85"/>
          <p:cNvCxnSpPr/>
          <p:nvPr/>
        </p:nvCxnSpPr>
        <p:spPr>
          <a:xfrm rot="16200000" flipH="1">
            <a:off x="180181" y="3698082"/>
            <a:ext cx="5799137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Arrow 91"/>
          <p:cNvSpPr/>
          <p:nvPr/>
        </p:nvSpPr>
        <p:spPr>
          <a:xfrm>
            <a:off x="3079750" y="703263"/>
            <a:ext cx="3219450" cy="461962"/>
          </a:xfrm>
          <a:prstGeom prst="rightArrow">
            <a:avLst>
              <a:gd name="adj1" fmla="val 71333"/>
              <a:gd name="adj2" fmla="val 50000"/>
            </a:avLst>
          </a:prstGeom>
          <a:solidFill>
            <a:srgbClr val="C00000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07" tIns="45704" rIns="91407" bIns="45704" anchor="ctr"/>
          <a:lstStyle/>
          <a:p>
            <a:pPr algn="r">
              <a:defRPr/>
            </a:pPr>
            <a:r>
              <a:rPr lang="th-TH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ปฏิรูปการเกษตรประเทศไทย (ปี 2556-2561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</a:p>
        </p:txBody>
      </p:sp>
      <p:grpSp>
        <p:nvGrpSpPr>
          <p:cNvPr id="5" name="Group 92"/>
          <p:cNvGrpSpPr/>
          <p:nvPr/>
        </p:nvGrpSpPr>
        <p:grpSpPr>
          <a:xfrm>
            <a:off x="3084089" y="774992"/>
            <a:ext cx="395657" cy="307777"/>
            <a:chOff x="309530" y="835207"/>
            <a:chExt cx="428628" cy="3351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8" name="Oval 93"/>
            <p:cNvSpPr/>
            <p:nvPr/>
          </p:nvSpPr>
          <p:spPr>
            <a:xfrm>
              <a:off x="380968" y="857232"/>
              <a:ext cx="285752" cy="28575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530" y="835207"/>
              <a:ext cx="428628" cy="33513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  <a:sym typeface="Wingdings"/>
                </a:rPr>
                <a:t>2</a:t>
              </a:r>
              <a:endParaRPr lang="th-TH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30" name="Rounded Rectangle 50"/>
          <p:cNvSpPr/>
          <p:nvPr/>
        </p:nvSpPr>
        <p:spPr>
          <a:xfrm>
            <a:off x="302955" y="4869161"/>
            <a:ext cx="2726017" cy="1697332"/>
          </a:xfrm>
          <a:prstGeom prst="roundRect">
            <a:avLst>
              <a:gd name="adj" fmla="val 5529"/>
            </a:avLst>
          </a:prstGeom>
          <a:solidFill>
            <a:srgbClr val="002060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4" rIns="91407" bIns="45704"/>
          <a:lstStyle/>
          <a:p>
            <a:pPr algn="ctr">
              <a:defRPr/>
            </a:pPr>
            <a:r>
              <a:rPr lang="th-TH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4 ยุทธศาสตร์หลัก</a:t>
            </a:r>
          </a:p>
        </p:txBody>
      </p:sp>
      <p:sp>
        <p:nvSpPr>
          <p:cNvPr id="31" name="Right Arrow 91"/>
          <p:cNvSpPr/>
          <p:nvPr/>
        </p:nvSpPr>
        <p:spPr>
          <a:xfrm>
            <a:off x="6299200" y="703263"/>
            <a:ext cx="2844800" cy="461962"/>
          </a:xfrm>
          <a:prstGeom prst="rightArrow">
            <a:avLst>
              <a:gd name="adj1" fmla="val 71333"/>
              <a:gd name="adj2" fmla="val 50000"/>
            </a:avLst>
          </a:prstGeom>
          <a:solidFill>
            <a:srgbClr val="669900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07" tIns="45704" rIns="91407" bIns="45704" anchor="ctr"/>
          <a:lstStyle/>
          <a:p>
            <a:pPr algn="r"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Outcome </a:t>
            </a:r>
            <a:r>
              <a:rPr lang="th-TH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ของการขับเคลื่อนนโยบาย</a:t>
            </a:r>
          </a:p>
        </p:txBody>
      </p:sp>
      <p:grpSp>
        <p:nvGrpSpPr>
          <p:cNvPr id="6" name="Group 92"/>
          <p:cNvGrpSpPr/>
          <p:nvPr/>
        </p:nvGrpSpPr>
        <p:grpSpPr>
          <a:xfrm>
            <a:off x="6303875" y="774992"/>
            <a:ext cx="395657" cy="307777"/>
            <a:chOff x="309530" y="835207"/>
            <a:chExt cx="428628" cy="3351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3" name="Oval 93"/>
            <p:cNvSpPr/>
            <p:nvPr/>
          </p:nvSpPr>
          <p:spPr>
            <a:xfrm>
              <a:off x="380968" y="857232"/>
              <a:ext cx="285752" cy="28575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dirty="0">
                <a:solidFill>
                  <a:schemeClr val="tx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09530" y="835207"/>
              <a:ext cx="428628" cy="33513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  <a:sym typeface="Wingdings"/>
                </a:rPr>
                <a:t>3</a:t>
              </a:r>
              <a:endParaRPr lang="th-TH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35" name="ตัดมุมสี่เหลี่ยมหนึ่งมุม 34"/>
          <p:cNvSpPr/>
          <p:nvPr/>
        </p:nvSpPr>
        <p:spPr>
          <a:xfrm>
            <a:off x="354389" y="5897847"/>
            <a:ext cx="1285857" cy="617211"/>
          </a:xfrm>
          <a:prstGeom prst="snip1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anchor="ctr"/>
          <a:lstStyle/>
          <a:p>
            <a:pPr algn="ctr">
              <a:defRPr/>
            </a:pPr>
            <a:endParaRPr lang="th-TH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6" name="ตัดมุมสี่เหลี่ยมหนึ่งมุม 35"/>
          <p:cNvSpPr/>
          <p:nvPr/>
        </p:nvSpPr>
        <p:spPr>
          <a:xfrm rot="10800000">
            <a:off x="1691680" y="5229201"/>
            <a:ext cx="1285857" cy="617211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7" name="ตัดมุมสี่เหลี่ยมหนึ่งมุม 36"/>
          <p:cNvSpPr/>
          <p:nvPr/>
        </p:nvSpPr>
        <p:spPr>
          <a:xfrm flipV="1">
            <a:off x="354389" y="5229201"/>
            <a:ext cx="1285857" cy="617211"/>
          </a:xfrm>
          <a:prstGeom prst="snip1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8" name="ตัดมุมสี่เหลี่ยมหนึ่งมุม 37"/>
          <p:cNvSpPr/>
          <p:nvPr/>
        </p:nvSpPr>
        <p:spPr>
          <a:xfrm flipH="1">
            <a:off x="1691680" y="5897847"/>
            <a:ext cx="1285857" cy="617211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9252" name="TextBox 10"/>
          <p:cNvSpPr txBox="1">
            <a:spLocks noChangeArrowheads="1"/>
          </p:cNvSpPr>
          <p:nvPr/>
        </p:nvSpPr>
        <p:spPr bwMode="auto">
          <a:xfrm>
            <a:off x="317500" y="5232400"/>
            <a:ext cx="133032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651" tIns="36826" rIns="73651" bIns="36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th-TH" sz="1200" b="1">
                <a:latin typeface="TH SarabunPSK" pitchFamily="34" charset="-34"/>
                <a:cs typeface="TH SarabunPSK" pitchFamily="34" charset="-34"/>
              </a:rPr>
              <a:t>ยุทธศาสตร์ที่ 1</a:t>
            </a:r>
          </a:p>
          <a:p>
            <a:pPr algn="ctr" eaLnBrk="1" hangingPunct="1">
              <a:lnSpc>
                <a:spcPct val="90000"/>
              </a:lnSpc>
            </a:pPr>
            <a:r>
              <a:rPr lang="th-TH" sz="1200" b="1">
                <a:latin typeface="TH SarabunPSK" pitchFamily="34" charset="-34"/>
                <a:cs typeface="TH SarabunPSK" pitchFamily="34" charset="-34"/>
              </a:rPr>
              <a:t>สร้างความสามารถในการแข่งขันของประเทศ</a:t>
            </a:r>
            <a:endParaRPr lang="th-TH" sz="1200" b="1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253" name="TextBox 10"/>
          <p:cNvSpPr txBox="1">
            <a:spLocks noChangeArrowheads="1"/>
          </p:cNvSpPr>
          <p:nvPr/>
        </p:nvSpPr>
        <p:spPr bwMode="auto">
          <a:xfrm>
            <a:off x="1647825" y="5229225"/>
            <a:ext cx="1395413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651" tIns="36826" rIns="73651" bIns="36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th-TH" sz="1200" b="1">
                <a:latin typeface="TH SarabunPSK" pitchFamily="34" charset="-34"/>
                <a:cs typeface="TH SarabunPSK" pitchFamily="34" charset="-34"/>
              </a:rPr>
              <a:t>ยุทธศาสตร์ที่ 2</a:t>
            </a:r>
          </a:p>
          <a:p>
            <a:pPr algn="ctr" eaLnBrk="1" hangingPunct="1">
              <a:lnSpc>
                <a:spcPct val="90000"/>
              </a:lnSpc>
            </a:pPr>
            <a:r>
              <a:rPr lang="th-TH" sz="1200" b="1">
                <a:latin typeface="TH SarabunPSK" pitchFamily="34" charset="-34"/>
                <a:cs typeface="TH SarabunPSK" pitchFamily="34" charset="-34"/>
              </a:rPr>
              <a:t>สร้างโอกาสบนความเสมอภาคและเท่าเทียมกันทางสังคม</a:t>
            </a:r>
            <a:endParaRPr lang="th-TH" sz="1200" b="1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254" name="TextBox 10"/>
          <p:cNvSpPr txBox="1">
            <a:spLocks noChangeArrowheads="1"/>
          </p:cNvSpPr>
          <p:nvPr/>
        </p:nvSpPr>
        <p:spPr bwMode="auto">
          <a:xfrm>
            <a:off x="317500" y="5876925"/>
            <a:ext cx="133032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651" tIns="36826" rIns="73651" bIns="36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th-TH" sz="1200" b="1">
                <a:latin typeface="TH SarabunPSK" pitchFamily="34" charset="-34"/>
                <a:cs typeface="TH SarabunPSK" pitchFamily="34" charset="-34"/>
              </a:rPr>
              <a:t>ยุทธศาสตร์ที่ 3</a:t>
            </a:r>
          </a:p>
          <a:p>
            <a:pPr algn="ctr" eaLnBrk="1" hangingPunct="1">
              <a:lnSpc>
                <a:spcPct val="90000"/>
              </a:lnSpc>
            </a:pPr>
            <a:r>
              <a:rPr lang="th-TH" sz="1200" b="1">
                <a:latin typeface="TH SarabunPSK" pitchFamily="34" charset="-34"/>
                <a:cs typeface="TH SarabunPSK" pitchFamily="34" charset="-34"/>
              </a:rPr>
              <a:t>การเติบโตบนคุณภาพชีวิต</a:t>
            </a:r>
          </a:p>
          <a:p>
            <a:pPr algn="ctr" eaLnBrk="1" hangingPunct="1">
              <a:lnSpc>
                <a:spcPct val="90000"/>
              </a:lnSpc>
            </a:pPr>
            <a:r>
              <a:rPr lang="th-TH" sz="1200" b="1">
                <a:latin typeface="TH SarabunPSK" pitchFamily="34" charset="-34"/>
                <a:cs typeface="TH SarabunPSK" pitchFamily="34" charset="-34"/>
              </a:rPr>
              <a:t>ที่เป็นมิตรกับสิ่งแวดล้อม</a:t>
            </a:r>
            <a:endParaRPr lang="th-TH" sz="1200" b="1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255" name="TextBox 10"/>
          <p:cNvSpPr txBox="1">
            <a:spLocks noChangeArrowheads="1"/>
          </p:cNvSpPr>
          <p:nvPr/>
        </p:nvSpPr>
        <p:spPr bwMode="auto">
          <a:xfrm>
            <a:off x="1647825" y="5876925"/>
            <a:ext cx="1395413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651" tIns="36826" rIns="73651" bIns="36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th-TH" sz="1200" b="1">
                <a:latin typeface="TH SarabunPSK" pitchFamily="34" charset="-34"/>
                <a:cs typeface="TH SarabunPSK" pitchFamily="34" charset="-34"/>
              </a:rPr>
              <a:t>ยุทธศาสตร์ที่ 4</a:t>
            </a:r>
          </a:p>
          <a:p>
            <a:pPr algn="ctr" eaLnBrk="1" hangingPunct="1">
              <a:lnSpc>
                <a:spcPct val="90000"/>
              </a:lnSpc>
            </a:pPr>
            <a:r>
              <a:rPr lang="th-TH" sz="1200" b="1">
                <a:latin typeface="TH SarabunPSK" pitchFamily="34" charset="-34"/>
                <a:cs typeface="TH SarabunPSK" pitchFamily="34" charset="-34"/>
              </a:rPr>
              <a:t>ปรับสมดุลและพัฒนาระบบ</a:t>
            </a:r>
          </a:p>
          <a:p>
            <a:pPr algn="ctr" eaLnBrk="1" hangingPunct="1">
              <a:lnSpc>
                <a:spcPct val="90000"/>
              </a:lnSpc>
            </a:pPr>
            <a:r>
              <a:rPr lang="th-TH" sz="1200" b="1">
                <a:latin typeface="TH SarabunPSK" pitchFamily="34" charset="-34"/>
                <a:cs typeface="TH SarabunPSK" pitchFamily="34" charset="-34"/>
              </a:rPr>
              <a:t>การบริหารจัดการภาครัฐ</a:t>
            </a:r>
            <a:endParaRPr lang="th-TH" sz="1200" b="1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5" name="สี่เหลี่ยมมุมมน 64"/>
          <p:cNvSpPr/>
          <p:nvPr/>
        </p:nvSpPr>
        <p:spPr>
          <a:xfrm>
            <a:off x="3146425" y="1628775"/>
            <a:ext cx="1492250" cy="720725"/>
          </a:xfrm>
          <a:prstGeom prst="roundRect">
            <a:avLst>
              <a:gd name="adj" fmla="val 8313"/>
            </a:avLst>
          </a:prstGeom>
          <a:solidFill>
            <a:schemeClr val="bg2">
              <a:lumMod val="90000"/>
            </a:schemeClr>
          </a:solidFill>
          <a:ln w="3175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66" name="สี่เหลี่ยมมุมมน 65"/>
          <p:cNvSpPr/>
          <p:nvPr/>
        </p:nvSpPr>
        <p:spPr>
          <a:xfrm>
            <a:off x="3146425" y="2400300"/>
            <a:ext cx="1492250" cy="720725"/>
          </a:xfrm>
          <a:prstGeom prst="roundRect">
            <a:avLst>
              <a:gd name="adj" fmla="val 8313"/>
            </a:avLst>
          </a:prstGeom>
          <a:solidFill>
            <a:schemeClr val="bg1"/>
          </a:solidFill>
          <a:ln w="3175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67" name="สี่เหลี่ยมมุมมน 66"/>
          <p:cNvSpPr/>
          <p:nvPr/>
        </p:nvSpPr>
        <p:spPr>
          <a:xfrm>
            <a:off x="3146425" y="3171825"/>
            <a:ext cx="1492250" cy="720725"/>
          </a:xfrm>
          <a:prstGeom prst="roundRect">
            <a:avLst>
              <a:gd name="adj" fmla="val 8313"/>
            </a:avLst>
          </a:prstGeom>
          <a:solidFill>
            <a:schemeClr val="accent1">
              <a:lumMod val="50000"/>
            </a:schemeClr>
          </a:solidFill>
          <a:ln w="3175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68" name="สี่เหลี่ยมมุมมน 67"/>
          <p:cNvSpPr/>
          <p:nvPr/>
        </p:nvSpPr>
        <p:spPr>
          <a:xfrm>
            <a:off x="3146425" y="3943350"/>
            <a:ext cx="1492250" cy="720725"/>
          </a:xfrm>
          <a:prstGeom prst="roundRect">
            <a:avLst>
              <a:gd name="adj" fmla="val 8313"/>
            </a:avLst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70" name="สี่เหลี่ยมมุมมน 69"/>
          <p:cNvSpPr/>
          <p:nvPr/>
        </p:nvSpPr>
        <p:spPr>
          <a:xfrm>
            <a:off x="4705350" y="3675063"/>
            <a:ext cx="1528763" cy="1770062"/>
          </a:xfrm>
          <a:prstGeom prst="roundRect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71" name="สี่เหลี่ยมมุมมน 70"/>
          <p:cNvSpPr/>
          <p:nvPr/>
        </p:nvSpPr>
        <p:spPr>
          <a:xfrm>
            <a:off x="3140075" y="4724400"/>
            <a:ext cx="1490663" cy="720725"/>
          </a:xfrm>
          <a:prstGeom prst="roundRect">
            <a:avLst>
              <a:gd name="adj" fmla="val 8313"/>
            </a:avLst>
          </a:prstGeom>
          <a:solidFill>
            <a:srgbClr val="CC9900"/>
          </a:solidFill>
          <a:ln w="3175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72" name="สี่เหลี่ยมมุมมน 71"/>
          <p:cNvSpPr/>
          <p:nvPr/>
        </p:nvSpPr>
        <p:spPr>
          <a:xfrm>
            <a:off x="3175000" y="5805488"/>
            <a:ext cx="3059113" cy="719137"/>
          </a:xfrm>
          <a:prstGeom prst="roundRect">
            <a:avLst>
              <a:gd name="adj" fmla="val 8313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anchor="ctr"/>
          <a:lstStyle/>
          <a:p>
            <a:pPr algn="ctr">
              <a:defRPr/>
            </a:pPr>
            <a:endParaRPr lang="th-TH"/>
          </a:p>
        </p:txBody>
      </p:sp>
      <p:pic>
        <p:nvPicPr>
          <p:cNvPr id="4098" name="Picture 2" descr="http://2.bp.blogspot.com/-pqCP1KvdGMs/TVOrp5rtgrI/AAAAAAAAACs/G_YxrOLErr4/s1600/P00020+cop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6750" y="3213100"/>
            <a:ext cx="730250" cy="65722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4" name="สี่เหลี่ยมผืนผ้า 101"/>
          <p:cNvSpPr/>
          <p:nvPr/>
        </p:nvSpPr>
        <p:spPr>
          <a:xfrm>
            <a:off x="3730625" y="3213100"/>
            <a:ext cx="908050" cy="584200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 algn="r">
              <a:defRPr/>
            </a:pPr>
            <a:r>
              <a:rPr lang="th-TH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เครื่องจักรกล</a:t>
            </a:r>
          </a:p>
          <a:p>
            <a:pPr algn="r">
              <a:defRPr/>
            </a:pPr>
            <a:r>
              <a:rPr lang="th-TH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การเกษตร</a:t>
            </a:r>
          </a:p>
        </p:txBody>
      </p:sp>
      <p:sp>
        <p:nvSpPr>
          <p:cNvPr id="83" name="สี่เหลี่ยมผืนผ้า 101"/>
          <p:cNvSpPr/>
          <p:nvPr/>
        </p:nvSpPr>
        <p:spPr>
          <a:xfrm>
            <a:off x="3243263" y="1577975"/>
            <a:ext cx="1438275" cy="338138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 algn="r">
              <a:defRPr/>
            </a:pPr>
            <a:r>
              <a:rPr lang="th-TH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มาตรฐานสินค้าเกษตร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10" name="Straight Connector 14"/>
          <p:cNvCxnSpPr/>
          <p:nvPr/>
        </p:nvCxnSpPr>
        <p:spPr>
          <a:xfrm flipV="1">
            <a:off x="3109913" y="5516563"/>
            <a:ext cx="3189287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สี่เหลี่ยมผืนผ้า 101"/>
          <p:cNvSpPr/>
          <p:nvPr/>
        </p:nvSpPr>
        <p:spPr>
          <a:xfrm>
            <a:off x="3175000" y="1341438"/>
            <a:ext cx="3109913" cy="338137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r>
              <a:rPr lang="th-TH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ยุทธศาสตร์ที่ 1 </a:t>
            </a:r>
            <a:r>
              <a:rPr lang="th-TH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(7 โครงการ)</a:t>
            </a:r>
            <a:endParaRPr lang="en-US" sz="1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5" name="สี่เหลี่ยมผืนผ้า 101"/>
          <p:cNvSpPr/>
          <p:nvPr/>
        </p:nvSpPr>
        <p:spPr>
          <a:xfrm>
            <a:off x="3175000" y="5516563"/>
            <a:ext cx="3109913" cy="339725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r>
              <a:rPr lang="th-TH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ยุทธศาสตร์ที่ 3 </a:t>
            </a:r>
            <a:r>
              <a:rPr lang="th-TH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(1 โครงการ)</a:t>
            </a:r>
            <a:endParaRPr lang="en-US" sz="1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6" name="Rounded Rectangle 62"/>
          <p:cNvSpPr/>
          <p:nvPr/>
        </p:nvSpPr>
        <p:spPr>
          <a:xfrm>
            <a:off x="6367463" y="2565400"/>
            <a:ext cx="2473325" cy="3959225"/>
          </a:xfrm>
          <a:prstGeom prst="roundRect">
            <a:avLst>
              <a:gd name="adj" fmla="val 2649"/>
            </a:avLst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rgbClr val="0000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4" rIns="91407" bIns="45704"/>
          <a:lstStyle/>
          <a:p>
            <a:pPr algn="ctr">
              <a:defRPr/>
            </a:pPr>
            <a:r>
              <a:rPr lang="en-US" sz="1400" b="1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Demon…</a:t>
            </a:r>
            <a:endParaRPr lang="th-TH" sz="14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3" name="Picture 8" descr="http://www.bangkokbiznews.com/home/media/2009/10/05/images/news_img_80221_1.jpg"/>
          <p:cNvPicPr>
            <a:picLocks noChangeAspect="1" noChangeArrowheads="1"/>
          </p:cNvPicPr>
          <p:nvPr/>
        </p:nvPicPr>
        <p:blipFill>
          <a:blip r:embed="rId4" cstate="screen"/>
          <a:srcRect l="-798"/>
          <a:stretch>
            <a:fillRect/>
          </a:stretch>
        </p:blipFill>
        <p:spPr bwMode="auto">
          <a:xfrm>
            <a:off x="3176153" y="4758128"/>
            <a:ext cx="1395847" cy="687097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78" name="สี่เหลี่ยมผืนผ้า 101"/>
          <p:cNvSpPr/>
          <p:nvPr/>
        </p:nvSpPr>
        <p:spPr>
          <a:xfrm>
            <a:off x="3441700" y="5084763"/>
            <a:ext cx="1174750" cy="461962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 algn="r"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Seed Hub</a:t>
            </a:r>
          </a:p>
        </p:txBody>
      </p:sp>
      <p:pic>
        <p:nvPicPr>
          <p:cNvPr id="89" name="รูปภาพ 88" descr="zoningข้าว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705350" y="1628775"/>
            <a:ext cx="1528763" cy="1944688"/>
          </a:xfrm>
          <a:prstGeom prst="rect">
            <a:avLst/>
          </a:prstGeom>
          <a:ln w="3175"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6" name="สี่เหลี่ยมผืนผ้า 101"/>
          <p:cNvSpPr/>
          <p:nvPr/>
        </p:nvSpPr>
        <p:spPr>
          <a:xfrm>
            <a:off x="4705350" y="1628775"/>
            <a:ext cx="1528763" cy="461963"/>
          </a:xfrm>
          <a:prstGeom prst="rect">
            <a:avLst/>
          </a:prstGeom>
          <a:solidFill>
            <a:schemeClr val="accent6">
              <a:lumMod val="75000"/>
              <a:alpha val="75000"/>
            </a:schemeClr>
          </a:solidFill>
          <a:effectLst/>
        </p:spPr>
        <p:txBody>
          <a:bodyPr lIns="91407" tIns="45704" rIns="91407" bIns="45704">
            <a:spAutoFit/>
          </a:bodyPr>
          <a:lstStyle/>
          <a:p>
            <a:pPr algn="r">
              <a:defRPr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Zoning</a:t>
            </a:r>
          </a:p>
        </p:txBody>
      </p:sp>
      <p:pic>
        <p:nvPicPr>
          <p:cNvPr id="2" name="Picture 2" descr="http://alt-energy.org.ua/wp-content/uploads/2011/02/530x401-images-451-tianjinecocity2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176153" y="3933056"/>
            <a:ext cx="1462316" cy="749120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79" name="สี่เหลี่ยมผืนผ้า 101"/>
          <p:cNvSpPr/>
          <p:nvPr/>
        </p:nvSpPr>
        <p:spPr>
          <a:xfrm>
            <a:off x="3175000" y="4292600"/>
            <a:ext cx="1463675" cy="461963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 algn="r"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Green City</a:t>
            </a:r>
          </a:p>
        </p:txBody>
      </p:sp>
      <p:sp>
        <p:nvSpPr>
          <p:cNvPr id="90" name="Rounded Rectangle 50"/>
          <p:cNvSpPr/>
          <p:nvPr/>
        </p:nvSpPr>
        <p:spPr>
          <a:xfrm>
            <a:off x="6366661" y="1124744"/>
            <a:ext cx="2459350" cy="288032"/>
          </a:xfrm>
          <a:prstGeom prst="roundRect">
            <a:avLst>
              <a:gd name="adj" fmla="val 5529"/>
            </a:avLst>
          </a:prstGeom>
          <a:solidFill>
            <a:schemeClr val="accent3">
              <a:lumMod val="60000"/>
              <a:lumOff val="40000"/>
            </a:schemeClr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4" rIns="91407" bIns="45704"/>
          <a:lstStyle/>
          <a:p>
            <a:pPr algn="ctr">
              <a:lnSpc>
                <a:spcPct val="80000"/>
              </a:lnSpc>
              <a:defRPr/>
            </a:pPr>
            <a:r>
              <a:rPr lang="th-TH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ประโยชน์ต่อเกษตรกร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1" name="สี่เหลี่ยมผืนผ้า 101"/>
          <p:cNvSpPr/>
          <p:nvPr/>
        </p:nvSpPr>
        <p:spPr>
          <a:xfrm>
            <a:off x="4705350" y="3687763"/>
            <a:ext cx="1528763" cy="461962"/>
          </a:xfrm>
          <a:prstGeom prst="rect">
            <a:avLst/>
          </a:prstGeom>
          <a:solidFill>
            <a:schemeClr val="accent3">
              <a:lumMod val="60000"/>
              <a:lumOff val="40000"/>
              <a:alpha val="56000"/>
            </a:schemeClr>
          </a:solidFill>
          <a:effectLst/>
        </p:spPr>
        <p:txBody>
          <a:bodyPr lIns="91407" tIns="45704" rIns="91407" bIns="45704">
            <a:spAutoFit/>
          </a:bodyPr>
          <a:lstStyle/>
          <a:p>
            <a:pPr algn="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Smart Farmer</a:t>
            </a:r>
          </a:p>
        </p:txBody>
      </p:sp>
      <p:pic>
        <p:nvPicPr>
          <p:cNvPr id="93" name="รูปภาพ 92" descr="zoningข้าว.jpg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6391279" y="3356992"/>
            <a:ext cx="2434732" cy="3096344"/>
          </a:xfrm>
          <a:prstGeom prst="rect">
            <a:avLst/>
          </a:prstGeom>
          <a:ln w="3175"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98" name="Rounded Rectangle 50"/>
          <p:cNvSpPr/>
          <p:nvPr/>
        </p:nvSpPr>
        <p:spPr>
          <a:xfrm>
            <a:off x="4643438" y="3940175"/>
            <a:ext cx="1649412" cy="928688"/>
          </a:xfrm>
          <a:prstGeom prst="roundRect">
            <a:avLst>
              <a:gd name="adj" fmla="val 5529"/>
            </a:avLst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4" rIns="91407" bIns="45704"/>
          <a:lstStyle/>
          <a:p>
            <a:pPr algn="ctr">
              <a:lnSpc>
                <a:spcPct val="80000"/>
              </a:lnSpc>
              <a:defRPr/>
            </a:pP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H SarabunPSK" pitchFamily="34" charset="-34"/>
            </a:endParaRPr>
          </a:p>
          <a:p>
            <a:pPr indent="180910">
              <a:defRPr/>
            </a:pPr>
            <a:r>
              <a:rPr 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Smart Farmer </a:t>
            </a:r>
            <a:r>
              <a:rPr lang="th-TH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ต้นแบบ</a:t>
            </a:r>
          </a:p>
          <a:p>
            <a:pPr indent="180910">
              <a:defRPr/>
            </a:pPr>
            <a:r>
              <a:rPr 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Existing Smart Farmer</a:t>
            </a:r>
            <a:endParaRPr lang="th-TH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 indent="180910">
              <a:defRPr/>
            </a:pPr>
            <a:r>
              <a:rPr 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Developing Smart Farmer</a:t>
            </a:r>
          </a:p>
        </p:txBody>
      </p:sp>
      <p:pic>
        <p:nvPicPr>
          <p:cNvPr id="99" name="Picture 16" descr="D-SF icon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4718050" y="4576763"/>
            <a:ext cx="241300" cy="2857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0" name="Picture 17" descr="E-SF icon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4718050" y="4376738"/>
            <a:ext cx="222250" cy="27146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1" name="Picture 18" descr="M-SF icon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4718050" y="4148138"/>
            <a:ext cx="227013" cy="2857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2" name="สี่เหลี่ยมมุมมน 101"/>
          <p:cNvSpPr/>
          <p:nvPr/>
        </p:nvSpPr>
        <p:spPr>
          <a:xfrm>
            <a:off x="4772025" y="4868863"/>
            <a:ext cx="665163" cy="576262"/>
          </a:xfrm>
          <a:prstGeom prst="roundRect">
            <a:avLst>
              <a:gd name="adj" fmla="val 831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03" name="สี่เหลี่ยมมุมมน 102"/>
          <p:cNvSpPr/>
          <p:nvPr/>
        </p:nvSpPr>
        <p:spPr>
          <a:xfrm>
            <a:off x="5502275" y="4868863"/>
            <a:ext cx="665163" cy="576262"/>
          </a:xfrm>
          <a:prstGeom prst="roundRect">
            <a:avLst>
              <a:gd name="adj" fmla="val 8313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anchor="ctr"/>
          <a:lstStyle/>
          <a:p>
            <a:pPr algn="ctr">
              <a:defRPr/>
            </a:pPr>
            <a:endParaRPr lang="th-TH"/>
          </a:p>
        </p:txBody>
      </p:sp>
      <p:pic>
        <p:nvPicPr>
          <p:cNvPr id="9287" name="Picture 6" descr="http://www.surinpao.org/userfiles/e001/pic001/door00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5650" y="2420938"/>
            <a:ext cx="120967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สี่เหลี่ยมผืนผ้า 101"/>
          <p:cNvSpPr/>
          <p:nvPr/>
        </p:nvSpPr>
        <p:spPr>
          <a:xfrm>
            <a:off x="3175000" y="2349500"/>
            <a:ext cx="1530350" cy="584200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 algn="ctr">
              <a:defRPr/>
            </a:pPr>
            <a:r>
              <a:rPr lang="th-TH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ด่านสินค้าเกษตรชายแดน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5" name="สี่เหลี่ยมด้านขนาน 29"/>
          <p:cNvSpPr/>
          <p:nvPr/>
        </p:nvSpPr>
        <p:spPr>
          <a:xfrm>
            <a:off x="3043238" y="1773238"/>
            <a:ext cx="796925" cy="360362"/>
          </a:xfrm>
          <a:prstGeom prst="parallelogram">
            <a:avLst>
              <a:gd name="adj" fmla="val 0"/>
            </a:avLst>
          </a:prstGeom>
          <a:noFill/>
          <a:ln w="31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80000"/>
              </a:lnSpc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H SarabunPSK" pitchFamily="34" charset="-34"/>
              </a:rPr>
              <a:t>GAP</a:t>
            </a:r>
            <a:endParaRPr lang="th-TH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H SarabunPSK" pitchFamily="34" charset="-34"/>
            </a:endParaRPr>
          </a:p>
        </p:txBody>
      </p:sp>
      <p:sp>
        <p:nvSpPr>
          <p:cNvPr id="112" name="สี่เหลี่ยมด้านขนาน 29"/>
          <p:cNvSpPr/>
          <p:nvPr/>
        </p:nvSpPr>
        <p:spPr>
          <a:xfrm>
            <a:off x="3051175" y="1989138"/>
            <a:ext cx="788988" cy="360362"/>
          </a:xfrm>
          <a:prstGeom prst="parallelogram">
            <a:avLst>
              <a:gd name="adj" fmla="val 0"/>
            </a:avLst>
          </a:prstGeom>
          <a:noFill/>
          <a:ln w="31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80000"/>
              </a:lnSpc>
              <a:defRPr/>
            </a:pPr>
            <a:r>
              <a:rPr lang="th-T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H SarabunPSK" pitchFamily="34" charset="-34"/>
              </a:rPr>
              <a:t>มกษ.</a:t>
            </a:r>
          </a:p>
        </p:txBody>
      </p:sp>
      <p:sp>
        <p:nvSpPr>
          <p:cNvPr id="118" name="สี่เหลี่ยมด้านขนาน 29"/>
          <p:cNvSpPr/>
          <p:nvPr/>
        </p:nvSpPr>
        <p:spPr>
          <a:xfrm>
            <a:off x="3508375" y="2133600"/>
            <a:ext cx="457200" cy="215900"/>
          </a:xfrm>
          <a:prstGeom prst="parallelogram">
            <a:avLst>
              <a:gd name="adj" fmla="val 0"/>
            </a:avLst>
          </a:prstGeom>
          <a:noFill/>
          <a:ln w="31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80000"/>
              </a:lnSpc>
              <a:defRPr/>
            </a:pPr>
            <a:r>
              <a:rPr lang="th-TH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H SarabunPSK" pitchFamily="34" charset="-34"/>
              </a:rPr>
              <a:t>ฯลฯ</a:t>
            </a:r>
          </a:p>
        </p:txBody>
      </p:sp>
      <p:sp>
        <p:nvSpPr>
          <p:cNvPr id="120" name="สี่เหลี่ยมด้านขนาน 29"/>
          <p:cNvSpPr/>
          <p:nvPr/>
        </p:nvSpPr>
        <p:spPr>
          <a:xfrm>
            <a:off x="3376613" y="1844675"/>
            <a:ext cx="995362" cy="360363"/>
          </a:xfrm>
          <a:prstGeom prst="parallelogram">
            <a:avLst>
              <a:gd name="adj" fmla="val 0"/>
            </a:avLst>
          </a:prstGeom>
          <a:noFill/>
          <a:ln w="31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80000"/>
              </a:lnSpc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H SarabunPSK" pitchFamily="34" charset="-34"/>
              </a:rPr>
              <a:t>GMP</a:t>
            </a:r>
            <a:endParaRPr lang="th-TH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H SarabunPSK" pitchFamily="34" charset="-34"/>
            </a:endParaRPr>
          </a:p>
        </p:txBody>
      </p:sp>
      <p:pic>
        <p:nvPicPr>
          <p:cNvPr id="9293" name="Picture 126" descr="gg58748143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5375" y="4868863"/>
            <a:ext cx="366713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94" name="TextBox 123"/>
          <p:cNvSpPr txBox="1">
            <a:spLocks noChangeArrowheads="1"/>
          </p:cNvSpPr>
          <p:nvPr/>
        </p:nvSpPr>
        <p:spPr bwMode="auto">
          <a:xfrm>
            <a:off x="4772025" y="5119688"/>
            <a:ext cx="665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th-TH" sz="1200" b="1">
                <a:latin typeface="TH SarabunPSK" pitchFamily="34" charset="-34"/>
                <a:cs typeface="TH SarabunPSK" pitchFamily="34" charset="-34"/>
              </a:rPr>
              <a:t>ศูนย์ข้อมูล</a:t>
            </a:r>
          </a:p>
          <a:p>
            <a:pPr algn="ctr" eaLnBrk="1" hangingPunct="1">
              <a:lnSpc>
                <a:spcPct val="80000"/>
              </a:lnSpc>
            </a:pPr>
            <a:r>
              <a:rPr lang="th-TH" sz="1200" b="1">
                <a:latin typeface="TH SarabunPSK" pitchFamily="34" charset="-34"/>
                <a:cs typeface="TH SarabunPSK" pitchFamily="34" charset="-34"/>
              </a:rPr>
              <a:t>เกษตร </a:t>
            </a:r>
          </a:p>
        </p:txBody>
      </p:sp>
      <p:pic>
        <p:nvPicPr>
          <p:cNvPr id="125" name="Picture 8" descr="http://www.siamrath.co.th/web/sites/default/files/u3/d0411-2_6.jpg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5502565" y="4869160"/>
            <a:ext cx="664689" cy="432048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9296" name="TextBox 125"/>
          <p:cNvSpPr txBox="1">
            <a:spLocks noChangeArrowheads="1"/>
          </p:cNvSpPr>
          <p:nvPr/>
        </p:nvSpPr>
        <p:spPr bwMode="auto">
          <a:xfrm>
            <a:off x="5502275" y="5267325"/>
            <a:ext cx="665163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th-TH" sz="1200" b="1">
                <a:latin typeface="TH SarabunPSK" pitchFamily="34" charset="-34"/>
                <a:cs typeface="TH SarabunPSK" pitchFamily="34" charset="-34"/>
              </a:rPr>
              <a:t>ทีวีเกษตร</a:t>
            </a:r>
          </a:p>
        </p:txBody>
      </p:sp>
      <p:pic>
        <p:nvPicPr>
          <p:cNvPr id="4104" name="Picture 8" descr="http://kromchol.rid.go.th/research/wijai/images/stories/PictureDAM-2.jpg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3176153" y="5805265"/>
            <a:ext cx="3057570" cy="724581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84" name="สี่เหลี่ยมผืนผ้า 101"/>
          <p:cNvSpPr/>
          <p:nvPr/>
        </p:nvSpPr>
        <p:spPr>
          <a:xfrm>
            <a:off x="4772025" y="6259513"/>
            <a:ext cx="1438275" cy="338137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 algn="r">
              <a:defRPr/>
            </a:pPr>
            <a:r>
              <a:rPr lang="th-TH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เพิ่มพื้นที่ชลประทาน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8" name="Rounded Rectangle 63"/>
          <p:cNvSpPr/>
          <p:nvPr/>
        </p:nvSpPr>
        <p:spPr>
          <a:xfrm>
            <a:off x="6367463" y="2636838"/>
            <a:ext cx="2597150" cy="1223962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  <a:alpha val="7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4" rIns="91407" bIns="45704"/>
          <a:lstStyle/>
          <a:p>
            <a:pPr marL="85694" indent="-85694">
              <a:defRPr/>
            </a:pPr>
            <a:endParaRPr lang="th-TH" sz="1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85694" indent="-85694">
              <a:spcBef>
                <a:spcPts val="300"/>
              </a:spcBef>
              <a:buFontTx/>
              <a:buChar char="-"/>
              <a:defRPr/>
            </a:pPr>
            <a:r>
              <a:rPr lang="th-TH" sz="1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รู้ความต้องการ</a:t>
            </a:r>
            <a:r>
              <a:rPr lang="en-US" sz="1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&amp; </a:t>
            </a:r>
            <a:r>
              <a:rPr lang="th-TH" sz="1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รู้ปัญหาของเกษตรกร</a:t>
            </a:r>
          </a:p>
          <a:p>
            <a:pPr marL="85694" indent="-85694">
              <a:buFontTx/>
              <a:buChar char="-"/>
              <a:defRPr/>
            </a:pPr>
            <a:r>
              <a:rPr lang="th-TH" sz="1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แก้ไขปัญหาและพัฒนาเกษตรกรได้ตรงจุด</a:t>
            </a:r>
          </a:p>
          <a:p>
            <a:pPr marL="85694" indent="-85694">
              <a:buFontTx/>
              <a:buChar char="-"/>
              <a:defRPr/>
            </a:pPr>
            <a:r>
              <a:rPr lang="th-TH" sz="1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ใช้ทรัพยากรอย่างคุ้มค่า</a:t>
            </a:r>
            <a:r>
              <a:rPr lang="en-US" sz="1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&amp; </a:t>
            </a:r>
            <a:r>
              <a:rPr lang="th-TH" sz="1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มีประสิทธิภาพสูงขึ้น</a:t>
            </a:r>
          </a:p>
          <a:p>
            <a:pPr marL="85694" indent="-85694">
              <a:buFontTx/>
              <a:buChar char="-"/>
              <a:defRPr/>
            </a:pPr>
            <a:r>
              <a:rPr lang="th-TH" sz="1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กษ. ร่วมมือกับภาคีเครือข่ายอย่างบูรณาการ ฯลฯ</a:t>
            </a:r>
          </a:p>
          <a:p>
            <a:pPr marL="85694" indent="-85694">
              <a:buFontTx/>
              <a:buChar char="-"/>
              <a:defRPr/>
            </a:pPr>
            <a:endParaRPr lang="th-TH" sz="1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85694" indent="-85694">
              <a:buFontTx/>
              <a:buChar char="-"/>
              <a:defRPr/>
            </a:pPr>
            <a:endParaRPr lang="th-TH" sz="1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85694" indent="-85694">
              <a:buFontTx/>
              <a:buChar char="-"/>
              <a:defRPr/>
            </a:pPr>
            <a:endParaRPr lang="th-TH" sz="1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8" name="Rounded Rectangle 50"/>
          <p:cNvSpPr/>
          <p:nvPr/>
        </p:nvSpPr>
        <p:spPr>
          <a:xfrm>
            <a:off x="6366661" y="2636912"/>
            <a:ext cx="2459350" cy="288032"/>
          </a:xfrm>
          <a:prstGeom prst="roundRect">
            <a:avLst>
              <a:gd name="adj" fmla="val 5529"/>
            </a:avLst>
          </a:prstGeom>
          <a:solidFill>
            <a:srgbClr val="0000CC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4" rIns="91407" bIns="45704"/>
          <a:lstStyle/>
          <a:p>
            <a:pPr algn="ctr">
              <a:defRPr/>
            </a:pPr>
            <a:r>
              <a:rPr lang="th-TH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ประโยชน์ต่อการบริหารจัดการ</a:t>
            </a:r>
          </a:p>
        </p:txBody>
      </p:sp>
      <p:pic>
        <p:nvPicPr>
          <p:cNvPr id="129" name="Picture 90" descr="E-SF spot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496175" y="4724400"/>
            <a:ext cx="268288" cy="5715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0" name="Picture 69" descr="D-SF spot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697663" y="4941888"/>
            <a:ext cx="265112" cy="5222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1" name="Picture 73" descr="M-SF spot.gif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762875" y="4292600"/>
            <a:ext cx="328613" cy="584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2" name="Picture 69" descr="D-SF spot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900863" y="5013325"/>
            <a:ext cx="263525" cy="5238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3" name="Picture 69" descr="D-SF spot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697663" y="5157788"/>
            <a:ext cx="265112" cy="5238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4" name="Picture 90" descr="E-SF spot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097713" y="5305425"/>
            <a:ext cx="268287" cy="5715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6" name="Picture 69" descr="D-SF spot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029575" y="3933825"/>
            <a:ext cx="263525" cy="5222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7" name="Picture 69" descr="D-SF spot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764463" y="4705350"/>
            <a:ext cx="265112" cy="5238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8" name="Rounded Rectangular Callout 92"/>
          <p:cNvSpPr/>
          <p:nvPr/>
        </p:nvSpPr>
        <p:spPr>
          <a:xfrm>
            <a:off x="7829550" y="3860800"/>
            <a:ext cx="923925" cy="428625"/>
          </a:xfrm>
          <a:prstGeom prst="wedgeRoundRectCallout">
            <a:avLst>
              <a:gd name="adj1" fmla="val -30992"/>
              <a:gd name="adj2" fmla="val 86203"/>
              <a:gd name="adj3" fmla="val 16667"/>
            </a:avLst>
          </a:prstGeom>
          <a:solidFill>
            <a:schemeClr val="bg1"/>
          </a:solidFill>
          <a:ln w="3175">
            <a:solidFill>
              <a:srgbClr val="6699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>
              <a:lnSpc>
                <a:spcPct val="80000"/>
              </a:lnSpc>
              <a:defRPr/>
            </a:pPr>
            <a:r>
              <a:rPr lang="th-TH" sz="1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เป็นต้นแบบให้ผู้อื่นในชุมชน</a:t>
            </a:r>
          </a:p>
        </p:txBody>
      </p:sp>
      <p:sp>
        <p:nvSpPr>
          <p:cNvPr id="139" name="Rounded Rectangular Callout 82"/>
          <p:cNvSpPr/>
          <p:nvPr/>
        </p:nvSpPr>
        <p:spPr>
          <a:xfrm>
            <a:off x="6432550" y="4508500"/>
            <a:ext cx="923925" cy="357188"/>
          </a:xfrm>
          <a:prstGeom prst="wedgeRoundRectCallout">
            <a:avLst>
              <a:gd name="adj1" fmla="val -10675"/>
              <a:gd name="adj2" fmla="val 92129"/>
              <a:gd name="adj3" fmla="val 16667"/>
            </a:avLst>
          </a:prstGeom>
          <a:solidFill>
            <a:schemeClr val="bg1"/>
          </a:solidFill>
          <a:ln w="3175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>
              <a:lnSpc>
                <a:spcPct val="80000"/>
              </a:lnSpc>
              <a:defRPr/>
            </a:pPr>
            <a:r>
              <a:rPr lang="th-TH" sz="1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ได้รับความรู้/มีการจัดการที่เหมาะสม</a:t>
            </a:r>
          </a:p>
        </p:txBody>
      </p:sp>
      <p:pic>
        <p:nvPicPr>
          <p:cNvPr id="140" name="Picture 98" descr="ICT spot.gif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164388" y="5046663"/>
            <a:ext cx="731837" cy="685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1" name="Rounded Rectangular Callout 96"/>
          <p:cNvSpPr/>
          <p:nvPr/>
        </p:nvSpPr>
        <p:spPr>
          <a:xfrm>
            <a:off x="7629525" y="5373688"/>
            <a:ext cx="1063625" cy="576262"/>
          </a:xfrm>
          <a:prstGeom prst="wedgeRoundRectCallout">
            <a:avLst>
              <a:gd name="adj1" fmla="val -82554"/>
              <a:gd name="adj2" fmla="val -3834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rgbClr val="0000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4" rIns="91407" bIns="45704"/>
          <a:lstStyle/>
          <a:p>
            <a:pPr algn="ctr">
              <a:lnSpc>
                <a:spcPct val="80000"/>
              </a:lnSpc>
              <a:defRPr/>
            </a:pPr>
            <a:r>
              <a:rPr lang="th-TH" sz="1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ได้รู้ความต้องการ</a:t>
            </a:r>
          </a:p>
          <a:p>
            <a:pPr algn="ctr">
              <a:lnSpc>
                <a:spcPct val="80000"/>
              </a:lnSpc>
              <a:defRPr/>
            </a:pPr>
            <a:r>
              <a:rPr lang="th-TH" sz="1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ของตลาด</a:t>
            </a:r>
          </a:p>
          <a:p>
            <a:pPr algn="ctr">
              <a:lnSpc>
                <a:spcPct val="80000"/>
              </a:lnSpc>
              <a:defRPr/>
            </a:pPr>
            <a:r>
              <a:rPr lang="th-TH" sz="1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เพื่อวางแผนการผลิต</a:t>
            </a:r>
          </a:p>
        </p:txBody>
      </p:sp>
      <p:sp>
        <p:nvSpPr>
          <p:cNvPr id="142" name="Rounded Rectangular Callout 83"/>
          <p:cNvSpPr/>
          <p:nvPr/>
        </p:nvSpPr>
        <p:spPr>
          <a:xfrm>
            <a:off x="6432550" y="5589588"/>
            <a:ext cx="731838" cy="503237"/>
          </a:xfrm>
          <a:prstGeom prst="wedgeRoundRectCallout">
            <a:avLst>
              <a:gd name="adj1" fmla="val 7563"/>
              <a:gd name="adj2" fmla="val -98341"/>
              <a:gd name="adj3" fmla="val 16667"/>
            </a:avLst>
          </a:prstGeom>
          <a:solidFill>
            <a:schemeClr val="bg1"/>
          </a:solidFill>
          <a:ln w="3175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4" rIns="91407" bIns="45704"/>
          <a:lstStyle/>
          <a:p>
            <a:pPr algn="ctr">
              <a:lnSpc>
                <a:spcPct val="80000"/>
              </a:lnSpc>
              <a:defRPr/>
            </a:pPr>
            <a:r>
              <a:rPr lang="th-TH" sz="1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ได้พันธุ์ที่เหมาะสมกับพื้นที่</a:t>
            </a:r>
          </a:p>
        </p:txBody>
      </p:sp>
      <p:sp>
        <p:nvSpPr>
          <p:cNvPr id="143" name="Plus 138"/>
          <p:cNvSpPr/>
          <p:nvPr/>
        </p:nvSpPr>
        <p:spPr>
          <a:xfrm>
            <a:off x="5303158" y="3501008"/>
            <a:ext cx="263771" cy="285752"/>
          </a:xfrm>
          <a:prstGeom prst="mathPlus">
            <a:avLst/>
          </a:prstGeom>
          <a:solidFill>
            <a:schemeClr val="tx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52400" h="508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grpSp>
        <p:nvGrpSpPr>
          <p:cNvPr id="9319" name="กลุ่ม 163"/>
          <p:cNvGrpSpPr>
            <a:grpSpLocks/>
          </p:cNvGrpSpPr>
          <p:nvPr/>
        </p:nvGrpSpPr>
        <p:grpSpPr bwMode="auto">
          <a:xfrm>
            <a:off x="0" y="1766888"/>
            <a:ext cx="3132138" cy="3140075"/>
            <a:chOff x="-801" y="1767339"/>
            <a:chExt cx="3393628" cy="3140362"/>
          </a:xfrm>
        </p:grpSpPr>
        <p:cxnSp>
          <p:nvCxnSpPr>
            <p:cNvPr id="162" name="ตัวเชื่อมต่อตรง 161"/>
            <p:cNvCxnSpPr/>
            <p:nvPr/>
          </p:nvCxnSpPr>
          <p:spPr>
            <a:xfrm flipV="1">
              <a:off x="1151622" y="3572491"/>
              <a:ext cx="416248" cy="21750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3" name="ตัวเชื่อมต่อตรง 162"/>
            <p:cNvCxnSpPr/>
            <p:nvPr/>
          </p:nvCxnSpPr>
          <p:spPr>
            <a:xfrm>
              <a:off x="2016800" y="3572491"/>
              <a:ext cx="414528" cy="21750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0" name="ตัวเชื่อมต่อตรง 159"/>
            <p:cNvCxnSpPr/>
            <p:nvPr/>
          </p:nvCxnSpPr>
          <p:spPr>
            <a:xfrm rot="5400000">
              <a:off x="1533813" y="2888150"/>
              <a:ext cx="503283" cy="172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9351" name="กลุ่ม 22"/>
            <p:cNvGrpSpPr>
              <a:grpSpLocks/>
            </p:cNvGrpSpPr>
            <p:nvPr/>
          </p:nvGrpSpPr>
          <p:grpSpPr bwMode="auto">
            <a:xfrm>
              <a:off x="-801" y="1767339"/>
              <a:ext cx="3393628" cy="3140362"/>
              <a:chOff x="70972" y="1873703"/>
              <a:chExt cx="4385612" cy="4399224"/>
            </a:xfrm>
          </p:grpSpPr>
          <p:sp>
            <p:nvSpPr>
              <p:cNvPr id="9360" name="Oval 3"/>
              <p:cNvSpPr>
                <a:spLocks noChangeArrowheads="1"/>
              </p:cNvSpPr>
              <p:nvPr/>
            </p:nvSpPr>
            <p:spPr bwMode="auto">
              <a:xfrm>
                <a:off x="1075531" y="2769974"/>
                <a:ext cx="2608904" cy="2664296"/>
              </a:xfrm>
              <a:prstGeom prst="ellipse">
                <a:avLst/>
              </a:prstGeom>
              <a:noFill/>
              <a:ln w="25400" algn="ctr">
                <a:solidFill>
                  <a:srgbClr val="7F7F7F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8438" tIns="49219" rIns="98438" bIns="49219" anchor="ctr"/>
              <a:lstStyle/>
              <a:p>
                <a:pPr algn="ctr" defTabSz="460375"/>
                <a:endParaRPr lang="th-TH" sz="1200">
                  <a:solidFill>
                    <a:srgbClr val="FFFFFF"/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9361" name="TextBox 10"/>
              <p:cNvSpPr txBox="1">
                <a:spLocks noChangeArrowheads="1"/>
              </p:cNvSpPr>
              <p:nvPr/>
            </p:nvSpPr>
            <p:spPr bwMode="auto">
              <a:xfrm>
                <a:off x="640085" y="1873703"/>
                <a:ext cx="3600475" cy="612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31543" tIns="65771" rIns="131543" bIns="65771">
                <a:spAutoFit/>
              </a:bodyPr>
              <a:lstStyle>
                <a:lvl1pPr defTabSz="6143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6143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6143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6143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6143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6143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6143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6143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6143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th-TH" sz="1200" b="1">
                    <a:solidFill>
                      <a:srgbClr val="0000FF"/>
                    </a:solidFill>
                    <a:latin typeface="TH SarabunPSK" pitchFamily="34" charset="-34"/>
                    <a:cs typeface="TH SarabunPSK" pitchFamily="34" charset="-34"/>
                  </a:rPr>
                  <a:t>การสร้างความสามารถในการแข่งขัน</a:t>
                </a:r>
              </a:p>
              <a:p>
                <a:pPr algn="ctr" eaLnBrk="1" hangingPunct="1">
                  <a:lnSpc>
                    <a:spcPct val="80000"/>
                  </a:lnSpc>
                </a:pPr>
                <a:r>
                  <a:rPr lang="th-TH" sz="1200" b="1">
                    <a:solidFill>
                      <a:srgbClr val="0000FF"/>
                    </a:solidFill>
                    <a:latin typeface="TH SarabunPSK" pitchFamily="34" charset="-34"/>
                    <a:cs typeface="TH SarabunPSK" pitchFamily="34" charset="-34"/>
                  </a:rPr>
                  <a:t>(</a:t>
                </a:r>
                <a:r>
                  <a:rPr lang="en-US" sz="1200" b="1">
                    <a:solidFill>
                      <a:srgbClr val="0000FF"/>
                    </a:solidFill>
                    <a:latin typeface="TH SarabunPSK" pitchFamily="34" charset="-34"/>
                    <a:cs typeface="TH SarabunPSK" pitchFamily="34" charset="-34"/>
                  </a:rPr>
                  <a:t>Growth &amp; Competitiveness)</a:t>
                </a:r>
                <a:endParaRPr lang="th-TH" sz="1200" b="1">
                  <a:solidFill>
                    <a:srgbClr val="0000FF"/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18" name="TextBox 10"/>
              <p:cNvSpPr txBox="1">
                <a:spLocks noChangeArrowheads="1"/>
              </p:cNvSpPr>
              <p:nvPr/>
            </p:nvSpPr>
            <p:spPr bwMode="auto">
              <a:xfrm>
                <a:off x="620008" y="3292664"/>
                <a:ext cx="1293678" cy="70725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8438" tIns="49219" rIns="98438" bIns="49219">
                <a:spAutoFit/>
              </a:bodyPr>
              <a:lstStyle/>
              <a:p>
                <a:pPr algn="ctr" defTabSz="460854">
                  <a:lnSpc>
                    <a:spcPct val="80000"/>
                  </a:lnSpc>
                  <a:defRPr/>
                </a:pPr>
                <a:r>
                  <a:rPr lang="th-TH" sz="1100" b="1" dirty="0">
                    <a:latin typeface="TH SarabunPSK" pitchFamily="34" charset="-34"/>
                    <a:cs typeface="TH SarabunPSK" pitchFamily="34" charset="-34"/>
                  </a:rPr>
                  <a:t>คน / คุณภาพชีวิต / </a:t>
                </a:r>
              </a:p>
              <a:p>
                <a:pPr algn="ctr" defTabSz="460854">
                  <a:lnSpc>
                    <a:spcPct val="80000"/>
                  </a:lnSpc>
                  <a:defRPr/>
                </a:pPr>
                <a:r>
                  <a:rPr lang="th-TH" sz="1100" b="1" dirty="0">
                    <a:latin typeface="TH SarabunPSK" pitchFamily="34" charset="-34"/>
                    <a:cs typeface="TH SarabunPSK" pitchFamily="34" charset="-34"/>
                  </a:rPr>
                  <a:t>ความรู้ / ยุติธรรม</a:t>
                </a:r>
              </a:p>
            </p:txBody>
          </p:sp>
          <p:sp>
            <p:nvSpPr>
              <p:cNvPr id="19" name="TextBox 12"/>
              <p:cNvSpPr txBox="1">
                <a:spLocks noChangeArrowheads="1"/>
              </p:cNvSpPr>
              <p:nvPr/>
            </p:nvSpPr>
            <p:spPr bwMode="auto">
              <a:xfrm>
                <a:off x="2751685" y="3292664"/>
                <a:ext cx="1582643" cy="70725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8438" tIns="49219" rIns="98438" bIns="49219">
                <a:spAutoFit/>
              </a:bodyPr>
              <a:lstStyle/>
              <a:p>
                <a:pPr algn="ctr" defTabSz="460854">
                  <a:lnSpc>
                    <a:spcPct val="80000"/>
                  </a:lnSpc>
                  <a:defRPr/>
                </a:pPr>
                <a:r>
                  <a:rPr lang="th-TH" sz="1100" b="1" dirty="0">
                    <a:latin typeface="TH SarabunPSK" pitchFamily="34" charset="-34"/>
                    <a:cs typeface="TH SarabunPSK" pitchFamily="34" charset="-34"/>
                  </a:rPr>
                  <a:t>โครงสร้างพื้นฐาน / </a:t>
                </a:r>
              </a:p>
              <a:p>
                <a:pPr algn="ctr" defTabSz="460854">
                  <a:lnSpc>
                    <a:spcPct val="80000"/>
                  </a:lnSpc>
                  <a:defRPr/>
                </a:pPr>
                <a:r>
                  <a:rPr lang="th-TH" sz="1100" b="1" dirty="0">
                    <a:latin typeface="TH SarabunPSK" pitchFamily="34" charset="-34"/>
                    <a:cs typeface="TH SarabunPSK" pitchFamily="34" charset="-34"/>
                  </a:rPr>
                  <a:t>ผลิตภาพ / วิจัยและพัฒนา</a:t>
                </a:r>
              </a:p>
            </p:txBody>
          </p:sp>
          <p:sp>
            <p:nvSpPr>
              <p:cNvPr id="20" name="TextBox 13"/>
              <p:cNvSpPr txBox="1">
                <a:spLocks noChangeArrowheads="1"/>
              </p:cNvSpPr>
              <p:nvPr/>
            </p:nvSpPr>
            <p:spPr bwMode="auto">
              <a:xfrm>
                <a:off x="1935913" y="5209818"/>
                <a:ext cx="929136" cy="42702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8438" tIns="49219" rIns="98438" bIns="49219">
                <a:spAutoFit/>
              </a:bodyPr>
              <a:lstStyle/>
              <a:p>
                <a:pPr algn="ctr" defTabSz="460854">
                  <a:lnSpc>
                    <a:spcPts val="1609"/>
                  </a:lnSpc>
                  <a:defRPr/>
                </a:pPr>
                <a:r>
                  <a:rPr lang="th-TH" sz="1100" b="1" dirty="0">
                    <a:latin typeface="TH SarabunPSK" pitchFamily="34" charset="-34"/>
                    <a:cs typeface="TH SarabunPSK" pitchFamily="34" charset="-34"/>
                  </a:rPr>
                  <a:t>กฎระเบียบ</a:t>
                </a:r>
              </a:p>
            </p:txBody>
          </p:sp>
          <p:sp>
            <p:nvSpPr>
              <p:cNvPr id="9365" name="TextBox 10"/>
              <p:cNvSpPr txBox="1">
                <a:spLocks noChangeArrowheads="1"/>
              </p:cNvSpPr>
              <p:nvPr/>
            </p:nvSpPr>
            <p:spPr bwMode="auto">
              <a:xfrm>
                <a:off x="70972" y="5512821"/>
                <a:ext cx="2297380" cy="760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8438" tIns="49219" rIns="98438" bIns="49219">
                <a:spAutoFit/>
              </a:bodyPr>
              <a:lstStyle>
                <a:lvl1pPr defTabSz="460375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460375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460375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460375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460375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603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603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603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603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th-TH" sz="1200" b="1">
                    <a:solidFill>
                      <a:srgbClr val="0000FF"/>
                    </a:solidFill>
                    <a:latin typeface="TH SarabunPSK" pitchFamily="34" charset="-34"/>
                    <a:cs typeface="TH SarabunPSK" pitchFamily="34" charset="-34"/>
                  </a:rPr>
                  <a:t>การสร้างโอกาสความเสมอภาค</a:t>
                </a:r>
              </a:p>
              <a:p>
                <a:pPr algn="ctr" eaLnBrk="1" hangingPunct="1">
                  <a:lnSpc>
                    <a:spcPct val="80000"/>
                  </a:lnSpc>
                </a:pPr>
                <a:r>
                  <a:rPr lang="th-TH" sz="1200" b="1">
                    <a:solidFill>
                      <a:srgbClr val="0000FF"/>
                    </a:solidFill>
                    <a:latin typeface="TH SarabunPSK" pitchFamily="34" charset="-34"/>
                    <a:cs typeface="TH SarabunPSK" pitchFamily="34" charset="-34"/>
                  </a:rPr>
                  <a:t>และเท่าเทียมกันทางสังคม </a:t>
                </a:r>
              </a:p>
              <a:p>
                <a:pPr algn="ctr" eaLnBrk="1" hangingPunct="1">
                  <a:lnSpc>
                    <a:spcPct val="80000"/>
                  </a:lnSpc>
                </a:pPr>
                <a:r>
                  <a:rPr lang="th-TH" sz="1200" b="1">
                    <a:solidFill>
                      <a:srgbClr val="0000FF"/>
                    </a:solidFill>
                    <a:latin typeface="TH SarabunPSK" pitchFamily="34" charset="-34"/>
                    <a:cs typeface="TH SarabunPSK" pitchFamily="34" charset="-34"/>
                  </a:rPr>
                  <a:t>(</a:t>
                </a:r>
                <a:r>
                  <a:rPr lang="en-US" sz="1200" b="1">
                    <a:solidFill>
                      <a:srgbClr val="0000FF"/>
                    </a:solidFill>
                    <a:latin typeface="TH SarabunPSK" pitchFamily="34" charset="-34"/>
                    <a:cs typeface="TH SarabunPSK" pitchFamily="34" charset="-34"/>
                  </a:rPr>
                  <a:t>Inclusive Growth)</a:t>
                </a:r>
                <a:endParaRPr lang="th-TH" sz="1200" b="1">
                  <a:solidFill>
                    <a:srgbClr val="0000FF"/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9366" name="TextBox 10"/>
              <p:cNvSpPr txBox="1">
                <a:spLocks noChangeArrowheads="1"/>
              </p:cNvSpPr>
              <p:nvPr/>
            </p:nvSpPr>
            <p:spPr bwMode="auto">
              <a:xfrm>
                <a:off x="2137585" y="5512821"/>
                <a:ext cx="2318999" cy="760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8438" tIns="49219" rIns="98438" bIns="49219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th-TH" sz="1200" b="1">
                    <a:solidFill>
                      <a:srgbClr val="0000FF"/>
                    </a:solidFill>
                    <a:latin typeface="TH SarabunPSK" pitchFamily="34" charset="-34"/>
                    <a:cs typeface="TH SarabunPSK" pitchFamily="34" charset="-34"/>
                  </a:rPr>
                  <a:t>การสร้างการเติบโตบนคุณภาพชีวิต</a:t>
                </a:r>
              </a:p>
              <a:p>
                <a:pPr algn="ctr" eaLnBrk="1" hangingPunct="1">
                  <a:lnSpc>
                    <a:spcPct val="80000"/>
                  </a:lnSpc>
                </a:pPr>
                <a:r>
                  <a:rPr lang="th-TH" sz="1200" b="1">
                    <a:solidFill>
                      <a:srgbClr val="0000FF"/>
                    </a:solidFill>
                    <a:latin typeface="TH SarabunPSK" pitchFamily="34" charset="-34"/>
                    <a:cs typeface="TH SarabunPSK" pitchFamily="34" charset="-34"/>
                  </a:rPr>
                  <a:t>ที่เป็นมิตรกับสิ่งแวดล้อม</a:t>
                </a:r>
              </a:p>
              <a:p>
                <a:pPr algn="ctr" eaLnBrk="1" hangingPunct="1">
                  <a:lnSpc>
                    <a:spcPct val="80000"/>
                  </a:lnSpc>
                </a:pPr>
                <a:r>
                  <a:rPr lang="en-US" sz="1200" b="1">
                    <a:solidFill>
                      <a:srgbClr val="0000FF"/>
                    </a:solidFill>
                    <a:latin typeface="TH SarabunPSK" pitchFamily="34" charset="-34"/>
                    <a:cs typeface="TH SarabunPSK" pitchFamily="34" charset="-34"/>
                  </a:rPr>
                  <a:t>(Green Growth)</a:t>
                </a:r>
                <a:endParaRPr lang="th-TH" sz="1200" b="1">
                  <a:solidFill>
                    <a:srgbClr val="0000FF"/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</p:grpSp>
        <p:grpSp>
          <p:nvGrpSpPr>
            <p:cNvPr id="15" name="กลุ่ม 143"/>
            <p:cNvGrpSpPr/>
            <p:nvPr/>
          </p:nvGrpSpPr>
          <p:grpSpPr>
            <a:xfrm>
              <a:off x="1352600" y="2996952"/>
              <a:ext cx="868865" cy="815915"/>
              <a:chOff x="933719" y="910039"/>
              <a:chExt cx="868865" cy="815915"/>
            </a:xfrm>
            <a:scene3d>
              <a:camera prst="orthographicFront"/>
              <a:lightRig rig="flat" dir="t"/>
            </a:scene3d>
          </p:grpSpPr>
          <p:sp>
            <p:nvSpPr>
              <p:cNvPr id="145" name="วงรี 144"/>
              <p:cNvSpPr/>
              <p:nvPr/>
            </p:nvSpPr>
            <p:spPr>
              <a:xfrm>
                <a:off x="933719" y="910039"/>
                <a:ext cx="868865" cy="815915"/>
              </a:xfrm>
              <a:prstGeom prst="ellipse">
                <a:avLst/>
              </a:prstGeom>
              <a:solidFill>
                <a:srgbClr val="0070C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p3d prstMaterial="plastic">
                <a:bevelT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46" name="วงรี 4"/>
              <p:cNvSpPr/>
              <p:nvPr/>
            </p:nvSpPr>
            <p:spPr>
              <a:xfrm>
                <a:off x="1060961" y="1029527"/>
                <a:ext cx="614381" cy="57693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5080" tIns="5080" rIns="5080" bIns="5080" spcCol="1270" anchor="ctr"/>
              <a:lstStyle/>
              <a:p>
                <a:pPr algn="ctr" defTabSz="355600">
                  <a:spcAft>
                    <a:spcPct val="35000"/>
                  </a:spcAft>
                  <a:defRPr/>
                </a:pPr>
                <a:endParaRPr lang="en-US" sz="800" b="1" spc="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endParaRPr>
              </a:p>
            </p:txBody>
          </p:sp>
        </p:grpSp>
        <p:sp>
          <p:nvSpPr>
            <p:cNvPr id="109" name="สี่เหลี่ยมผืนผ้า 108"/>
            <p:cNvSpPr/>
            <p:nvPr/>
          </p:nvSpPr>
          <p:spPr>
            <a:xfrm>
              <a:off x="1280625" y="3140652"/>
              <a:ext cx="1007940" cy="642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th-TH" sz="1100" b="1" spc="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ปรับสมดุลและ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th-TH" sz="1100" b="1" spc="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พัฒนาระบบ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th-TH" sz="1100" b="1" spc="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การบริหาร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th-TH" sz="1100" b="1" spc="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จัดการภาครัฐ</a:t>
              </a:r>
              <a:endParaRPr lang="en-US" sz="1100" b="1" spc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endParaRPr>
            </a:p>
          </p:txBody>
        </p:sp>
        <p:grpSp>
          <p:nvGrpSpPr>
            <p:cNvPr id="16" name="กลุ่ม 146"/>
            <p:cNvGrpSpPr/>
            <p:nvPr/>
          </p:nvGrpSpPr>
          <p:grpSpPr>
            <a:xfrm>
              <a:off x="1424608" y="2122097"/>
              <a:ext cx="730839" cy="730839"/>
              <a:chOff x="1002732" y="1067"/>
              <a:chExt cx="730839" cy="730839"/>
            </a:xfrm>
            <a:scene3d>
              <a:camera prst="orthographicFront"/>
              <a:lightRig rig="flat" dir="t"/>
            </a:scene3d>
          </p:grpSpPr>
          <p:sp>
            <p:nvSpPr>
              <p:cNvPr id="148" name="วงรี 147"/>
              <p:cNvSpPr/>
              <p:nvPr/>
            </p:nvSpPr>
            <p:spPr>
              <a:xfrm>
                <a:off x="1002732" y="1067"/>
                <a:ext cx="730839" cy="730839"/>
              </a:xfrm>
              <a:prstGeom prst="ellipse">
                <a:avLst/>
              </a:prstGeom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p3d prstMaterial="plastic">
                <a:bevelT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49" name="วงรี 4"/>
              <p:cNvSpPr/>
              <p:nvPr/>
            </p:nvSpPr>
            <p:spPr>
              <a:xfrm>
                <a:off x="1109761" y="108096"/>
                <a:ext cx="516781" cy="51678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5080" tIns="5080" rIns="5080" bIns="5080" spcCol="1270" anchor="ctr"/>
              <a:lstStyle/>
              <a:p>
                <a:pPr algn="ctr" defTabSz="355600">
                  <a:spcAft>
                    <a:spcPct val="35000"/>
                  </a:spcAft>
                  <a:defRPr/>
                </a:pPr>
                <a:endParaRPr lang="en-US" sz="800" b="1" spc="50" dirty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</p:grpSp>
        <p:grpSp>
          <p:nvGrpSpPr>
            <p:cNvPr id="17" name="กลุ่ม 149"/>
            <p:cNvGrpSpPr/>
            <p:nvPr/>
          </p:nvGrpSpPr>
          <p:grpSpPr>
            <a:xfrm>
              <a:off x="621761" y="3562257"/>
              <a:ext cx="730839" cy="730839"/>
              <a:chOff x="1002732" y="1067"/>
              <a:chExt cx="730839" cy="730839"/>
            </a:xfrm>
            <a:scene3d>
              <a:camera prst="orthographicFront"/>
              <a:lightRig rig="flat" dir="t"/>
            </a:scene3d>
          </p:grpSpPr>
          <p:sp>
            <p:nvSpPr>
              <p:cNvPr id="151" name="วงรี 150"/>
              <p:cNvSpPr/>
              <p:nvPr/>
            </p:nvSpPr>
            <p:spPr>
              <a:xfrm>
                <a:off x="1002732" y="1067"/>
                <a:ext cx="730839" cy="730839"/>
              </a:xfrm>
              <a:prstGeom prst="ellipse">
                <a:avLst/>
              </a:prstGeom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p3d prstMaterial="plastic">
                <a:bevelT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52" name="วงรี 4"/>
              <p:cNvSpPr/>
              <p:nvPr/>
            </p:nvSpPr>
            <p:spPr>
              <a:xfrm>
                <a:off x="1109761" y="108096"/>
                <a:ext cx="516781" cy="51678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5080" tIns="5080" rIns="5080" bIns="5080" spcCol="1270" anchor="ctr"/>
              <a:lstStyle/>
              <a:p>
                <a:pPr algn="ctr" defTabSz="355600">
                  <a:spcAft>
                    <a:spcPct val="35000"/>
                  </a:spcAft>
                  <a:defRPr/>
                </a:pPr>
                <a:endParaRPr lang="en-US" sz="800" b="1" spc="50" dirty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</p:grpSp>
        <p:grpSp>
          <p:nvGrpSpPr>
            <p:cNvPr id="21" name="กลุ่ม 152"/>
            <p:cNvGrpSpPr/>
            <p:nvPr/>
          </p:nvGrpSpPr>
          <p:grpSpPr>
            <a:xfrm>
              <a:off x="2277945" y="3573016"/>
              <a:ext cx="730839" cy="730839"/>
              <a:chOff x="1002732" y="1067"/>
              <a:chExt cx="730839" cy="730839"/>
            </a:xfrm>
            <a:scene3d>
              <a:camera prst="orthographicFront"/>
              <a:lightRig rig="flat" dir="t"/>
            </a:scene3d>
          </p:grpSpPr>
          <p:sp>
            <p:nvSpPr>
              <p:cNvPr id="154" name="วงรี 153"/>
              <p:cNvSpPr/>
              <p:nvPr/>
            </p:nvSpPr>
            <p:spPr>
              <a:xfrm>
                <a:off x="1002732" y="1067"/>
                <a:ext cx="730839" cy="730839"/>
              </a:xfrm>
              <a:prstGeom prst="ellipse">
                <a:avLst/>
              </a:prstGeom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p3d prstMaterial="plastic">
                <a:bevelT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55" name="วงรี 4"/>
              <p:cNvSpPr/>
              <p:nvPr/>
            </p:nvSpPr>
            <p:spPr>
              <a:xfrm>
                <a:off x="1109761" y="108096"/>
                <a:ext cx="516781" cy="51678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5080" tIns="5080" rIns="5080" bIns="5080" spcCol="1270" anchor="ctr"/>
              <a:lstStyle/>
              <a:p>
                <a:pPr algn="ctr" defTabSz="355600">
                  <a:spcAft>
                    <a:spcPct val="35000"/>
                  </a:spcAft>
                  <a:defRPr/>
                </a:pPr>
                <a:endParaRPr lang="en-US" sz="800" b="1" spc="50" dirty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</p:grpSp>
        <p:sp>
          <p:nvSpPr>
            <p:cNvPr id="106" name="สี่เหลี่ยมผืนผ้า 105"/>
            <p:cNvSpPr/>
            <p:nvPr/>
          </p:nvSpPr>
          <p:spPr>
            <a:xfrm>
              <a:off x="1316745" y="2245220"/>
              <a:ext cx="923659" cy="5350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th-TH" sz="1200" b="1" spc="50" dirty="0">
                  <a:latin typeface="TH SarabunPSK" pitchFamily="34" charset="-34"/>
                  <a:cs typeface="TH SarabunPSK" pitchFamily="34" charset="-34"/>
                </a:rPr>
                <a:t>หลุดพ้นจาก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th-TH" sz="1200" b="1" spc="50" dirty="0">
                  <a:latin typeface="TH SarabunPSK" pitchFamily="34" charset="-34"/>
                  <a:cs typeface="TH SarabunPSK" pitchFamily="34" charset="-34"/>
                </a:rPr>
                <a:t>ประเทศรายได้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th-TH" sz="1200" b="1" spc="50" dirty="0">
                  <a:latin typeface="TH SarabunPSK" pitchFamily="34" charset="-34"/>
                  <a:cs typeface="TH SarabunPSK" pitchFamily="34" charset="-34"/>
                </a:rPr>
                <a:t>ปานกลาง</a:t>
              </a:r>
              <a:endParaRPr lang="en-US" sz="1200" b="1" spc="50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107" name="สี่เหลี่ยมผืนผ้า 106"/>
            <p:cNvSpPr/>
            <p:nvPr/>
          </p:nvSpPr>
          <p:spPr>
            <a:xfrm>
              <a:off x="559930" y="3751895"/>
              <a:ext cx="792936" cy="39691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th-TH" sz="1200" b="1" spc="50" dirty="0">
                  <a:latin typeface="TH SarabunPSK" pitchFamily="34" charset="-34"/>
                  <a:cs typeface="TH SarabunPSK" pitchFamily="34" charset="-34"/>
                </a:rPr>
                <a:t>ลดความ</a:t>
              </a:r>
            </a:p>
            <a:p>
              <a:pPr algn="ctr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th-TH" sz="1200" b="1" spc="50" dirty="0">
                  <a:latin typeface="TH SarabunPSK" pitchFamily="34" charset="-34"/>
                  <a:cs typeface="TH SarabunPSK" pitchFamily="34" charset="-34"/>
                </a:rPr>
                <a:t>เหลื่อมล้ำ</a:t>
              </a:r>
              <a:endParaRPr lang="en-US" sz="1200" b="1" spc="50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108" name="สี่เหลี่ยมผืนผ้า 107"/>
            <p:cNvSpPr/>
            <p:nvPr/>
          </p:nvSpPr>
          <p:spPr>
            <a:xfrm>
              <a:off x="2216324" y="3751895"/>
              <a:ext cx="792935" cy="39691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th-TH" sz="1200" b="1" spc="50" dirty="0">
                  <a:latin typeface="TH SarabunPSK" pitchFamily="34" charset="-34"/>
                  <a:cs typeface="TH SarabunPSK" pitchFamily="34" charset="-34"/>
                </a:rPr>
                <a:t>เป็นมิตรต่อ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th-TH" sz="1200" b="1" spc="50" dirty="0">
                  <a:latin typeface="TH SarabunPSK" pitchFamily="34" charset="-34"/>
                  <a:cs typeface="TH SarabunPSK" pitchFamily="34" charset="-34"/>
                </a:rPr>
                <a:t>สิ่งแวดล้อม</a:t>
              </a:r>
              <a:endParaRPr lang="en-US" sz="1200" b="1" spc="50" dirty="0">
                <a:latin typeface="TH SarabunPSK" pitchFamily="34" charset="-34"/>
                <a:cs typeface="TH SarabunPSK" pitchFamily="34" charset="-34"/>
              </a:endParaRPr>
            </a:p>
          </p:txBody>
        </p:sp>
      </p:grpSp>
      <p:sp>
        <p:nvSpPr>
          <p:cNvPr id="165" name="Right Arrow 151"/>
          <p:cNvSpPr/>
          <p:nvPr/>
        </p:nvSpPr>
        <p:spPr>
          <a:xfrm>
            <a:off x="6167254" y="3501008"/>
            <a:ext cx="265876" cy="288032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66" name="Plus 138"/>
          <p:cNvSpPr/>
          <p:nvPr/>
        </p:nvSpPr>
        <p:spPr>
          <a:xfrm>
            <a:off x="4572000" y="1925216"/>
            <a:ext cx="191668" cy="207640"/>
          </a:xfrm>
          <a:prstGeom prst="mathPlus">
            <a:avLst/>
          </a:prstGeom>
          <a:solidFill>
            <a:schemeClr val="bg1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52400" h="508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67" name="Plus 138"/>
          <p:cNvSpPr/>
          <p:nvPr/>
        </p:nvSpPr>
        <p:spPr>
          <a:xfrm>
            <a:off x="4572000" y="2717304"/>
            <a:ext cx="191668" cy="207640"/>
          </a:xfrm>
          <a:prstGeom prst="mathPlus">
            <a:avLst/>
          </a:prstGeom>
          <a:solidFill>
            <a:schemeClr val="bg1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52400" h="508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68" name="Plus 138"/>
          <p:cNvSpPr/>
          <p:nvPr/>
        </p:nvSpPr>
        <p:spPr>
          <a:xfrm>
            <a:off x="4572000" y="3509392"/>
            <a:ext cx="191668" cy="207640"/>
          </a:xfrm>
          <a:prstGeom prst="mathPlus">
            <a:avLst/>
          </a:prstGeom>
          <a:solidFill>
            <a:schemeClr val="bg1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52400" h="508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69" name="Plus 138"/>
          <p:cNvSpPr/>
          <p:nvPr/>
        </p:nvSpPr>
        <p:spPr>
          <a:xfrm>
            <a:off x="4572000" y="4157464"/>
            <a:ext cx="191668" cy="207640"/>
          </a:xfrm>
          <a:prstGeom prst="mathPlus">
            <a:avLst/>
          </a:prstGeom>
          <a:solidFill>
            <a:schemeClr val="bg1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52400" h="508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70" name="Plus 138"/>
          <p:cNvSpPr/>
          <p:nvPr/>
        </p:nvSpPr>
        <p:spPr>
          <a:xfrm>
            <a:off x="4572000" y="5021560"/>
            <a:ext cx="191668" cy="207640"/>
          </a:xfrm>
          <a:prstGeom prst="mathPlus">
            <a:avLst/>
          </a:prstGeom>
          <a:solidFill>
            <a:schemeClr val="bg1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52400" h="508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71" name="Right Arrow 151"/>
          <p:cNvSpPr/>
          <p:nvPr/>
        </p:nvSpPr>
        <p:spPr>
          <a:xfrm rot="16200000">
            <a:off x="4760329" y="5528310"/>
            <a:ext cx="288032" cy="265876"/>
          </a:xfrm>
          <a:prstGeom prst="rightArrow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7" name="สี่เหลี่ยมด้านขนาน 29"/>
          <p:cNvSpPr/>
          <p:nvPr/>
        </p:nvSpPr>
        <p:spPr>
          <a:xfrm>
            <a:off x="3840163" y="1773238"/>
            <a:ext cx="996950" cy="360362"/>
          </a:xfrm>
          <a:prstGeom prst="parallelogram">
            <a:avLst>
              <a:gd name="adj" fmla="val 0"/>
            </a:avLst>
          </a:prstGeom>
          <a:noFill/>
          <a:ln w="31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80000"/>
              </a:lnSpc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H SarabunPSK" pitchFamily="34" charset="-34"/>
              </a:rPr>
              <a:t>CoC</a:t>
            </a:r>
            <a:endParaRPr lang="th-TH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H SarabunPSK" pitchFamily="34" charset="-34"/>
            </a:endParaRPr>
          </a:p>
        </p:txBody>
      </p:sp>
      <p:sp>
        <p:nvSpPr>
          <p:cNvPr id="135" name="สี่เหลี่ยมด้านขนาน 29"/>
          <p:cNvSpPr/>
          <p:nvPr/>
        </p:nvSpPr>
        <p:spPr>
          <a:xfrm>
            <a:off x="3775075" y="2060575"/>
            <a:ext cx="996950" cy="360363"/>
          </a:xfrm>
          <a:prstGeom prst="parallelogram">
            <a:avLst>
              <a:gd name="adj" fmla="val 0"/>
            </a:avLst>
          </a:prstGeom>
          <a:noFill/>
          <a:ln w="31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80000"/>
              </a:lnSpc>
              <a:defRPr/>
            </a:pPr>
            <a:r>
              <a:rPr lang="en-US" sz="12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H SarabunPSK" pitchFamily="34" charset="-34"/>
              </a:rPr>
              <a:t>HACCP</a:t>
            </a:r>
            <a:endParaRPr lang="th-TH" sz="1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H SarabunPSK" pitchFamily="34" charset="-34"/>
            </a:endParaRPr>
          </a:p>
        </p:txBody>
      </p:sp>
      <p:sp>
        <p:nvSpPr>
          <p:cNvPr id="117" name="Right Arrow 151"/>
          <p:cNvSpPr/>
          <p:nvPr/>
        </p:nvSpPr>
        <p:spPr>
          <a:xfrm rot="16200000">
            <a:off x="7485554" y="2431967"/>
            <a:ext cx="288032" cy="265876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53" name="Right Arrow 152"/>
          <p:cNvSpPr/>
          <p:nvPr/>
        </p:nvSpPr>
        <p:spPr bwMode="auto">
          <a:xfrm rot="1644493">
            <a:off x="2789238" y="3902075"/>
            <a:ext cx="503237" cy="673100"/>
          </a:xfrm>
          <a:prstGeom prst="rightArrow">
            <a:avLst>
              <a:gd name="adj1" fmla="val 43587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>
              <a:defRPr/>
            </a:pPr>
            <a:endParaRPr lang="en-US"/>
          </a:p>
        </p:txBody>
      </p:sp>
      <p:sp>
        <p:nvSpPr>
          <p:cNvPr id="9347" name="Slide Number Placeholder 5"/>
          <p:cNvSpPr txBox="1">
            <a:spLocks noGrp="1"/>
          </p:cNvSpPr>
          <p:nvPr/>
        </p:nvSpPr>
        <p:spPr bwMode="auto">
          <a:xfrm>
            <a:off x="8785225" y="6335713"/>
            <a:ext cx="3238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E36EE06-6CC9-4590-B381-93AE112BC06B}" type="slidenum">
              <a:rPr lang="en-US" sz="3200" b="1">
                <a:latin typeface="TH SarabunIT๙" pitchFamily="34" charset="-34"/>
                <a:cs typeface="TH SarabunIT๙" pitchFamily="34" charset="-34"/>
              </a:rPr>
              <a:pPr algn="r"/>
              <a:t>7</a:t>
            </a:fld>
            <a:endParaRPr lang="en-US" sz="3200" b="1"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313" y="333375"/>
            <a:ext cx="5113337" cy="584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>
            <a:spAutoFit/>
          </a:bodyPr>
          <a:lstStyle/>
          <a:p>
            <a:pPr algn="ctr">
              <a:defRPr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โครงการเมืองเกษตรสีเขียวจังหวัดเชียงใหม่</a:t>
            </a:r>
          </a:p>
        </p:txBody>
      </p:sp>
      <p:pic>
        <p:nvPicPr>
          <p:cNvPr id="10243" name="Picture 2" descr="C:\Users\Kritsanan\Desktop\Green agri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รูปภาพ 5" descr="chiangmai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04813"/>
            <a:ext cx="4826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รูปภาพ 6" descr="Untitled-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04813"/>
            <a:ext cx="4746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alt-energy.org.ua/wp-content/uploads/2011/02/530x401-images-451-tianjinecocity2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259632" y="4293096"/>
            <a:ext cx="3384376" cy="1733759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0247" name="รูปภาพ 8" descr="Untitled-1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96975"/>
            <a:ext cx="1944688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9388" y="1196975"/>
            <a:ext cx="11525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ที่มา</a:t>
            </a:r>
          </a:p>
        </p:txBody>
      </p:sp>
      <p:sp>
        <p:nvSpPr>
          <p:cNvPr id="10249" name="ลูกศรขวา 10"/>
          <p:cNvSpPr>
            <a:spLocks noChangeArrowheads="1"/>
          </p:cNvSpPr>
          <p:nvPr/>
        </p:nvSpPr>
        <p:spPr bwMode="auto">
          <a:xfrm rot="-1737693">
            <a:off x="4932363" y="4508500"/>
            <a:ext cx="576262" cy="504825"/>
          </a:xfrm>
          <a:prstGeom prst="rightArrow">
            <a:avLst>
              <a:gd name="adj1" fmla="val 50000"/>
              <a:gd name="adj2" fmla="val 4994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/>
            <a:endParaRPr lang="th-TH"/>
          </a:p>
        </p:txBody>
      </p:sp>
      <p:sp>
        <p:nvSpPr>
          <p:cNvPr id="12" name="สี่เหลี่ยมผืนผ้า 101"/>
          <p:cNvSpPr/>
          <p:nvPr/>
        </p:nvSpPr>
        <p:spPr>
          <a:xfrm>
            <a:off x="1403350" y="5300663"/>
            <a:ext cx="2952750" cy="585787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Green Agri. City</a:t>
            </a:r>
          </a:p>
        </p:txBody>
      </p:sp>
      <p:pic>
        <p:nvPicPr>
          <p:cNvPr id="10251" name="Picture 2" descr="C:\Users\Kritsanan\Desktop\ภาพประกอบ\Green Cit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0886" y="1071563"/>
            <a:ext cx="3419475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ลูกศรขวา 13"/>
          <p:cNvSpPr>
            <a:spLocks noChangeArrowheads="1"/>
          </p:cNvSpPr>
          <p:nvPr/>
        </p:nvSpPr>
        <p:spPr bwMode="auto">
          <a:xfrm rot="5400000">
            <a:off x="1930401" y="3486150"/>
            <a:ext cx="576262" cy="503237"/>
          </a:xfrm>
          <a:prstGeom prst="rightArrow">
            <a:avLst>
              <a:gd name="adj1" fmla="val 50000"/>
              <a:gd name="adj2" fmla="val 500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/>
            <a:endParaRPr lang="th-TH"/>
          </a:p>
        </p:txBody>
      </p:sp>
      <p:pic>
        <p:nvPicPr>
          <p:cNvPr id="15" name="รูปภาพ 14" descr="chiangmailogo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268413"/>
            <a:ext cx="19431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ลูกศรเชื่อมต่อแบบตรง 2"/>
          <p:cNvCxnSpPr/>
          <p:nvPr/>
        </p:nvCxnSpPr>
        <p:spPr bwMode="auto">
          <a:xfrm flipH="1">
            <a:off x="5594818" y="2041922"/>
            <a:ext cx="561358" cy="19883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รูปร่าง 24"/>
          <p:cNvSpPr/>
          <p:nvPr/>
        </p:nvSpPr>
        <p:spPr>
          <a:xfrm rot="8958286" flipH="1">
            <a:off x="2762714" y="3694317"/>
            <a:ext cx="3757992" cy="3737326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TextBox 1"/>
          <p:cNvSpPr txBox="1"/>
          <p:nvPr/>
        </p:nvSpPr>
        <p:spPr>
          <a:xfrm>
            <a:off x="2627313" y="333375"/>
            <a:ext cx="5113337" cy="584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>
            <a:spAutoFit/>
          </a:bodyPr>
          <a:lstStyle/>
          <a:p>
            <a:pPr algn="ctr">
              <a:defRPr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โครงการเมืองเกษตรสีเขียวจังหวัดเชียงใหม่</a:t>
            </a:r>
          </a:p>
        </p:txBody>
      </p:sp>
      <p:pic>
        <p:nvPicPr>
          <p:cNvPr id="11267" name="Picture 2" descr="C:\Users\Kritsanan\Desktop\Green agri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20951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รูปภาพ 3" descr="chiangmai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04813"/>
            <a:ext cx="4826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รูปภาพ 4" descr="Untitled-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04813"/>
            <a:ext cx="4746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รูปภาพ 5" descr="chiangmai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16113"/>
            <a:ext cx="1871662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0825" y="1196975"/>
            <a:ext cx="5329238" cy="584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แต่งตั้งคณะทำงานโครงการเมืองเกษตรสีเขียว</a:t>
            </a:r>
          </a:p>
        </p:txBody>
      </p:sp>
      <p:graphicFrame>
        <p:nvGraphicFramePr>
          <p:cNvPr id="9" name="ไดอะแกรม 8"/>
          <p:cNvGraphicFramePr/>
          <p:nvPr>
            <p:extLst>
              <p:ext uri="{D42A27DB-BD31-4B8C-83A1-F6EECF244321}">
                <p14:modId xmlns:p14="http://schemas.microsoft.com/office/powerpoint/2010/main" xmlns="" val="4092628594"/>
              </p:ext>
            </p:extLst>
          </p:nvPr>
        </p:nvGraphicFramePr>
        <p:xfrm>
          <a:off x="323528" y="1556792"/>
          <a:ext cx="8016552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สี่เหลี่ยมผืนผ้า 11"/>
          <p:cNvSpPr/>
          <p:nvPr/>
        </p:nvSpPr>
        <p:spPr bwMode="auto">
          <a:xfrm>
            <a:off x="4427538" y="3141664"/>
            <a:ext cx="3832225" cy="88106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275" name="Picture 4" descr="https://encrypted-tbn2.gstatic.com/images?q=tbn:ANd9GcQRCJQsJedARiSkaZcUWtBLexa9-DjyLYbCoBN3lSCxQ_QF3XR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8334"/>
          <a:stretch>
            <a:fillRect/>
          </a:stretch>
        </p:blipFill>
        <p:spPr bwMode="auto">
          <a:xfrm>
            <a:off x="6626225" y="1773238"/>
            <a:ext cx="251777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2" descr="http://www.malpri.com/tips/wp-content/uploads/2010/12/content-wrwiting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79210">
            <a:off x="4020035" y="4317305"/>
            <a:ext cx="1121509" cy="149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FEAF3"/>
              </a:clrFrom>
              <a:clrTo>
                <a:srgbClr val="CFEA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205038"/>
            <a:ext cx="25209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สี่เหลี่ยมผืนผ้า 101"/>
          <p:cNvSpPr/>
          <p:nvPr/>
        </p:nvSpPr>
        <p:spPr>
          <a:xfrm>
            <a:off x="6948488" y="2708275"/>
            <a:ext cx="2052637" cy="585788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อ.แม่แตง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78862" y="2113692"/>
            <a:ext cx="917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en-US" sz="28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57</a:t>
            </a:r>
            <a:endParaRPr lang="en-US" sz="28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8" name="Picture 4" descr="https://encrypted-tbn2.gstatic.com/images?q=tbn:ANd9GcQRCJQsJedARiSkaZcUWtBLexa9-DjyLYbCoBN3lSCxQ_QF3XR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8334"/>
          <a:stretch>
            <a:fillRect/>
          </a:stretch>
        </p:blipFill>
        <p:spPr bwMode="auto">
          <a:xfrm>
            <a:off x="6707867" y="3789363"/>
            <a:ext cx="251777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http://www.ntacbase.com/Images/Cm/Map_CM_Mr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0915" y="4199703"/>
            <a:ext cx="1319301" cy="13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75220" y="4199629"/>
            <a:ext cx="629454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h-TH" dirty="0" smtClean="0"/>
          </a:p>
          <a:p>
            <a:endParaRPr lang="th-TH" dirty="0"/>
          </a:p>
          <a:p>
            <a:endParaRPr lang="th-TH" dirty="0" smtClean="0"/>
          </a:p>
          <a:p>
            <a:endParaRPr lang="th-TH" dirty="0"/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569548" y="4183697"/>
            <a:ext cx="629454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h-TH" dirty="0" smtClean="0"/>
          </a:p>
          <a:p>
            <a:endParaRPr lang="th-TH" dirty="0"/>
          </a:p>
          <a:p>
            <a:endParaRPr lang="th-TH" dirty="0" smtClean="0"/>
          </a:p>
          <a:p>
            <a:endParaRPr lang="th-TH" dirty="0"/>
          </a:p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532440" y="4221088"/>
            <a:ext cx="917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en-US" sz="28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28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endParaRPr lang="en-US" sz="28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สี่เหลี่ยมผืนผ้า 101"/>
          <p:cNvSpPr/>
          <p:nvPr/>
        </p:nvSpPr>
        <p:spPr>
          <a:xfrm>
            <a:off x="7092280" y="4653136"/>
            <a:ext cx="2052637" cy="585788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</a:t>
            </a:r>
            <a:r>
              <a:rPr lang="th-TH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แม่ริม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27932" y="5092049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คำสั่งจังหวัดเชียงใหม่ ที่5256/2557 </a:t>
            </a:r>
            <a:r>
              <a:rPr lang="th-TH" sz="240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ลว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 17 ธ.ค. 57 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78TGp_CleanCity_light">
  <a:themeElements>
    <a:clrScheme name="300TGp_natural_light 1">
      <a:dk1>
        <a:srgbClr val="000000"/>
      </a:dk1>
      <a:lt1>
        <a:srgbClr val="FFFFFF"/>
      </a:lt1>
      <a:dk2>
        <a:srgbClr val="51944E"/>
      </a:dk2>
      <a:lt2>
        <a:srgbClr val="DDDDDD"/>
      </a:lt2>
      <a:accent1>
        <a:srgbClr val="646ADE"/>
      </a:accent1>
      <a:accent2>
        <a:srgbClr val="1BAFC3"/>
      </a:accent2>
      <a:accent3>
        <a:srgbClr val="FFFFFF"/>
      </a:accent3>
      <a:accent4>
        <a:srgbClr val="000000"/>
      </a:accent4>
      <a:accent5>
        <a:srgbClr val="B8B9EC"/>
      </a:accent5>
      <a:accent6>
        <a:srgbClr val="179EB0"/>
      </a:accent6>
      <a:hlink>
        <a:srgbClr val="98BF1D"/>
      </a:hlink>
      <a:folHlink>
        <a:srgbClr val="90A8B0"/>
      </a:folHlink>
    </a:clrScheme>
    <a:fontScheme name="300TGp_natural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00TGp_natural_light 1">
        <a:dk1>
          <a:srgbClr val="000000"/>
        </a:dk1>
        <a:lt1>
          <a:srgbClr val="FFFFFF"/>
        </a:lt1>
        <a:dk2>
          <a:srgbClr val="51944E"/>
        </a:dk2>
        <a:lt2>
          <a:srgbClr val="DDDDDD"/>
        </a:lt2>
        <a:accent1>
          <a:srgbClr val="646ADE"/>
        </a:accent1>
        <a:accent2>
          <a:srgbClr val="1BAFC3"/>
        </a:accent2>
        <a:accent3>
          <a:srgbClr val="FFFFFF"/>
        </a:accent3>
        <a:accent4>
          <a:srgbClr val="000000"/>
        </a:accent4>
        <a:accent5>
          <a:srgbClr val="B8B9EC"/>
        </a:accent5>
        <a:accent6>
          <a:srgbClr val="179EB0"/>
        </a:accent6>
        <a:hlink>
          <a:srgbClr val="98BF1D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2">
        <a:dk1>
          <a:srgbClr val="4D4D4D"/>
        </a:dk1>
        <a:lt1>
          <a:srgbClr val="FFFFFF"/>
        </a:lt1>
        <a:dk2>
          <a:srgbClr val="347436"/>
        </a:dk2>
        <a:lt2>
          <a:srgbClr val="DDDDDD"/>
        </a:lt2>
        <a:accent1>
          <a:srgbClr val="F28C1C"/>
        </a:accent1>
        <a:accent2>
          <a:srgbClr val="77AE26"/>
        </a:accent2>
        <a:accent3>
          <a:srgbClr val="FFFFFF"/>
        </a:accent3>
        <a:accent4>
          <a:srgbClr val="404040"/>
        </a:accent4>
        <a:accent5>
          <a:srgbClr val="F7C5AB"/>
        </a:accent5>
        <a:accent6>
          <a:srgbClr val="6B9D21"/>
        </a:accent6>
        <a:hlink>
          <a:srgbClr val="449878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3">
        <a:dk1>
          <a:srgbClr val="000000"/>
        </a:dk1>
        <a:lt1>
          <a:srgbClr val="FFFFFF"/>
        </a:lt1>
        <a:dk2>
          <a:srgbClr val="1A578E"/>
        </a:dk2>
        <a:lt2>
          <a:srgbClr val="C0C0C0"/>
        </a:lt2>
        <a:accent1>
          <a:srgbClr val="5EB52D"/>
        </a:accent1>
        <a:accent2>
          <a:srgbClr val="F26D00"/>
        </a:accent2>
        <a:accent3>
          <a:srgbClr val="FFFFFF"/>
        </a:accent3>
        <a:accent4>
          <a:srgbClr val="000000"/>
        </a:accent4>
        <a:accent5>
          <a:srgbClr val="B6D7AD"/>
        </a:accent5>
        <a:accent6>
          <a:srgbClr val="DB6200"/>
        </a:accent6>
        <a:hlink>
          <a:srgbClr val="5983D7"/>
        </a:hlink>
        <a:folHlink>
          <a:srgbClr val="AAAD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578TGp_CleanCity_light</Template>
  <TotalTime>2784</TotalTime>
  <Words>2532</Words>
  <Application>Microsoft Office PowerPoint</Application>
  <PresentationFormat>On-screen Show (4:3)</PresentationFormat>
  <Paragraphs>627</Paragraphs>
  <Slides>56</Slides>
  <Notes>24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578TGp_CleanCity_light</vt:lpstr>
      <vt:lpstr>Microsoft Office Excel 97-2003 Worksheet</vt:lpstr>
      <vt:lpstr>รายงานผลการดำเนินงานโครงการเมืองเกษตรสีเขียว            ปีงบประมาณ พ.ศ. 2558 จังหวัดเชียงใหม่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แนวทางขับเคลื่อนโครงการฯ จังหวัดเชียงใหม่ ปี 59</vt:lpstr>
      <vt:lpstr>Slide 53</vt:lpstr>
      <vt:lpstr>Slide 54</vt:lpstr>
      <vt:lpstr>Slide 55</vt:lpstr>
      <vt:lpstr>Slide 56</vt:lpstr>
    </vt:vector>
  </TitlesOfParts>
  <Company>Deftones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 PowerTemplate</dc:title>
  <dc:creator>nantaporn</dc:creator>
  <cp:lastModifiedBy>Windows User</cp:lastModifiedBy>
  <cp:revision>338</cp:revision>
  <cp:lastPrinted>2015-06-25T10:57:23Z</cp:lastPrinted>
  <dcterms:created xsi:type="dcterms:W3CDTF">2013-09-12T07:30:04Z</dcterms:created>
  <dcterms:modified xsi:type="dcterms:W3CDTF">2015-06-28T05:57:51Z</dcterms:modified>
</cp:coreProperties>
</file>