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44" r:id="rId2"/>
    <p:sldId id="256" r:id="rId3"/>
    <p:sldId id="257" r:id="rId4"/>
    <p:sldId id="258" r:id="rId5"/>
    <p:sldId id="259" r:id="rId6"/>
    <p:sldId id="262" r:id="rId7"/>
    <p:sldId id="261" r:id="rId8"/>
    <p:sldId id="263" r:id="rId9"/>
    <p:sldId id="260" r:id="rId10"/>
    <p:sldId id="264" r:id="rId11"/>
    <p:sldId id="265" r:id="rId12"/>
    <p:sldId id="266" r:id="rId13"/>
    <p:sldId id="267" r:id="rId14"/>
    <p:sldId id="268" r:id="rId15"/>
    <p:sldId id="270" r:id="rId16"/>
    <p:sldId id="272" r:id="rId17"/>
    <p:sldId id="277" r:id="rId18"/>
    <p:sldId id="278" r:id="rId19"/>
    <p:sldId id="280" r:id="rId20"/>
    <p:sldId id="281" r:id="rId21"/>
    <p:sldId id="282" r:id="rId22"/>
    <p:sldId id="286" r:id="rId23"/>
    <p:sldId id="287" r:id="rId24"/>
    <p:sldId id="284" r:id="rId25"/>
    <p:sldId id="289" r:id="rId26"/>
    <p:sldId id="291" r:id="rId27"/>
    <p:sldId id="295" r:id="rId28"/>
    <p:sldId id="296" r:id="rId29"/>
    <p:sldId id="297" r:id="rId30"/>
    <p:sldId id="299" r:id="rId31"/>
    <p:sldId id="301" r:id="rId32"/>
    <p:sldId id="303" r:id="rId33"/>
    <p:sldId id="337" r:id="rId34"/>
    <p:sldId id="305" r:id="rId35"/>
    <p:sldId id="307" r:id="rId36"/>
    <p:sldId id="308" r:id="rId37"/>
    <p:sldId id="309" r:id="rId38"/>
    <p:sldId id="310" r:id="rId39"/>
    <p:sldId id="311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12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23" r:id="rId60"/>
    <p:sldId id="333" r:id="rId61"/>
    <p:sldId id="334" r:id="rId62"/>
    <p:sldId id="335" r:id="rId63"/>
    <p:sldId id="336" r:id="rId64"/>
    <p:sldId id="338" r:id="rId65"/>
    <p:sldId id="339" r:id="rId66"/>
    <p:sldId id="340" r:id="rId67"/>
    <p:sldId id="341" r:id="rId68"/>
    <p:sldId id="342" r:id="rId69"/>
    <p:sldId id="343" r:id="rId7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0DA28-DA78-4614-9AFD-ECD7337D53F9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ED63A-5DBD-46DB-8D7C-73ABF8E9A9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583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D94A81B-9D25-44D3-85F9-E1728479B9E1}" type="slidenum">
              <a:rPr lang="en-US" sz="1200" smtClean="0">
                <a:latin typeface="Calibri" pitchFamily="34" charset="0"/>
                <a:cs typeface="Cordia New" pitchFamily="34" charset="-34"/>
              </a:rPr>
              <a:pPr/>
              <a:t>34</a:t>
            </a:fld>
            <a:endParaRPr lang="en-US" sz="1200" smtClean="0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4564" y="687442"/>
            <a:ext cx="4968875" cy="342699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484A176-D605-4568-A298-DDB28FE57E4A}" type="slidenum">
              <a:rPr lang="en-US" sz="1200" smtClean="0">
                <a:latin typeface="Calibri" pitchFamily="34" charset="0"/>
                <a:cs typeface="Cordia New" pitchFamily="34" charset="-34"/>
              </a:rPr>
              <a:pPr/>
              <a:t>37</a:t>
            </a:fld>
            <a:endParaRPr lang="en-US" sz="1200" smtClean="0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ED63A-5DBD-46DB-8D7C-73ABF8E9A9A4}" type="slidenum">
              <a:rPr lang="th-TH" smtClean="0"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9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5943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045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969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2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1371600"/>
            <a:ext cx="4038600" cy="22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8FEB0-7A63-486B-8C69-0651F1F166F3}" type="datetime1">
              <a:rPr lang="th-TH"/>
              <a:pPr>
                <a:defRPr/>
              </a:pPr>
              <a:t>26/06/58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26C6E0FB-C4F1-4F05-ABC9-EBC2633E0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3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624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49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866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23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588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633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168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841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E95D8-EBC4-4CFC-94A5-F75D1C7EB7A2}" type="datetimeFigureOut">
              <a:rPr lang="th-TH" smtClean="0"/>
              <a:t>26/06/58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C3F6B-85EA-4B1A-B2AC-92FA0C732F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63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0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23042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ผลการดำเนินงาน</a:t>
            </a:r>
            <a:br>
              <a:rPr lang="th-TH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โครงการเมืองเกษตรสีเขียว   ปี 2558</a:t>
            </a:r>
            <a:endParaRPr lang="th-TH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5" y="2730772"/>
            <a:ext cx="91440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จังหวัดหนองคาย</a:t>
            </a:r>
            <a:endParaRPr lang="th-TH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258112" y="4437112"/>
            <a:ext cx="4690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โดย  นาง</a:t>
            </a:r>
            <a:r>
              <a:rPr lang="th-TH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วศิ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นาฏ  ทอง</a:t>
            </a:r>
            <a:r>
              <a:rPr lang="th-TH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บุด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ดี  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นักวิชาการส่งเสริมการเกษตรชำนาญการ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สำนักงานเกษตรจังหวัดหนองคาย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29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r="9838"/>
          <a:stretch/>
        </p:blipFill>
        <p:spPr>
          <a:xfrm>
            <a:off x="107505" y="-14599"/>
            <a:ext cx="4968551" cy="366628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7476"/>
          <a:stretch/>
        </p:blipFill>
        <p:spPr>
          <a:xfrm>
            <a:off x="4175586" y="0"/>
            <a:ext cx="5051782" cy="3651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613" y="3789040"/>
            <a:ext cx="8764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การเบิกจ่ายงบประมาณ  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-จัดสรรจำนวน  48,000 บาท    </a:t>
            </a:r>
          </a:p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เบิกจ่าย 48,000 บาท  คิดเป็น 100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%</a:t>
            </a:r>
          </a:p>
          <a:p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63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849694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1.4 ตรวจประเมินเพื่อให้การรับรองตามระบบการรับรองมาตรฐาน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GAP  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(กรมวิชาการเกษตร ) เป้าหมาย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GAP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กลุ่ม 1 กลุ่ม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503548" y="1412776"/>
            <a:ext cx="8280920" cy="648072"/>
          </a:xfrm>
        </p:spPr>
        <p:txBody>
          <a:bodyPr>
            <a:normAutofit/>
          </a:bodyPr>
          <a:lstStyle/>
          <a:p>
            <a:r>
              <a:rPr lang="th-TH" sz="2800" b="1" dirty="0" smtClean="0">
                <a:solidFill>
                  <a:srgbClr val="7030A0"/>
                </a:solidFill>
              </a:rPr>
              <a:t>การตรวจรับรองและให้คำแนะนำจากกรมวิชาการเกษตรครั้งที่ </a:t>
            </a:r>
            <a:r>
              <a:rPr lang="en-US" sz="2800" b="1" dirty="0" smtClean="0">
                <a:solidFill>
                  <a:srgbClr val="7030A0"/>
                </a:solidFill>
              </a:rPr>
              <a:t>1</a:t>
            </a:r>
            <a:endParaRPr lang="th-TH" sz="2800" b="1" dirty="0">
              <a:solidFill>
                <a:srgbClr val="7030A0"/>
              </a:solidFill>
            </a:endParaRPr>
          </a:p>
        </p:txBody>
      </p:sp>
      <p:pic>
        <p:nvPicPr>
          <p:cNvPr id="6" name="ตัวแทนเนื้อหา 6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9"/>
            <a:ext cx="3528392" cy="237626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60849"/>
            <a:ext cx="3672408" cy="2376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4437113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การเบิกจ่ายงบประมาณ  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-จัดสรรจำนวน  144,000 บาท    </a:t>
            </a:r>
          </a:p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เบิกจ่าย 0 บาท  คิดเป็น 0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%</a:t>
            </a:r>
          </a:p>
          <a:p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คงเหลือ 144,000 บาท (ตรวจประเมินแปลงส่งซ่อม /ตรวจเดือน 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กค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.58)                     </a:t>
            </a:r>
          </a:p>
          <a:p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55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182" y="287650"/>
            <a:ext cx="849694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๑.5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พัฒนาเกษตรกรเข้าสู่ระบบเกษตรอินทรีย์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(กรมส่งเสริมการเกษตร)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เป้าหมาย 80  ราย (ข้าว)</a:t>
            </a:r>
            <a:endParaRPr lang="en-US" b="1" dirty="0" smtClean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668" y="3706587"/>
            <a:ext cx="447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บรรยายความรู้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: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กรมการข้าว  พัฒนาที่ดิน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9049"/>
            <a:ext cx="3672408" cy="230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85" y="1472161"/>
            <a:ext cx="3312368" cy="230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สำรองงานไดร์ฟ C\Desktop\งาน\ประกวดศจช\ทำไวนิล\ข้าวอินทรีย์\11116185_422568744570516_81303829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9723"/>
            <a:ext cx="3456384" cy="20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สำรองงานไดร์ฟ C\Desktop\งบอบต โพนแพง58\1431339388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19432"/>
            <a:ext cx="3646901" cy="21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3528" y="6322319"/>
            <a:ext cx="447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การเตรียมการในกระบวนการผลิต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59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79" y="331201"/>
            <a:ext cx="3913673" cy="250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ตัวแทนเนื้อหา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01" y="265197"/>
            <a:ext cx="3672408" cy="2572152"/>
          </a:xfrm>
          <a:prstGeom prst="rect">
            <a:avLst/>
          </a:prstGeom>
        </p:spPr>
      </p:pic>
      <p:pic>
        <p:nvPicPr>
          <p:cNvPr id="8" name="Picture 5" descr="C:\Users\Administrator\Desktop\รูปอบรมข้าวอินทรีย์\20150622_221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3" y="3501008"/>
            <a:ext cx="3913673" cy="234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รูปอบรมข้าวอินทรีย์\20150622_2210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84" y="3521255"/>
            <a:ext cx="3716885" cy="236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7372" y="2837349"/>
            <a:ext cx="786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การเตรียมการในกระบวนการผลิต การหว่านปุ๋ยพืชสด  การไถกลบตอซัง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372" y="5893110"/>
            <a:ext cx="786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การกรอกใบสมัครขอรับรองตามระบบอินทรีย์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36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548680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การเบิกจ่ายงบประมาณ  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-จัดสรรจำนวน  286,000 บาท    </a:t>
            </a:r>
          </a:p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เบิกจ่าย 120,500 บาท  คิดเป็น 42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%</a:t>
            </a:r>
          </a:p>
          <a:p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คงเหลือ 165,500บาท (ถ่ายทอด ตรวจประเมินแปลงเบื้องต้น)                     </a:t>
            </a:r>
          </a:p>
          <a:p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41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461337" y="451960"/>
            <a:ext cx="7052320" cy="2043658"/>
          </a:xfrm>
          <a:noFill/>
          <a:effectLst>
            <a:softEdge rad="317500"/>
          </a:effectLst>
        </p:spPr>
        <p:txBody>
          <a:bodyPr anchor="ctr">
            <a:normAutofit/>
          </a:bodyPr>
          <a:lstStyle/>
          <a:p>
            <a:r>
              <a:rPr lang="th-TH" sz="5400" b="1" dirty="0" smtClean="0">
                <a:solidFill>
                  <a:schemeClr val="tx1"/>
                </a:solidFill>
                <a:cs typeface="+mn-cs"/>
              </a:rPr>
              <a:t>โครงการพัฒนาและส่งเสริมระบบ</a:t>
            </a:r>
            <a:br>
              <a:rPr lang="th-TH" sz="5400" b="1" dirty="0" smtClean="0">
                <a:solidFill>
                  <a:schemeClr val="tx1"/>
                </a:solidFill>
                <a:cs typeface="+mn-cs"/>
              </a:rPr>
            </a:br>
            <a:r>
              <a:rPr lang="th-TH" sz="5400" b="1" dirty="0" smtClean="0">
                <a:solidFill>
                  <a:schemeClr val="tx1"/>
                </a:solidFill>
                <a:cs typeface="+mn-cs"/>
              </a:rPr>
              <a:t>การผลิตข้าวอินทรีย์ครบวงจร</a:t>
            </a:r>
            <a:endParaRPr lang="th-TH" sz="5400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1640" y="2780928"/>
            <a:ext cx="6400800" cy="1152128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ศูนย์วิจัยข้าวหนองคาย</a:t>
            </a:r>
          </a:p>
          <a:p>
            <a:r>
              <a:rPr lang="th-TH" sz="28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กองวิจัยและพัฒนา กรมการข้าว</a:t>
            </a:r>
            <a:endParaRPr lang="th-TH" sz="28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รูปภาพ 4" descr="Untitled-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8" t="31250" r="33333" b="43750"/>
          <a:stretch>
            <a:fillRect/>
          </a:stretch>
        </p:blipFill>
        <p:spPr bwMode="auto">
          <a:xfrm>
            <a:off x="240392" y="165689"/>
            <a:ext cx="12541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259632" y="235465"/>
            <a:ext cx="6624736" cy="1368152"/>
          </a:xfrm>
          <a:prstGeom prst="roundRect">
            <a:avLst/>
          </a:prstGeom>
          <a:solidFill>
            <a:srgbClr val="359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พื้นที่ดำเนินการ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USER\Pictures\แผนที่หนองคาย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" y="2276872"/>
            <a:ext cx="764857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ลูกศรเชื่อมต่อแบบตรง 2"/>
          <p:cNvCxnSpPr/>
          <p:nvPr/>
        </p:nvCxnSpPr>
        <p:spPr>
          <a:xfrm>
            <a:off x="4139952" y="3284984"/>
            <a:ext cx="0" cy="1728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กล่องข้อความ 3"/>
          <p:cNvSpPr txBox="1"/>
          <p:nvPr/>
        </p:nvSpPr>
        <p:spPr>
          <a:xfrm>
            <a:off x="2195736" y="2474197"/>
            <a:ext cx="4392488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</a:rPr>
              <a:t>เป้าหมายหลักในการพัฒนากลุ่มผู้ผลิตข้าวอินทรีย์</a:t>
            </a:r>
            <a:endParaRPr lang="th-T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63080"/>
              </p:ext>
            </p:extLst>
          </p:nvPr>
        </p:nvGraphicFramePr>
        <p:xfrm>
          <a:off x="323526" y="1594918"/>
          <a:ext cx="8280921" cy="3448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00716"/>
                <a:gridCol w="1780205"/>
              </a:tblGrid>
              <a:tr h="156990"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</a:rPr>
                        <a:t>กิจกรรม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</a:rPr>
                        <a:t>เป้าหมาย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>
                    <a:solidFill>
                      <a:srgbClr val="00B050"/>
                    </a:solidFill>
                  </a:tcPr>
                </a:tc>
              </a:tr>
              <a:tr h="313980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dirty="0" smtClean="0">
                          <a:effectLst/>
                        </a:rPr>
                        <a:t>1. การ</a:t>
                      </a:r>
                      <a:r>
                        <a:rPr lang="th-TH" sz="2800" b="1" u="none" strike="noStrike" dirty="0">
                          <a:effectLst/>
                        </a:rPr>
                        <a:t>ผลิตปุ๋ยอินทรีย์และสารชีวภาพ/สมุนไพรป้องกันและกำจัดศัตรูพืช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</a:rPr>
                        <a:t> </a:t>
                      </a:r>
                      <a:r>
                        <a:rPr lang="th-TH" sz="2800" b="1" u="none" strike="noStrike" dirty="0" smtClean="0">
                          <a:effectLst/>
                        </a:rPr>
                        <a:t>1</a:t>
                      </a:r>
                      <a:r>
                        <a:rPr lang="th-TH" sz="2800" b="1" u="none" strike="noStrike" baseline="0" dirty="0" smtClean="0">
                          <a:effectLst/>
                        </a:rPr>
                        <a:t> กลุ่ม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</a:tr>
              <a:tr h="313980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dirty="0" smtClean="0">
                          <a:effectLst/>
                        </a:rPr>
                        <a:t>2. การ</a:t>
                      </a:r>
                      <a:r>
                        <a:rPr lang="th-TH" sz="2800" b="1" u="none" strike="noStrike" dirty="0">
                          <a:effectLst/>
                        </a:rPr>
                        <a:t>สร้างมูลค่าเพิ่ม (การพัฒนาบรรจุภัณฑ์ ตราสัญลักษณ์ และการแปรรูป)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</a:rPr>
                        <a:t> </a:t>
                      </a:r>
                      <a:r>
                        <a:rPr lang="th-TH" sz="2800" b="1" u="none" strike="noStrike" dirty="0" smtClean="0">
                          <a:effectLst/>
                        </a:rPr>
                        <a:t>1 กลุ่ม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</a:tr>
              <a:tr h="156990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dirty="0" smtClean="0">
                          <a:effectLst/>
                        </a:rPr>
                        <a:t>3. การ</a:t>
                      </a:r>
                      <a:r>
                        <a:rPr lang="th-TH" sz="2800" b="1" u="none" strike="noStrike" dirty="0">
                          <a:effectLst/>
                        </a:rPr>
                        <a:t>ประชุมนักวิชาการพบเกษตรกร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 smtClean="0">
                          <a:effectLst/>
                        </a:rPr>
                        <a:t>4 </a:t>
                      </a:r>
                      <a:r>
                        <a:rPr lang="th-TH" sz="2800" b="1" u="none" strike="noStrike" dirty="0">
                          <a:effectLst/>
                        </a:rPr>
                        <a:t>ครั้ง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</a:tr>
              <a:tr h="156990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dirty="0" smtClean="0">
                          <a:effectLst/>
                        </a:rPr>
                        <a:t>4. จ้าง</a:t>
                      </a:r>
                      <a:r>
                        <a:rPr lang="th-TH" sz="2800" b="1" u="none" strike="noStrike" dirty="0">
                          <a:effectLst/>
                        </a:rPr>
                        <a:t>เหมาเจ้าหน้าที่โครงการ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</a:rPr>
                        <a:t>1 ราย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</a:tr>
              <a:tr h="156990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dirty="0" smtClean="0">
                          <a:effectLst/>
                        </a:rPr>
                        <a:t>5. </a:t>
                      </a:r>
                      <a:r>
                        <a:rPr lang="th-TH" sz="2800" b="1" u="none" strike="noStrike" dirty="0">
                          <a:effectLst/>
                        </a:rPr>
                        <a:t>การตรวจสอบและรับรองการผลิตข้าวอินทรีย์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/>
                        </a:rPr>
                        <a:t>300 ราย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/>
                      </a:endParaRPr>
                    </a:p>
                  </a:txBody>
                  <a:tcPr marL="5814" marR="5814" marT="5814" marB="0"/>
                </a:tc>
              </a:tr>
            </a:tbl>
          </a:graphicData>
        </a:graphic>
      </p:graphicFrame>
      <p:sp>
        <p:nvSpPr>
          <p:cNvPr id="2" name="สี่เหลี่ยมผืนผ้ามุมมน 1"/>
          <p:cNvSpPr/>
          <p:nvPr/>
        </p:nvSpPr>
        <p:spPr>
          <a:xfrm>
            <a:off x="2051720" y="116632"/>
            <a:ext cx="4968552" cy="1152128"/>
          </a:xfrm>
          <a:prstGeom prst="roundRect">
            <a:avLst/>
          </a:prstGeom>
          <a:solidFill>
            <a:srgbClr val="359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แผนการดำเนินงาน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6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1259632" y="332656"/>
            <a:ext cx="6408712" cy="1368152"/>
          </a:xfrm>
          <a:prstGeom prst="roundRect">
            <a:avLst/>
          </a:prstGeom>
          <a:solidFill>
            <a:srgbClr val="30A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การดำเนินงาน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204864"/>
            <a:ext cx="7776864" cy="95410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u="sng" dirty="0" smtClean="0">
                <a:solidFill>
                  <a:schemeClr val="tx1"/>
                </a:solidFill>
              </a:rPr>
              <a:t>กิจกรรมที่ 1 </a:t>
            </a:r>
            <a:r>
              <a:rPr lang="th-TH" b="1" dirty="0" smtClean="0">
                <a:solidFill>
                  <a:schemeClr val="tx1"/>
                </a:solidFill>
              </a:rPr>
              <a:t>การพัฒนาและส่งเสริมศูนย์เรียนรู้การผลิตข้าวอินทรีย์</a:t>
            </a:r>
          </a:p>
          <a:p>
            <a:r>
              <a:rPr lang="th-TH" b="1" dirty="0">
                <a:solidFill>
                  <a:schemeClr val="tx1"/>
                </a:solidFill>
              </a:rPr>
              <a:t> </a:t>
            </a:r>
            <a:r>
              <a:rPr lang="th-TH" b="1" dirty="0" smtClean="0">
                <a:solidFill>
                  <a:schemeClr val="tx1"/>
                </a:solidFill>
              </a:rPr>
              <a:t>                    ครบวงจร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3353632"/>
            <a:ext cx="6552728" cy="52322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th-TH" b="1" u="sng" dirty="0" smtClean="0">
                <a:solidFill>
                  <a:schemeClr val="tx1"/>
                </a:solidFill>
              </a:rPr>
              <a:t>กิจกรรมที่ 2 </a:t>
            </a:r>
            <a:r>
              <a:rPr lang="th-TH" b="1" dirty="0" smtClean="0">
                <a:solidFill>
                  <a:schemeClr val="tx1"/>
                </a:solidFill>
              </a:rPr>
              <a:t>การอบรมอย่างเป็นระบบ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840" y="4093660"/>
            <a:ext cx="5256584" cy="95410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u="sng" dirty="0" smtClean="0">
                <a:solidFill>
                  <a:schemeClr val="tx1"/>
                </a:solidFill>
              </a:rPr>
              <a:t>กิจกรรมที่ 3 </a:t>
            </a:r>
            <a:r>
              <a:rPr lang="th-TH" b="1" dirty="0" smtClean="0">
                <a:solidFill>
                  <a:schemeClr val="tx1"/>
                </a:solidFill>
              </a:rPr>
              <a:t>การตรวจสอบและรับรอง</a:t>
            </a:r>
          </a:p>
          <a:p>
            <a:r>
              <a:rPr lang="th-TH" b="1" dirty="0">
                <a:solidFill>
                  <a:schemeClr val="tx1"/>
                </a:solidFill>
              </a:rPr>
              <a:t> </a:t>
            </a:r>
            <a:r>
              <a:rPr lang="th-TH" b="1" dirty="0" smtClean="0">
                <a:solidFill>
                  <a:schemeClr val="tx1"/>
                </a:solidFill>
              </a:rPr>
              <a:t>                   ข้าวอินทรีย์</a:t>
            </a:r>
            <a:endParaRPr lang="th-TH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69476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กิจกรรมที่ 1 การพัฒนาและส่งเสริมศูนย์เรียนรู้การผลิตข้าวอินทรีย์ครบวงจร</a:t>
            </a:r>
            <a:endParaRPr lang="th-TH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5576" y="69269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ประกอบด้วยกิจกรรมการเรียนรู้ ดังนี้</a:t>
            </a:r>
            <a:endParaRPr lang="th-TH" sz="2400" dirty="0"/>
          </a:p>
        </p:txBody>
      </p:sp>
      <p:sp>
        <p:nvSpPr>
          <p:cNvPr id="10" name="TextBox 1"/>
          <p:cNvSpPr txBox="1"/>
          <p:nvPr/>
        </p:nvSpPr>
        <p:spPr>
          <a:xfrm>
            <a:off x="395536" y="112474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การผลิตปุ๋ยอินทรีย์และสารชีวภาพสมุนไพรป้องกันกำจัดศัตรูพืช</a:t>
            </a:r>
            <a:endParaRPr lang="th-TH" dirty="0"/>
          </a:p>
        </p:txBody>
      </p:sp>
      <p:pic>
        <p:nvPicPr>
          <p:cNvPr id="11" name="Picture 2" descr="D:\ศูนย์วิจัยข้าวหนองคาย\รูปปฏิบัติงาน\นวก.พบเกษตรกร เปงจาน 9 ก.ค.57\20140713_091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ศูนย์วิจัยข้าวหนองคาย\รูปปฏิบัติงาน\นวก.พบเกษตรกร เปงจาน 9 ก.ค.57\20140713_100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4967" y="2285873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ศูนย์วิจัยข้าวหนองคาย\รูปปฏิบัติงาน\นวก.พบเกษตรกร เปงจาน 9 ก.ค.57\20140713_090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4022131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76"/>
            <a:ext cx="9257571" cy="6624736"/>
          </a:xfrm>
          <a:prstGeom prst="rect">
            <a:avLst/>
          </a:prstGeom>
        </p:spPr>
      </p:pic>
      <p:cxnSp>
        <p:nvCxnSpPr>
          <p:cNvPr id="10" name="ลูกศรเชื่อมต่อแบบตรง 9"/>
          <p:cNvCxnSpPr/>
          <p:nvPr/>
        </p:nvCxnSpPr>
        <p:spPr>
          <a:xfrm>
            <a:off x="4031940" y="3789040"/>
            <a:ext cx="270964" cy="5695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 flipH="1">
            <a:off x="4413978" y="3324890"/>
            <a:ext cx="152552" cy="8633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>
            <a:off x="5793240" y="3120799"/>
            <a:ext cx="193963" cy="303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/>
          <p:cNvCxnSpPr/>
          <p:nvPr/>
        </p:nvCxnSpPr>
        <p:spPr>
          <a:xfrm flipV="1">
            <a:off x="777814" y="2834848"/>
            <a:ext cx="481818" cy="383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 flipH="1">
            <a:off x="3558687" y="3213684"/>
            <a:ext cx="186912" cy="750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ลูกศรเชื่อมต่อแบบตรง 30"/>
          <p:cNvCxnSpPr/>
          <p:nvPr/>
        </p:nvCxnSpPr>
        <p:spPr>
          <a:xfrm flipV="1">
            <a:off x="2779727" y="4509121"/>
            <a:ext cx="280105" cy="3961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/>
          <p:nvPr/>
        </p:nvCxnSpPr>
        <p:spPr>
          <a:xfrm flipH="1" flipV="1">
            <a:off x="4383774" y="5223600"/>
            <a:ext cx="301798" cy="3922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ลูกศรเชื่อมต่อแบบตรง 53"/>
          <p:cNvCxnSpPr/>
          <p:nvPr/>
        </p:nvCxnSpPr>
        <p:spPr>
          <a:xfrm flipV="1">
            <a:off x="1990830" y="3706000"/>
            <a:ext cx="649390" cy="431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ลูกศรเชื่อมต่อแบบตรง 56"/>
          <p:cNvCxnSpPr/>
          <p:nvPr/>
        </p:nvCxnSpPr>
        <p:spPr>
          <a:xfrm flipH="1">
            <a:off x="6804248" y="2009243"/>
            <a:ext cx="720080" cy="18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ลูกศรเชื่อมต่อแบบตรง 60"/>
          <p:cNvCxnSpPr/>
          <p:nvPr/>
        </p:nvCxnSpPr>
        <p:spPr>
          <a:xfrm flipH="1">
            <a:off x="7135243" y="2834848"/>
            <a:ext cx="245069" cy="88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utoShape 2" descr="ผลการค้นหารูปภาพสำหรับ กล้วยหอ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6" name="AutoShape 4" descr="ผลการค้นหารูปภาพสำหรับ กล้วยหอ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cxnSp>
        <p:nvCxnSpPr>
          <p:cNvPr id="71" name="ลูกศรเชื่อมต่อแบบตรง 70"/>
          <p:cNvCxnSpPr/>
          <p:nvPr/>
        </p:nvCxnSpPr>
        <p:spPr>
          <a:xfrm flipV="1">
            <a:off x="2606948" y="4124628"/>
            <a:ext cx="723322" cy="328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/>
          <p:cNvCxnSpPr/>
          <p:nvPr/>
        </p:nvCxnSpPr>
        <p:spPr>
          <a:xfrm flipH="1">
            <a:off x="6948264" y="1523308"/>
            <a:ext cx="403903" cy="3215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ลูกศรเชื่อมต่อแบบตรง 82"/>
          <p:cNvCxnSpPr/>
          <p:nvPr/>
        </p:nvCxnSpPr>
        <p:spPr>
          <a:xfrm flipV="1">
            <a:off x="4096859" y="5331006"/>
            <a:ext cx="206045" cy="323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275432" y="3164428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26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14145" y="5479096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22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477754" y="5841146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33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21" name="รูปภาพ 120" descr="ผลการค้นหารูปภาพสำหรับ สับปะรด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42" y="3890665"/>
            <a:ext cx="457506" cy="46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รูปภาพ 119" descr="ผลการค้นหารูปภาพสำหรับ เงา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34" y="3782113"/>
            <a:ext cx="342900" cy="57647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TextBox 113"/>
          <p:cNvSpPr txBox="1"/>
          <p:nvPr/>
        </p:nvSpPr>
        <p:spPr>
          <a:xfrm>
            <a:off x="1643714" y="4084091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27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22" name="Picture 1" descr="ผลการค้นหารูปภาพสำหรับ กล้วยหอมทอง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1" y="2498774"/>
            <a:ext cx="504825" cy="5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7"/>
          <p:cNvSpPr txBox="1"/>
          <p:nvPr/>
        </p:nvSpPr>
        <p:spPr>
          <a:xfrm>
            <a:off x="7405419" y="2735961"/>
            <a:ext cx="46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cs typeface="+mj-cs"/>
              </a:rPr>
              <a:t>15</a:t>
            </a:r>
            <a:endParaRPr lang="th-TH" sz="1800" b="1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124" name="รูปภาพ 123" descr="ผลการค้นหารูปภาพสำหรับ ข้าว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48" y="4285243"/>
            <a:ext cx="381000" cy="56185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/>
          <p:cNvSpPr txBox="1"/>
          <p:nvPr/>
        </p:nvSpPr>
        <p:spPr>
          <a:xfrm>
            <a:off x="2137969" y="4600377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cs typeface="+mj-cs"/>
              </a:rPr>
              <a:t>20  </a:t>
            </a:r>
            <a:endParaRPr lang="th-TH" sz="1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126" name="รูปภาพ 125" descr="ผลการค้นหารูปภาพสำหรับ ข้าว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23" y="4228193"/>
            <a:ext cx="381000" cy="56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TextBox 126"/>
          <p:cNvSpPr txBox="1"/>
          <p:nvPr/>
        </p:nvSpPr>
        <p:spPr>
          <a:xfrm>
            <a:off x="5024123" y="4605382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cs typeface="+mj-cs"/>
              </a:rPr>
              <a:t>20  </a:t>
            </a:r>
            <a:endParaRPr lang="th-TH" sz="1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128" name="รูปภาพ 127" descr="ผลการค้นหารูปภาพสำหรับ ข้าว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28" y="971981"/>
            <a:ext cx="381000" cy="56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TextBox 128"/>
          <p:cNvSpPr txBox="1"/>
          <p:nvPr/>
        </p:nvSpPr>
        <p:spPr>
          <a:xfrm>
            <a:off x="7396535" y="1314734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cs typeface="+mj-cs"/>
              </a:rPr>
              <a:t>20  </a:t>
            </a:r>
            <a:endParaRPr lang="th-TH" sz="1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130" name="รูปภาพ 129" descr="ผลการค้นหารูปภาพสำหรับ ข้าว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11" y="5598255"/>
            <a:ext cx="381000" cy="56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TextBox 130"/>
          <p:cNvSpPr txBox="1"/>
          <p:nvPr/>
        </p:nvSpPr>
        <p:spPr>
          <a:xfrm>
            <a:off x="3800653" y="5975444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cs typeface="+mj-cs"/>
              </a:rPr>
              <a:t>20  </a:t>
            </a:r>
            <a:endParaRPr lang="th-TH" sz="1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132" name="รูปภาพ 131" descr="ผลการค้นหารูปภาพสำหรับ เงา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5" y="2789404"/>
            <a:ext cx="484389" cy="64557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TextBox 132"/>
          <p:cNvSpPr txBox="1"/>
          <p:nvPr/>
        </p:nvSpPr>
        <p:spPr>
          <a:xfrm>
            <a:off x="267175" y="3288616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26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cs typeface="+mj-cs"/>
              </a:rPr>
              <a:t> </a:t>
            </a:r>
            <a:endParaRPr lang="th-TH" sz="1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1032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24" y="2735960"/>
            <a:ext cx="643746" cy="5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2624872" y="3070800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35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cxnSp>
        <p:nvCxnSpPr>
          <p:cNvPr id="140" name="ลูกศรเชื่อมต่อแบบตรง 139"/>
          <p:cNvCxnSpPr>
            <a:stCxn id="90" idx="2"/>
          </p:cNvCxnSpPr>
          <p:nvPr/>
        </p:nvCxnSpPr>
        <p:spPr>
          <a:xfrm>
            <a:off x="2875998" y="3588188"/>
            <a:ext cx="70298" cy="357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ลูกศรเชื่อมต่อแบบตรง 146"/>
          <p:cNvCxnSpPr/>
          <p:nvPr/>
        </p:nvCxnSpPr>
        <p:spPr>
          <a:xfrm>
            <a:off x="2946296" y="3200748"/>
            <a:ext cx="113536" cy="3874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36" y="2971583"/>
            <a:ext cx="643746" cy="4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9" y="1684066"/>
            <a:ext cx="643746" cy="4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32" y="2652800"/>
            <a:ext cx="643746" cy="4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52" y="2735960"/>
            <a:ext cx="643746" cy="4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67" y="3228960"/>
            <a:ext cx="503761" cy="47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24" y="2632363"/>
            <a:ext cx="643746" cy="5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97" y="2789403"/>
            <a:ext cx="643746" cy="49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3118030" y="3116771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23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cxnSp>
        <p:nvCxnSpPr>
          <p:cNvPr id="158" name="ลูกศรเชื่อมต่อแบบตรง 157"/>
          <p:cNvCxnSpPr/>
          <p:nvPr/>
        </p:nvCxnSpPr>
        <p:spPr>
          <a:xfrm>
            <a:off x="3416396" y="3321884"/>
            <a:ext cx="0" cy="2846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549527" y="2995712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16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773181" y="3521334"/>
            <a:ext cx="53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34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7336" y="2955558"/>
            <a:ext cx="42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26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40896" y="1956976"/>
            <a:ext cx="47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35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44524" y="3282814"/>
            <a:ext cx="50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30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cxnSp>
        <p:nvCxnSpPr>
          <p:cNvPr id="1026" name="ลูกศรเชื่อมต่อแบบตรง 1025"/>
          <p:cNvCxnSpPr/>
          <p:nvPr/>
        </p:nvCxnSpPr>
        <p:spPr>
          <a:xfrm flipH="1">
            <a:off x="7333828" y="3180378"/>
            <a:ext cx="728397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75" y="4847098"/>
            <a:ext cx="643746" cy="4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97" y="5054412"/>
            <a:ext cx="643746" cy="4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8" descr="ผลการค้นหารูปภาพสำหรับ ผั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77" y="5479096"/>
            <a:ext cx="643746" cy="4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1" name="ลูกศรเชื่อมต่อแบบตรง 1030"/>
          <p:cNvCxnSpPr/>
          <p:nvPr/>
        </p:nvCxnSpPr>
        <p:spPr>
          <a:xfrm flipV="1">
            <a:off x="3369155" y="4878540"/>
            <a:ext cx="431497" cy="26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365041" y="5146340"/>
            <a:ext cx="5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cs typeface="+mj-cs"/>
              </a:rPr>
              <a:t>22  </a:t>
            </a:r>
            <a:endParaRPr lang="th-TH" sz="1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038" name="TextBox 1037"/>
          <p:cNvSpPr txBox="1"/>
          <p:nvPr/>
        </p:nvSpPr>
        <p:spPr>
          <a:xfrm>
            <a:off x="1703589" y="1266762"/>
            <a:ext cx="4297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จุดดำเนินโครงการเมืองเกษตรสีเขียว</a:t>
            </a:r>
          </a:p>
          <a:p>
            <a:pPr algn="ctr"/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2558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41" name="ลูกศรเชื่อมต่อแบบตรง 1040"/>
          <p:cNvCxnSpPr/>
          <p:nvPr/>
        </p:nvCxnSpPr>
        <p:spPr>
          <a:xfrm flipH="1" flipV="1">
            <a:off x="4980005" y="3857484"/>
            <a:ext cx="234618" cy="488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กิจกรรมที่ 2 การอบรมอย่างเป็นระบบ</a:t>
            </a:r>
            <a:endParaRPr lang="th-TH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920333"/>
            <a:ext cx="83529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dirty="0" smtClean="0"/>
              <a:t>การฝึกอบรมหลักสูตร การขับเคลื่อนระบบการผลิตข้าวอินทรีย์แบบมีส่วนร่วม </a:t>
            </a:r>
            <a:endParaRPr lang="th-TH" sz="2600" b="1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17250"/>
            <a:ext cx="2423303" cy="430809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12776"/>
            <a:ext cx="4716016" cy="265275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00" y="4211208"/>
            <a:ext cx="4644008" cy="2612255"/>
          </a:xfrm>
          <a:prstGeom prst="rect">
            <a:avLst/>
          </a:prstGeom>
        </p:spPr>
      </p:pic>
      <p:sp>
        <p:nvSpPr>
          <p:cNvPr id="9" name="กล่องข้อความ 8"/>
          <p:cNvSpPr txBox="1"/>
          <p:nvPr/>
        </p:nvSpPr>
        <p:spPr>
          <a:xfrm>
            <a:off x="354150" y="1484784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/>
              <a:t>มีผู้เข้าร่วมอบรม 50 ราย</a:t>
            </a:r>
            <a:endParaRPr lang="th-TH" sz="2400" b="1" dirty="0"/>
          </a:p>
        </p:txBody>
      </p:sp>
    </p:spTree>
    <p:extLst>
      <p:ext uri="{BB962C8B-B14F-4D97-AF65-F5344CB8AC3E}">
        <p14:creationId xmlns:p14="http://schemas.microsoft.com/office/powerpoint/2010/main" val="32179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แทนเนื้อหา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4" y="1863725"/>
            <a:ext cx="3703638" cy="2083296"/>
          </a:xfrm>
        </p:spPr>
      </p:pic>
      <p:pic>
        <p:nvPicPr>
          <p:cNvPr id="6" name="ตัวแทนเนื้อหา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74" y="1864618"/>
            <a:ext cx="3702050" cy="2082403"/>
          </a:xfrm>
        </p:spPr>
      </p:pic>
      <p:sp>
        <p:nvSpPr>
          <p:cNvPr id="5" name="TextBox 3"/>
          <p:cNvSpPr txBox="1"/>
          <p:nvPr/>
        </p:nvSpPr>
        <p:spPr>
          <a:xfrm>
            <a:off x="251520" y="404664"/>
            <a:ext cx="835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dirty="0" smtClean="0"/>
              <a:t>การฝึกอบรมหลักสูตร การผลิตข้าวอินทรีย์และการแปรรูปผลิตภัณฑ์</a:t>
            </a:r>
          </a:p>
          <a:p>
            <a:r>
              <a:rPr lang="th-TH" sz="2600" b="1" dirty="0"/>
              <a:t> </a:t>
            </a:r>
            <a:r>
              <a:rPr lang="th-TH" sz="2600" b="1" dirty="0" smtClean="0"/>
              <a:t>    ผู้เข้าร่วมการฝึกอบรม จำนวน 50 ราย</a:t>
            </a:r>
            <a:endParaRPr lang="th-TH" sz="2600" b="1" dirty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21" y="4244681"/>
            <a:ext cx="3635896" cy="204519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03" y="4244681"/>
            <a:ext cx="3670469" cy="206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6" y="1988840"/>
            <a:ext cx="3703638" cy="2083296"/>
          </a:xfrm>
        </p:spPr>
      </p:pic>
      <p:pic>
        <p:nvPicPr>
          <p:cNvPr id="7" name="ตัวแทนเนื้อหา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0" y="1989733"/>
            <a:ext cx="3702050" cy="2082403"/>
          </a:xfrm>
        </p:spPr>
      </p:pic>
      <p:sp>
        <p:nvSpPr>
          <p:cNvPr id="5" name="TextBox 3"/>
          <p:cNvSpPr txBox="1"/>
          <p:nvPr/>
        </p:nvSpPr>
        <p:spPr>
          <a:xfrm>
            <a:off x="349816" y="260648"/>
            <a:ext cx="83529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dirty="0" smtClean="0"/>
              <a:t>การพัฒนาระบบควบคุมภายในกลุ่มผู้ผลิตข้าวอินทรีย์ จำนวน 2 กลุ่ม ได้แก่</a:t>
            </a:r>
          </a:p>
          <a:p>
            <a:pPr marL="457200" indent="-457200">
              <a:buFontTx/>
              <a:buChar char="-"/>
            </a:pPr>
            <a:r>
              <a:rPr lang="th-TH" sz="2600" b="1" dirty="0" smtClean="0"/>
              <a:t>กลุ่มผู้ผลิตข้าวอินทรีย์ตำบลบ้านฝาง</a:t>
            </a:r>
          </a:p>
          <a:p>
            <a:pPr marL="457200" indent="-457200">
              <a:buFontTx/>
              <a:buChar char="-"/>
            </a:pPr>
            <a:r>
              <a:rPr lang="th-TH" sz="2600" b="1" dirty="0" smtClean="0"/>
              <a:t>กลุ่มผู้ผลิตข้าวอินทรีย์ตำบลสระใคร</a:t>
            </a:r>
            <a:endParaRPr lang="th-TH" sz="2600" b="1" dirty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61" y="4221088"/>
            <a:ext cx="4067944" cy="22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Pictures\แผนที่หนองคาย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" y="2276872"/>
            <a:ext cx="764857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คำบรรยายภาพแบบสี่เหลี่ยมมุมมน 2"/>
          <p:cNvSpPr/>
          <p:nvPr/>
        </p:nvSpPr>
        <p:spPr>
          <a:xfrm>
            <a:off x="2267744" y="5805264"/>
            <a:ext cx="2664296" cy="805450"/>
          </a:xfrm>
          <a:prstGeom prst="wedgeRoundRectCallout">
            <a:avLst>
              <a:gd name="adj1" fmla="val 29250"/>
              <a:gd name="adj2" fmla="val -132748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อ.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สระ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ใคร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คำบรรยายภาพแบบสี่เหลี่ยมมุมมน 3"/>
          <p:cNvSpPr/>
          <p:nvPr/>
        </p:nvSpPr>
        <p:spPr>
          <a:xfrm>
            <a:off x="3923928" y="980728"/>
            <a:ext cx="2520280" cy="805450"/>
          </a:xfrm>
          <a:prstGeom prst="wedgeRoundRectCallout">
            <a:avLst>
              <a:gd name="adj1" fmla="val 61985"/>
              <a:gd name="adj2" fmla="val 161390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อ.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รัตนวา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คำบรรยายภาพแบบสี่เหลี่ยมมุมมน 4"/>
          <p:cNvSpPr/>
          <p:nvPr/>
        </p:nvSpPr>
        <p:spPr>
          <a:xfrm>
            <a:off x="2697502" y="2492896"/>
            <a:ext cx="3026626" cy="805450"/>
          </a:xfrm>
          <a:prstGeom prst="wedgeRoundRectCallout">
            <a:avLst>
              <a:gd name="adj1" fmla="val 100092"/>
              <a:gd name="adj2" fmla="val 75385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อ.เฝ้าไร่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คำบรรยายภาพแบบสี่เหลี่ยมมุมมน 5"/>
          <p:cNvSpPr/>
          <p:nvPr/>
        </p:nvSpPr>
        <p:spPr>
          <a:xfrm>
            <a:off x="899592" y="4797152"/>
            <a:ext cx="2180250" cy="805450"/>
          </a:xfrm>
          <a:prstGeom prst="wedgeRoundRectCallout">
            <a:avLst>
              <a:gd name="adj1" fmla="val 63472"/>
              <a:gd name="adj2" fmla="val -84584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อ.ท่าบ่อ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คำบรรยายภาพแบบสี่เหลี่ยมมุมมน 6"/>
          <p:cNvSpPr/>
          <p:nvPr/>
        </p:nvSpPr>
        <p:spPr>
          <a:xfrm>
            <a:off x="5369661" y="5402539"/>
            <a:ext cx="2154667" cy="805450"/>
          </a:xfrm>
          <a:prstGeom prst="wedgeRoundRectCallout">
            <a:avLst>
              <a:gd name="adj1" fmla="val -74771"/>
              <a:gd name="adj2" fmla="val -177470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อ.เมือง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6064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กิจกรรมที่ 3 การตรวจสอบและรับรองข้าวอินทรีย์ ปี 2558  300 ราย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908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48680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การเบิกจ่ายงบประมาณ  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-จัดสรรจำนวน  244,000 บาท    </a:t>
            </a:r>
          </a:p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เบิกจ่าย 100,460 บาท  คิดเป็น 42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%</a:t>
            </a:r>
          </a:p>
          <a:p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คงเหลือ 143,540บาท (สนับสนุนปุ๋ยอินทรีย์/แปรรูปข้าว)                     </a:t>
            </a:r>
          </a:p>
          <a:p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135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1006536" cy="100013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214290"/>
            <a:ext cx="1132123" cy="1143008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2746253" y="785794"/>
            <a:ext cx="3599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๒. </a:t>
            </a:r>
            <a:r>
              <a:rPr lang="th-TH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ด้านการประมง</a:t>
            </a:r>
            <a:endParaRPr lang="th-TH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4498" y="1730440"/>
            <a:ext cx="5429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4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Green </a:t>
            </a:r>
            <a:r>
              <a:rPr lang="en-US" sz="4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Agriclture</a:t>
            </a:r>
            <a:r>
              <a:rPr lang="en-US" sz="4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City</a:t>
            </a:r>
            <a:r>
              <a:rPr lang="en-US" sz="4400" b="1" i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4400" b="1" i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04836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1006536" cy="100013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214290"/>
            <a:ext cx="1132123" cy="114300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57157" y="1714488"/>
            <a:ext cx="8607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พื้นที่ดำเนินการ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 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ตามโครงการเมืองเกษตรสีเขียว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latin typeface="TH SarabunPSK" pitchFamily="34" charset="-34"/>
                <a:cs typeface="TH SarabunPSK" pitchFamily="34" charset="-34"/>
              </a:rPr>
              <a:t>     อำเภอนำร่องของจังหวัดหนองคาย คืออำเภอเมือง อำเภอท่าบ่อและอำเภอศรีเชียงใหม่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7156" y="2564904"/>
            <a:ext cx="84902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เกษตรกร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เป้าหมาย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  </a:t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latin typeface="TH SarabunPSK" pitchFamily="34" charset="-34"/>
                <a:cs typeface="TH SarabunPSK" pitchFamily="34" charset="-34"/>
              </a:rPr>
              <a:t>     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ศูนย์วิจัยและพัฒนาประมงน้ำจืดหนองคายดำเนินการคัดเลือกเกษตรกรเป้าหมายจำนวน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250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ราย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คุณสมบัติ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ของฟาร์มที่เข้าร่วม ต้องมีมาตรฐานการผลิตระดับ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Safety Level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หรือสามารถพัฒนาให้เป็น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Safety Level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ได้ เกษตรกร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250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ราย คิดเป็น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Safety Level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25%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ไม่มีการรับรองมาตรฐาน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5%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ระยะเวลา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ดำเนินการ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 ปีงบประมาณ 2557-2561 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546" y="1071546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ศูนย์วิจัยและพัฒนาประมงน้ำจืดหนองคาย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337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1006536" cy="100013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214290"/>
            <a:ext cx="1132123" cy="1143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428736"/>
            <a:ext cx="257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แผนการดำเนินงาน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071678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โดยศูนย์วิจัยและพัฒนาประมงน้ำจืดหนองคาย ได้ดำเนินงานตามแผนโครงการเมืองเกษตรสีเขียว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Green Agriculture City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ดังนี้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3000372"/>
            <a:ext cx="8358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.จัดทำระบบตามสอบย้อนกลับและจัดทำ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Carbon Footprint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ในระดับฟาร์ม</a:t>
            </a: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.จัดทำจุดสาธิตระบบ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Zero Waste</a:t>
            </a: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.การลดปริมาณไนโตรเจนในน้ำทิ้ง</a:t>
            </a: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.จัดประชุมติดตามผลดำเนินงาน</a:t>
            </a: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.มอบปัจจัยการผลิตกับเกษตรกรที่เข้าร่วมโครงการ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567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NKnongkhai\Desktop\Green City\received_10203230193715671.jpeg"/>
          <p:cNvPicPr>
            <a:picLocks noChangeAspect="1" noChangeArrowheads="1"/>
          </p:cNvPicPr>
          <p:nvPr/>
        </p:nvPicPr>
        <p:blipFill>
          <a:blip r:embed="rId2">
            <a:lum bright="4000" contrast="2000"/>
          </a:blip>
          <a:srcRect/>
          <a:stretch>
            <a:fillRect/>
          </a:stretch>
        </p:blipFill>
        <p:spPr bwMode="auto">
          <a:xfrm>
            <a:off x="5572132" y="3000372"/>
            <a:ext cx="3357554" cy="28575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1006536" cy="100013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214290"/>
            <a:ext cx="1132123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6050" y="1071546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การดำเนินงาน</a:t>
            </a: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ตามโครงการเมืองเกษตรสีเขียว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2143116"/>
            <a:ext cx="8429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จัดทำระบบตามสอบย้อนกลับและจัดทำ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Carbon Footprint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ในระดับฟาร์ม 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ออกเก็บข้อมูลเกษตรกรเป้าหมาย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250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ราย เพื่อจัดทำระบบตามสอบย้อนกลับและจัด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Carbon Footprint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ในระดับฟาร์ม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C:\Users\NKnongkhai\Desktop\Green City\received_1020323019383567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643314"/>
            <a:ext cx="3286148" cy="246461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NKnongkhai\Desktop\Green City\received_10203230193435664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4371977"/>
            <a:ext cx="4143372" cy="248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1006536" cy="100013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214290"/>
            <a:ext cx="1132123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1428736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จัดทำระบบ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Zero Waste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จำนวน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จุด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C:\Users\NKnongkhai\Desktop\Green City\received_1020323020127586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714488"/>
            <a:ext cx="1643074" cy="219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NKnongkhai\Desktop\Green City\received_1020323019475569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357562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NKnongkhai\Desktop\งานโครงการ Green City\My Pictures\รูปออกพื้นที่\IMG201501291529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357694"/>
            <a:ext cx="2571768" cy="22477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3" name="Picture 5" descr="C:\Users\NKnongkhai\Desktop\Green City\received_10203230201075855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3357562"/>
            <a:ext cx="235743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00034" y="2000240"/>
            <a:ext cx="5786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จุดที่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นายสุรินทร์  ยืดยาว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จัดทำระบบน้ำแบบปิด วางท่อระบบทางเดินน้ำเข้าสู่บ่อเลี้ยงสัตว์น้ำ จากบ่อพักน้ำในระบบหมุนเวียนน้ำเพื่อลดการใช้พลังงานภายในฟาร์ม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87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12109" y="135131"/>
            <a:ext cx="4132100" cy="629573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๑. กิจกรรมด้านพืช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764704"/>
            <a:ext cx="849694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๑.๑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พัฒนาเกษตรกรเข้าสู่ระบบมาตรฐาน </a:t>
            </a:r>
            <a:r>
              <a:rPr lang="en-US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GAP  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(กรมส่งเสริมการเกษตร)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เป้าหมาย 300 ราย (พืชอาหาร)  ผล 367 ราย/408 แปลง</a:t>
            </a:r>
            <a:endParaRPr lang="en-US" b="1" dirty="0" smtClean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รูปภาพ 6" descr="C:\Users\User\Downloads\à¸£à¸¹à¸›à¸ à¸²à¸ž 4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4" y="2060848"/>
            <a:ext cx="2808312" cy="212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C:\Users\User\Downloads\à¸£à¸¹à¸›à¸ à¸²à¸ž 3 (6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47" y="2060848"/>
            <a:ext cx="2863732" cy="209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 descr="C:\Users\User\Downloads\à¸£à¸¹à¸›à¸ à¸²à¸ž 2 (4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29" y="2094128"/>
            <a:ext cx="2896908" cy="2060857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5429" y="4751566"/>
            <a:ext cx="894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บรรยายความรู้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: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กรมวิชาการเกษตร  พัฒนาที่ดิน  ตรวจบัญชีสหกรณ์ สาธารณะสุข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72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1006536" cy="100013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214290"/>
            <a:ext cx="1132123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1571612"/>
            <a:ext cx="821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จุดที่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นายพินิจ  วงษ์สมบัติ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ปรับปรุงบ่อเลี้ยงสัตว์น้ำเกษตรกร ที่เป็นจุดสาธิตระบบ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Zero Waste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เพื่อจัดการระบบน้ำทิ้งในบ่อเลี้ยงสัตว์น้ำ เพื่อง่ายต่อการจัดการบ่อเลี้ยงและลดปริมาณการใช้พลังงานในการสูบน้ำออกจากบ่อเลี้ยงสัตว์น้ำ</a:t>
            </a:r>
          </a:p>
        </p:txBody>
      </p:sp>
      <p:pic>
        <p:nvPicPr>
          <p:cNvPr id="9217" name="Picture 1" descr="C:\Users\NKnongkhai\Desktop\Green City\received_1020323020199587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071810"/>
            <a:ext cx="392909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NKnongkhai\Desktop\งานโครงการ Green City\My Pictures\รูปออกพื้นที่\New folder\14266473246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071810"/>
            <a:ext cx="4143404" cy="285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22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1006536" cy="100013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214290"/>
            <a:ext cx="1132123" cy="114300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00034" y="1500174"/>
            <a:ext cx="3474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.จัดประชุมติดตามผลดำเนินงาน</a:t>
            </a:r>
          </a:p>
        </p:txBody>
      </p:sp>
      <p:pic>
        <p:nvPicPr>
          <p:cNvPr id="4098" name="Picture 2" descr="C:\Users\NKnongkhai\Desktop\Green City\received_1020323019199562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000372"/>
            <a:ext cx="4476749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NKnongkhai\Desktop\งานโครงการ Green City\My Pictures\รูปออกพื้นที่\IMG20150316091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000372"/>
            <a:ext cx="347177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2071678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ประชุมติดตามผลการดำเนินงานโครงการเมืองเกษตรสีเขียวด้านประมงร่วมกับสำนักงานประมงจังหวัดหนองคาย ในเดือนธันวาคม,มีนาคม และเดือนมิถุนายน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39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1006536" cy="100013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214290"/>
            <a:ext cx="1132123" cy="114300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1785926" y="548328"/>
            <a:ext cx="5643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.มอบปัจจัยการผลิตกับเกษตรกรที่เข้าร่วมโครงการ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 descr="C:\Users\NKnongkhai\Desktop\งานโครงการ Green City\My Pictures\รูปออกพื้นที่\IMG20150529135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222" y="3425304"/>
            <a:ext cx="3640136" cy="300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NKnongkhai\Desktop\งานโครงการ Green City\My Pictures\รูปออกพื้นที่\IMG20150529133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9508" y="3357561"/>
            <a:ext cx="385765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26628" y="1357298"/>
            <a:ext cx="8215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มอบปัจจัยการผลิตให้กับเกษตรกรในโครงการ จำนวน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250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ราย ในพื้นที่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อำเภอ 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สมุดบันทึกประจำฟาร์ม เพื่อให้เกษตรกรทำการบันทึกข้อมูลการใช้พลังงานในแต่ละรอบการเลี้ยง </a:t>
            </a:r>
          </a:p>
          <a:p>
            <a:pPr marL="457200" indent="-457200">
              <a:buFontTx/>
              <a:buChar char="-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จุลินท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รีย์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(ปม.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ให้กับเกษตรกรเพื่อจะได้ใช้ในการบำบัดน้ำเสียในบ่อเลี้ยงสัตว์น้ำ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11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๓. ด้านปศุสัตว์</a:t>
            </a:r>
            <a:endParaRPr lang="th-TH" sz="32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412776"/>
            <a:ext cx="8280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กิจกรรมสนับสนุนการก่อสร้างบ่อก๊าซชีวภาพในฟาร์มสุกร</a:t>
            </a:r>
          </a:p>
          <a:p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งบประมาณทั้งหมด 8,000,000 บาท (ปี 2557 ต่อเนื่อง 2558)</a:t>
            </a:r>
          </a:p>
          <a:p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งบอุดหนุน จำนวน  2,225,00  บาท   </a:t>
            </a:r>
          </a:p>
          <a:p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-งบเกษตรกรจ่ายสมทบ 50 </a:t>
            </a:r>
            <a:r>
              <a:rPr lang="en-US" sz="3200" dirty="0" smtClean="0">
                <a:latin typeface="TH SarabunIT๙" pitchFamily="34" charset="-34"/>
                <a:cs typeface="TH SarabunIT๙" pitchFamily="34" charset="-34"/>
              </a:rPr>
              <a:t>% 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</a:t>
            </a:r>
          </a:p>
          <a:p>
            <a:r>
              <a:rPr lang="th-TH" sz="3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ผลการดำเนินการ</a:t>
            </a:r>
          </a:p>
          <a:p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-เกษตรกรจำนวน 8 ราย ฟาร์มสุกรจำนวน 4,450 ตัว</a:t>
            </a:r>
          </a:p>
          <a:p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-ขณะอยู่ระหว่างการส่งมูลสุกรตรวจคุณภาพ (โลหะหนัก)</a:t>
            </a:r>
          </a:p>
          <a:p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-สำรวจความต้องการใช้มูลสุกร</a:t>
            </a: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3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143512"/>
            <a:ext cx="9144000" cy="171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92881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0" y="0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4. </a:t>
            </a: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ด้านการปรับปรุงบำรุงดิน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สถานีพัฒนาที่ดินจังหวัดหนองคาย</a:t>
            </a: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8599488" y="1222375"/>
            <a:ext cx="393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3600" b="1">
                <a:latin typeface="TH SarabunPSK" pitchFamily="34" charset="-34"/>
                <a:cs typeface="TH SarabunPSK" pitchFamily="34" charset="-34"/>
              </a:rPr>
              <a:t>  </a:t>
            </a:r>
          </a:p>
        </p:txBody>
      </p:sp>
      <p:pic>
        <p:nvPicPr>
          <p:cNvPr id="20" name="Picture 2" descr="D:\_2556\_new_poster_carbon\pics\ldd_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234637" y="142852"/>
            <a:ext cx="1194091" cy="121444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stA="80000" endPos="37000" dist="12700" dir="5400000" sy="-100000" algn="bl" rotWithShape="0"/>
          </a:effectLst>
          <a:extLst/>
        </p:spPr>
      </p:pic>
      <p:sp>
        <p:nvSpPr>
          <p:cNvPr id="3081" name="TextBox 24"/>
          <p:cNvSpPr txBox="1">
            <a:spLocks noChangeArrowheads="1"/>
          </p:cNvSpPr>
          <p:nvPr/>
        </p:nvSpPr>
        <p:spPr bwMode="auto">
          <a:xfrm>
            <a:off x="8818563" y="5253038"/>
            <a:ext cx="25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th-TH" sz="24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82" name="TextBox 26"/>
          <p:cNvSpPr txBox="1">
            <a:spLocks noChangeArrowheads="1"/>
          </p:cNvSpPr>
          <p:nvPr/>
        </p:nvSpPr>
        <p:spPr bwMode="auto">
          <a:xfrm>
            <a:off x="8818563" y="4527550"/>
            <a:ext cx="25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th-TH" sz="24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8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47275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1" descr="http://igetweb.com/www/environment/gallery/7737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000250"/>
            <a:ext cx="4429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094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6"/>
          <p:cNvSpPr txBox="1">
            <a:spLocks noChangeArrowheads="1"/>
          </p:cNvSpPr>
          <p:nvPr/>
        </p:nvSpPr>
        <p:spPr bwMode="auto">
          <a:xfrm>
            <a:off x="0" y="2428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>
              <a:latin typeface="Calibri" pitchFamily="34" charset="0"/>
              <a:cs typeface="Cordia New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107950" y="1196975"/>
          <a:ext cx="8785225" cy="5160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269"/>
                <a:gridCol w="3566393"/>
                <a:gridCol w="2088291"/>
                <a:gridCol w="1944272"/>
              </a:tblGrid>
              <a:tr h="1254867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ลำดับที่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กิจกรรม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งบประมาณ</a:t>
                      </a:r>
                    </a:p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(บาท)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</a:tr>
              <a:tr h="944868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อบรมเกษตรกรและถ่ายทอดนวัตกรรม</a:t>
                      </a:r>
                      <a:endParaRPr lang="th-TH" sz="2800" b="1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2,000  ราย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1,000,000.-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</a:tr>
              <a:tr h="581473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ส่งเสริมการทำน้ำหมักชีวภาพ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2,000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ราย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2,600,000.-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</a:tr>
              <a:tr h="581473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ส่งเสริมการใช้ปุ๋ยพืชสด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5,000  ไร่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993,804.-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</a:tr>
              <a:tr h="63533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ส่งเสริมการใช้ปูนเพื่อการเกษตร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4,000  ไร่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3,460,000.-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</a:tr>
              <a:tr h="581473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รณรงค์ไถกลบตอซัง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1,000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 ไร่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1,000,000.-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</a:tr>
              <a:tr h="581473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  5  กิจกรรม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9,460,000.-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6" marR="91456" marT="45715" marB="45715"/>
                </a:tc>
              </a:tr>
            </a:tbl>
          </a:graphicData>
        </a:graphic>
      </p:graphicFrame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188913"/>
            <a:ext cx="7343775" cy="7191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แผนการดำเนินงานปีงบประมาณ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2558</a:t>
            </a: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31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8" name="ชื่อเรื่อง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5761037" cy="7191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พื้นที่ดำเนินการปีงบประมาณ 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2558</a:t>
            </a:r>
            <a:endParaRPr lang="th-TH" sz="40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179388" y="1125538"/>
          <a:ext cx="8713788" cy="53276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4325"/>
                <a:gridCol w="2952606"/>
                <a:gridCol w="4176857"/>
              </a:tblGrid>
              <a:tr h="65695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อำเภอเมือง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marL="514350" indent="-514350" algn="ctr">
                        <a:buAutoNum type="arabicPlain" startAt="527"/>
                      </a:pPr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</a:tr>
              <a:tr h="65695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อำเภอสระใคร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173  ราย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</a:tr>
              <a:tr h="65695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อำเภอท่าบ่อ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marL="514350" indent="-514350" algn="ctr">
                        <a:buAutoNum type="arabicPlain" startAt="150"/>
                      </a:pPr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</a:tr>
              <a:tr h="65695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อำเภอศรีเชียงใหม่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marL="514350" indent="-514350" algn="ctr">
                        <a:buAutoNum type="arabicPlain" startAt="150"/>
                      </a:pPr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</a:tr>
              <a:tr h="65695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อำเภอโพธิ์ตาก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marL="514350" indent="-514350" algn="ctr">
                        <a:buAutoNum type="arabicPlain" startAt="300"/>
                      </a:pPr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</a:tr>
              <a:tr h="65695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อำเภอสังคม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marL="514350" indent="-514350" algn="ctr">
                        <a:buAutoNum type="arabicPlain" startAt="100"/>
                      </a:pPr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</a:tr>
              <a:tr h="65695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อำเภอโพนพิสัย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  <a:tc>
                  <a:txBody>
                    <a:bodyPr/>
                    <a:lstStyle/>
                    <a:p>
                      <a:pPr marL="514350" indent="-514350" algn="ctr">
                        <a:buAutoNum type="arabicPlain" startAt="600"/>
                      </a:pPr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/>
                </a:tc>
              </a:tr>
              <a:tr h="728952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 7  อำเภอ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2,000  ราย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9" marR="91449" marT="45712" marB="45712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25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2275" y="1530350"/>
            <a:ext cx="6670675" cy="184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ผลการดำเนินงาน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ปีงบประมาณ  2558</a:t>
            </a:r>
            <a:endParaRPr lang="en-US" sz="6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243" name="Rectangle 11"/>
          <p:cNvSpPr>
            <a:spLocks noChangeArrowheads="1"/>
          </p:cNvSpPr>
          <p:nvPr/>
        </p:nvSpPr>
        <p:spPr bwMode="auto">
          <a:xfrm>
            <a:off x="8599488" y="1222375"/>
            <a:ext cx="393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3600" b="1">
                <a:latin typeface="TH SarabunPSK" pitchFamily="34" charset="-34"/>
                <a:cs typeface="TH SarabunPSK" pitchFamily="34" charset="-34"/>
              </a:rPr>
              <a:t>  </a:t>
            </a:r>
          </a:p>
        </p:txBody>
      </p:sp>
      <p:sp>
        <p:nvSpPr>
          <p:cNvPr id="10244" name="TextBox 24"/>
          <p:cNvSpPr txBox="1">
            <a:spLocks noChangeArrowheads="1"/>
          </p:cNvSpPr>
          <p:nvPr/>
        </p:nvSpPr>
        <p:spPr bwMode="auto">
          <a:xfrm>
            <a:off x="8818563" y="5253038"/>
            <a:ext cx="25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th-TH" sz="24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245" name="TextBox 26"/>
          <p:cNvSpPr txBox="1">
            <a:spLocks noChangeArrowheads="1"/>
          </p:cNvSpPr>
          <p:nvPr/>
        </p:nvSpPr>
        <p:spPr bwMode="auto">
          <a:xfrm>
            <a:off x="8818563" y="4527550"/>
            <a:ext cx="25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th-TH" sz="24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Picture 2" descr="D:\_2556\_new_poster_carbon\pics\ldd_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234637" y="571480"/>
            <a:ext cx="1194091" cy="121444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stA="80000" endPos="37000" dist="12700" dir="5400000" sy="-100000" algn="bl" rotWithShape="0"/>
          </a:effectLst>
          <a:extLst/>
        </p:spPr>
      </p:pic>
      <p:sp>
        <p:nvSpPr>
          <p:cNvPr id="10247" name="TextBox 17"/>
          <p:cNvSpPr txBox="1">
            <a:spLocks noChangeArrowheads="1"/>
          </p:cNvSpPr>
          <p:nvPr/>
        </p:nvSpPr>
        <p:spPr bwMode="auto">
          <a:xfrm>
            <a:off x="6143625" y="5876925"/>
            <a:ext cx="292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th-TH" sz="2000" b="1" i="1">
                <a:latin typeface="Calibri" pitchFamily="34" charset="0"/>
                <a:cs typeface="Cordia New" pitchFamily="34" charset="-34"/>
              </a:rPr>
              <a:t>สถานีพัฒนาที่ดินหนองคาย</a:t>
            </a:r>
          </a:p>
        </p:txBody>
      </p:sp>
    </p:spTree>
    <p:extLst>
      <p:ext uri="{BB962C8B-B14F-4D97-AF65-F5344CB8AC3E}">
        <p14:creationId xmlns:p14="http://schemas.microsoft.com/office/powerpoint/2010/main" val="3205186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6"/>
          <p:cNvSpPr txBox="1">
            <a:spLocks noChangeArrowheads="1"/>
          </p:cNvSpPr>
          <p:nvPr/>
        </p:nvSpPr>
        <p:spPr bwMode="auto">
          <a:xfrm>
            <a:off x="0" y="2428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>
              <a:latin typeface="Calibri" pitchFamily="34" charset="0"/>
              <a:cs typeface="Cordia New" pitchFamily="34" charset="-34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0" y="1628775"/>
          <a:ext cx="9143999" cy="467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688"/>
                <a:gridCol w="1872208"/>
                <a:gridCol w="2448272"/>
                <a:gridCol w="1800200"/>
                <a:gridCol w="1259631"/>
              </a:tblGrid>
              <a:tr h="1802699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แผนงาน/งบประมาณ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ผลการดำเนินงาน/เบิกจ่ายงบประมาณ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คิดเป็นร้อยละ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3289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แผนงาน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2,000 </a:t>
                      </a:r>
                      <a:r>
                        <a:rPr lang="th-TH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2,000 </a:t>
                      </a:r>
                      <a:r>
                        <a:rPr lang="th-TH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962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1,000,000 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997,740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99.77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404813"/>
            <a:ext cx="7343775" cy="9080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กิจกรรม  อบรมเกษตรกรและถ่ายทอดนวัตกรรม</a:t>
            </a: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30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4446588" cy="372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5875"/>
            <a:ext cx="4695825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716338"/>
            <a:ext cx="444658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724275"/>
            <a:ext cx="46958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971550" y="3429000"/>
            <a:ext cx="7345363" cy="50482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อบรมถ่ายทอดนวัตกรรมการพัฒนาที่ดินให้กับเกษตรกลุ่มเป้าหมาย</a:t>
            </a:r>
          </a:p>
        </p:txBody>
      </p:sp>
    </p:spTree>
    <p:extLst>
      <p:ext uri="{BB962C8B-B14F-4D97-AF65-F5344CB8AC3E}">
        <p14:creationId xmlns:p14="http://schemas.microsoft.com/office/powerpoint/2010/main" val="25478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C:\Users\lenovo\Desktop\ภาพ 58\GAPมะเขือเทศ\DSCF28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606" y="384773"/>
            <a:ext cx="2736304" cy="2376264"/>
          </a:xfrm>
          <a:prstGeom prst="rect">
            <a:avLst/>
          </a:prstGeom>
        </p:spPr>
      </p:pic>
      <p:pic>
        <p:nvPicPr>
          <p:cNvPr id="5" name="Picture 2" descr="C:\Users\EOS\Desktop\เมืองเกษตรสีเขียว (หน้าจอ)ปี2558\ดูงานซำสูง1เมย58\ชำสูง1เมย.58_9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3" y="3878873"/>
            <a:ext cx="2880320" cy="22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340" y="2893399"/>
            <a:ext cx="8997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สาธิต/ฝึกปฏิบัติ/ดูงาน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: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ตรวจวิเคราะห์ดิน  การทำน้ำหมักชีวภาพ  การทำปุ๋ยหมัก/อินทรีย์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ตัวแทนเนื้อหา 3" descr="C:\Users\User\Downloads\à¸£à¸¹à¸›à¸ à¸²à¸ž 2 (5)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50" y="404665"/>
            <a:ext cx="288032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D:\New folder\ศึกษาดูงานเมืองเกษตรสีเขียว\IMG_049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46" y="404665"/>
            <a:ext cx="2917742" cy="230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รูปภาพ 5" descr="C:\Users\lenovo\Desktop\ภาพ 58\8,10,11 ก.พ.58 พืชผักและสมุนไพรปลอดภัย 1,2\DSCF25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5" y="3878873"/>
            <a:ext cx="3033495" cy="221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EOS\Desktop\เมืองเกษตรสีเขียว (หน้าจอ)ปี2558\ดูงานซำสูง1เมย58\ชำสูง1เมย.58_53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58" y="3847506"/>
            <a:ext cx="2765730" cy="219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435610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429000"/>
            <a:ext cx="4329112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รูปภาพ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29000"/>
            <a:ext cx="47879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827088" y="3176588"/>
            <a:ext cx="7345362" cy="50482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อบรมถ่ายทอดนวัตกรรมการพัฒนาที่ดินให้กับเกษตรกลุ่มเป้าหมาย</a:t>
            </a:r>
          </a:p>
        </p:txBody>
      </p:sp>
    </p:spTree>
    <p:extLst>
      <p:ext uri="{BB962C8B-B14F-4D97-AF65-F5344CB8AC3E}">
        <p14:creationId xmlns:p14="http://schemas.microsoft.com/office/powerpoint/2010/main" val="848633691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0" y="2428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>
              <a:latin typeface="Calibri" pitchFamily="34" charset="0"/>
              <a:cs typeface="Cordia New" pitchFamily="34" charset="-34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0" y="1928813"/>
          <a:ext cx="9143999" cy="4379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0"/>
                <a:gridCol w="1944216"/>
                <a:gridCol w="2448272"/>
                <a:gridCol w="1728192"/>
                <a:gridCol w="1331639"/>
              </a:tblGrid>
              <a:tr h="1369093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แผนงาน/งบประมาณ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ผลการดำเนินงาน/เบิกจ่ายงบประมาณ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คิดเป็นร้อยละ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88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แผนงาน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2,000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2,000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5932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งบประมาณ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2,600,000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2,597,715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99.91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0" marB="4571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404813"/>
            <a:ext cx="7343775" cy="9080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กิจกรรม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ส่งเสริมการทำน้ำหมักชีวภาพ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14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50056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รูปภาพ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73463"/>
            <a:ext cx="4643437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900113" y="3271838"/>
            <a:ext cx="7632700" cy="461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sz="2400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 อบรม สาธิตให้ความรู้ในการผลิตและการใช้สารอินทรีย์ทดแทนสารเคมีทางการเกษตร  </a:t>
            </a:r>
          </a:p>
        </p:txBody>
      </p:sp>
    </p:spTree>
    <p:extLst>
      <p:ext uri="{BB962C8B-B14F-4D97-AF65-F5344CB8AC3E}">
        <p14:creationId xmlns:p14="http://schemas.microsoft.com/office/powerpoint/2010/main" val="21029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0" y="2428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>
              <a:latin typeface="Calibri" pitchFamily="34" charset="0"/>
              <a:cs typeface="Cordia New" pitchFamily="34" charset="-34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0" y="1928813"/>
          <a:ext cx="9143999" cy="445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96"/>
                <a:gridCol w="1872208"/>
                <a:gridCol w="2376264"/>
                <a:gridCol w="1800200"/>
                <a:gridCol w="1259631"/>
              </a:tblGrid>
              <a:tr h="1661671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แผนงาน/งบประมาณ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ผลการดำเนินงาน/เบิกจ่ายงบประมาณ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คิดเป็นร้อยละ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19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แผนงาน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5,000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ไร่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5,000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ไร่</a:t>
                      </a:r>
                      <a:endParaRPr lang="th-TH" sz="28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607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งบประมาณ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993,804</a:t>
                      </a: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991,304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99.74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404813"/>
            <a:ext cx="7343775" cy="9080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กิจกรรม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ส่งเสริมการใช้ปุ๋ยพืชสด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33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500438"/>
            <a:ext cx="4527551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500438"/>
            <a:ext cx="46386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9"/>
          <p:cNvSpPr>
            <a:spLocks noChangeArrowheads="1"/>
          </p:cNvSpPr>
          <p:nvPr/>
        </p:nvSpPr>
        <p:spPr bwMode="auto">
          <a:xfrm>
            <a:off x="1979613" y="3240088"/>
            <a:ext cx="5430837" cy="5222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แจก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เมล็ด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พันธุ์พืชปุ๋ยสดให้กับเกษตรกร</a:t>
            </a:r>
          </a:p>
        </p:txBody>
      </p:sp>
    </p:spTree>
    <p:extLst>
      <p:ext uri="{BB962C8B-B14F-4D97-AF65-F5344CB8AC3E}">
        <p14:creationId xmlns:p14="http://schemas.microsoft.com/office/powerpoint/2010/main" val="4947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3175"/>
            <a:ext cx="4643438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875"/>
            <a:ext cx="4500562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3416300"/>
            <a:ext cx="45370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9"/>
          <p:cNvSpPr>
            <a:spLocks noChangeArrowheads="1"/>
          </p:cNvSpPr>
          <p:nvPr/>
        </p:nvSpPr>
        <p:spPr bwMode="auto">
          <a:xfrm>
            <a:off x="1331913" y="3095625"/>
            <a:ext cx="6335712" cy="523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ปลูกปุ๋ยพืชสด(ปอ</a:t>
            </a:r>
            <a:r>
              <a:rPr lang="th-TH" b="1" dirty="0" err="1">
                <a:latin typeface="TH SarabunIT๙" pitchFamily="34" charset="-34"/>
                <a:cs typeface="TH SarabunIT๙" pitchFamily="34" charset="-34"/>
              </a:rPr>
              <a:t>เทือง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)เพื่อไถกลบปรับปรุงบำรุงดิน</a:t>
            </a:r>
          </a:p>
        </p:txBody>
      </p:sp>
    </p:spTree>
    <p:extLst>
      <p:ext uri="{BB962C8B-B14F-4D97-AF65-F5344CB8AC3E}">
        <p14:creationId xmlns:p14="http://schemas.microsoft.com/office/powerpoint/2010/main" val="3079405980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6"/>
          <p:cNvSpPr txBox="1">
            <a:spLocks noChangeArrowheads="1"/>
          </p:cNvSpPr>
          <p:nvPr/>
        </p:nvSpPr>
        <p:spPr bwMode="auto">
          <a:xfrm>
            <a:off x="0" y="2428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>
              <a:latin typeface="Calibri" pitchFamily="34" charset="0"/>
              <a:cs typeface="Cordia New" pitchFamily="34" charset="-34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912448"/>
              </p:ext>
            </p:extLst>
          </p:nvPr>
        </p:nvGraphicFramePr>
        <p:xfrm>
          <a:off x="-1" y="1124744"/>
          <a:ext cx="9144001" cy="413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4590"/>
                <a:gridCol w="1788138"/>
                <a:gridCol w="2407108"/>
                <a:gridCol w="1650589"/>
                <a:gridCol w="1073576"/>
              </a:tblGrid>
              <a:tr h="1661671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แผนงาน/งบประมาณ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ผลการดำเนินงาน/เบิกจ่ายงบประมาณ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คิดเป็นร้อยละ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649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แผนงาน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4,000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ไร่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4,000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ไร่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607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งบประมาณ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3,460,000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2,892,996.57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83.61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1126735" y="143984"/>
            <a:ext cx="7343775" cy="9080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กิจกรรม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ส่งเสริมการใช้ปูนเพื่อการเกษตร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05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ตัวยึด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3071813" y="6500813"/>
            <a:ext cx="2895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th-TH" sz="1400" smtClean="0"/>
              <a:t>สพด.หนองคาย  สพข.5</a:t>
            </a: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00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4643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258888" y="3240088"/>
            <a:ext cx="6715125" cy="523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sz="2400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หว่านปูน</a:t>
            </a:r>
            <a:r>
              <a:rPr lang="th-TH" b="1" dirty="0" err="1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โดโลไมต์</a:t>
            </a: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พร้อมไถกลบเพื่อปรับปรุงพื้นที่ดินกรด </a:t>
            </a:r>
          </a:p>
        </p:txBody>
      </p:sp>
    </p:spTree>
    <p:extLst>
      <p:ext uri="{BB962C8B-B14F-4D97-AF65-F5344CB8AC3E}">
        <p14:creationId xmlns:p14="http://schemas.microsoft.com/office/powerpoint/2010/main" val="21906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6"/>
          <p:cNvSpPr txBox="1">
            <a:spLocks noChangeArrowheads="1"/>
          </p:cNvSpPr>
          <p:nvPr/>
        </p:nvSpPr>
        <p:spPr bwMode="auto">
          <a:xfrm>
            <a:off x="0" y="2428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th-TH">
              <a:latin typeface="Calibri" pitchFamily="34" charset="0"/>
              <a:cs typeface="Cordia New" pitchFamily="34" charset="-34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0" y="1928813"/>
          <a:ext cx="9143999" cy="452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96"/>
                <a:gridCol w="2088232"/>
                <a:gridCol w="2232248"/>
                <a:gridCol w="1728192"/>
                <a:gridCol w="1259631"/>
              </a:tblGrid>
              <a:tr h="1580728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แผนงาน/งบประมาณ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ผลการดำเนินงาน/เบิกจ่ายงบประมาณ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คิดเป็นร้อยละ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414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แผนงาน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1,000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ไร่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1,000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ไร่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3234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งบประมาณ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1,000,000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880,000</a:t>
                      </a: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บาท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88</a:t>
                      </a: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404813"/>
            <a:ext cx="7343775" cy="9080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กิจกรรม 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รณรงค์ไถกลบตอซัง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40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32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45005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6434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4"/>
          <p:cNvSpPr txBox="1">
            <a:spLocks noChangeArrowheads="1"/>
          </p:cNvSpPr>
          <p:nvPr/>
        </p:nvSpPr>
        <p:spPr bwMode="auto">
          <a:xfrm>
            <a:off x="1403350" y="3127375"/>
            <a:ext cx="6067425" cy="523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 ร่วมหว่านเมล็ดพันธุ์พืชปุ๋ยสดพร้อมไถกลบตอซัง </a:t>
            </a:r>
          </a:p>
        </p:txBody>
      </p:sp>
    </p:spTree>
    <p:extLst>
      <p:ext uri="{BB962C8B-B14F-4D97-AF65-F5344CB8AC3E}">
        <p14:creationId xmlns:p14="http://schemas.microsoft.com/office/powerpoint/2010/main" val="16667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รูปภาพ 5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ownloads\รูปภาพ 4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04" y="508570"/>
            <a:ext cx="2856656" cy="21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ตัวยึดเนื้อหา 3" descr="C:\Users\lenovo\Desktop\ภาพ 58\GAPมะเขือเทศ\DSCF2823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3356992"/>
            <a:ext cx="3240359" cy="2381320"/>
          </a:xfrm>
        </p:spPr>
      </p:pic>
      <p:pic>
        <p:nvPicPr>
          <p:cNvPr id="10" name="Picture 3" descr="C:\Users\User\Downloads\รูปภาพ 5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69211"/>
            <a:ext cx="3152513" cy="236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ตัวยึดเนื้อหา 5" descr="DSC015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8681" y="520968"/>
            <a:ext cx="2819325" cy="2114494"/>
          </a:xfrm>
          <a:prstGeom prst="rect">
            <a:avLst/>
          </a:prstGeom>
        </p:spPr>
      </p:pic>
      <p:pic>
        <p:nvPicPr>
          <p:cNvPr id="12" name="ตัวยึดเนื้อหา 5" descr="DSC014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3369211"/>
            <a:ext cx="3256187" cy="23643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5576" y="269091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การสนับสนุน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: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กรมพัฒนาที่ดิน  (ถังหมัก กากน้ำตาล สารปรับปรุงดิน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58772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การติดตามให้คำปรึกษาและประเมินแปลงเบื้องต้น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09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548680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การเบิกจ่ายงบประมาณ  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-จัดสรรจำนวน 9,460,000  บาท    </a:t>
            </a:r>
          </a:p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เบิกจ่าย 8,359,755 บาท  คิดเป็น 90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%</a:t>
            </a:r>
          </a:p>
          <a:p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คงเหลือ 1,100,245 บาท (การติดตามและประเมินผล)                     </a:t>
            </a:r>
          </a:p>
          <a:p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01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รูปภาพ 13" descr="template_m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720" y="960294"/>
            <a:ext cx="8572560" cy="2492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5. ด้านหม่อนไหม</a:t>
            </a:r>
            <a:endParaRPr lang="th-TH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ศูนย์หม่อนไหมเฉลิมพระเกียรติฯ หนองคาย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</a:endParaRPr>
          </a:p>
        </p:txBody>
      </p:sp>
      <p:sp>
        <p:nvSpPr>
          <p:cNvPr id="7" name="รูปหกเหลี่ยม 6"/>
          <p:cNvSpPr/>
          <p:nvPr/>
        </p:nvSpPr>
        <p:spPr>
          <a:xfrm>
            <a:off x="3786182" y="4429132"/>
            <a:ext cx="857256" cy="708168"/>
          </a:xfrm>
          <a:prstGeom prst="hexagon">
            <a:avLst/>
          </a:prstGeom>
          <a:blipFill dpi="0" rotWithShape="1">
            <a:blip r:embed="rId3" cstate="print"/>
            <a:srcRect/>
            <a:stretch>
              <a:fillRect l="-35000" t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8" name="รูปหกเหลี่ยม 7"/>
          <p:cNvSpPr/>
          <p:nvPr/>
        </p:nvSpPr>
        <p:spPr>
          <a:xfrm>
            <a:off x="1643042" y="4259159"/>
            <a:ext cx="1357322" cy="1170105"/>
          </a:xfrm>
          <a:prstGeom prst="hexagon">
            <a:avLst/>
          </a:prstGeom>
          <a:blipFill dpi="0" rotWithShape="1">
            <a:blip r:embed="rId4" cstate="print"/>
            <a:srcRect/>
            <a:stretch>
              <a:fillRect l="-14000" t="-1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9" name="รูปหกเหลี่ยม 8"/>
          <p:cNvSpPr/>
          <p:nvPr/>
        </p:nvSpPr>
        <p:spPr>
          <a:xfrm>
            <a:off x="1785918" y="5572140"/>
            <a:ext cx="1357322" cy="1170105"/>
          </a:xfrm>
          <a:prstGeom prst="hexagon">
            <a:avLst/>
          </a:prstGeom>
          <a:blipFill>
            <a:blip r:embed="rId5" cstate="print"/>
            <a:stretch>
              <a:fillRect l="-4000" t="3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0" name="รูปหกเหลี่ยม 9"/>
          <p:cNvSpPr/>
          <p:nvPr/>
        </p:nvSpPr>
        <p:spPr>
          <a:xfrm>
            <a:off x="428596" y="3616217"/>
            <a:ext cx="1357322" cy="1170105"/>
          </a:xfrm>
          <a:prstGeom prst="hexagon">
            <a:avLst/>
          </a:prstGeom>
          <a:blipFill dpi="0" rotWithShape="1">
            <a:blip r:embed="rId6" cstate="print"/>
            <a:srcRect/>
            <a:stretch>
              <a:fillRect l="-4000" t="3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1" name="รูปหกเหลี่ยม 10"/>
          <p:cNvSpPr/>
          <p:nvPr/>
        </p:nvSpPr>
        <p:spPr>
          <a:xfrm>
            <a:off x="2857488" y="4929198"/>
            <a:ext cx="1077285" cy="928694"/>
          </a:xfrm>
          <a:prstGeom prst="hexagon">
            <a:avLst/>
          </a:prstGeom>
          <a:blipFill>
            <a:blip r:embed="rId7" cstate="print"/>
            <a:stretch>
              <a:fillRect l="-4000" t="3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2" name="รูปหกเหลี่ยม 11"/>
          <p:cNvSpPr/>
          <p:nvPr/>
        </p:nvSpPr>
        <p:spPr>
          <a:xfrm>
            <a:off x="1637327" y="3214686"/>
            <a:ext cx="1077285" cy="928694"/>
          </a:xfrm>
          <a:prstGeom prst="hexagon">
            <a:avLst/>
          </a:prstGeom>
          <a:blipFill>
            <a:blip r:embed="rId8" cstate="print"/>
            <a:stretch>
              <a:fillRect l="-4000" t="3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3" name="รูปหกเหลี่ยม 12"/>
          <p:cNvSpPr/>
          <p:nvPr/>
        </p:nvSpPr>
        <p:spPr>
          <a:xfrm>
            <a:off x="2786050" y="3714752"/>
            <a:ext cx="1077285" cy="928694"/>
          </a:xfrm>
          <a:prstGeom prst="hexagon">
            <a:avLst/>
          </a:prstGeom>
          <a:blipFill>
            <a:blip r:embed="rId9" cstate="print"/>
            <a:stretch>
              <a:fillRect l="-4000" t="3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6" name="วงรี 15"/>
          <p:cNvSpPr/>
          <p:nvPr/>
        </p:nvSpPr>
        <p:spPr>
          <a:xfrm>
            <a:off x="0" y="4857750"/>
            <a:ext cx="1857375" cy="1857375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35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สรุปโครงการเมืองเกษตรสีเขียว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6334" y="1377228"/>
            <a:ext cx="8429625" cy="538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latin typeface="Angsana New" panose="02020603050405020304" pitchFamily="18" charset="-34"/>
              </a:rPr>
              <a:t>	      งบประมาณที่ได้รับทั้งสิ้น   576,473  บาท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                             -  เบิกจ่ายแล้ว    345,597   บาท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                             -  คงเหลือ          230,876   บาท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	           -  คิดเป็นร้อยละ   59.95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latin typeface="Angsana New" panose="02020603050405020304" pitchFamily="18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latin typeface="Angsana New" panose="02020603050405020304" pitchFamily="18" charset="-34"/>
              </a:rPr>
              <a:t>กิจกรรมที่ได้ดำเนินงาน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กิจกรรมที่ 1  อบรมเกษตรกรและศึกษาดูงาน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1. อบรมเกษตรกร หลักสูตร การผลิตหม่อนไหมภายใต้มาตรฐานการปฏิบัติทางการเกษตรที่ดีและมาตรฐานสินค้าเกษตรอินทรีย์  อบรมระหว่างวันที่ 24-26 ธันวาคม 2557 ณ ศูนย์หม่อนไหมเฉลิมพระเกียรติฯ หนองคาย เกษตรกร 7 ราย (งบประมาณ  42,742 บาท)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2. อบรมเกษตรกร หลักสูตร กระบวนการฟอกย้อมและผลิตผ้าไหมที่เป็นมิตรต่อสิ่งแวดล้อม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       อบรมระหว่างวันที่ 18-20 ธันวาคม 2557 ณ ศูนย์หม่อนไหมเฉลิมพระเกียรติฯ หนองคาย เกษตรกร 4 ราย (งบประมาณ  40,786 บาท)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79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23528" y="188640"/>
            <a:ext cx="83929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3. อบรมเกษตรกร หลักสูตร กระบวนการรับรองมาตรฐานการผลิตที่เป็นมิตรต่อสิ่งแวดล้อมสำหรับผลิตภัณฑ์หม่อนไหมอบรมระหว่างวันที่ 6-8 มกราคม 2558 ณ ศูนย์หม่อนไหมเฉลิมพระเกียรติฯ หนองคาย เกษตรกร 4 ราย  (งบประมาณ  40,480 บาท)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           -  รวมงบประมาณในการฝึกอบรมและศึกษาดูงาน จำนวน   160,008   บาท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              </a:t>
            </a:r>
            <a:r>
              <a:rPr lang="th-TH" sz="2400" b="1" dirty="0" err="1" smtClean="0">
                <a:latin typeface="Angsana New" panose="02020603050405020304" pitchFamily="18" charset="-34"/>
              </a:rPr>
              <a:t>บิก</a:t>
            </a:r>
            <a:r>
              <a:rPr lang="th-TH" sz="2400" b="1" dirty="0" smtClean="0">
                <a:latin typeface="Angsana New" panose="02020603050405020304" pitchFamily="18" charset="-34"/>
              </a:rPr>
              <a:t>จ่าย  </a:t>
            </a:r>
            <a:r>
              <a:rPr lang="th-TH" sz="2400" b="1" dirty="0">
                <a:latin typeface="Angsana New" panose="02020603050405020304" pitchFamily="18" charset="-34"/>
              </a:rPr>
              <a:t>78,756   บาท   คงเหลือ   81,252  บาท (ขอเปลี่ยนแปลงหมวดเงิน)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4. การศึกษาดูงาน ได้พาเกษตรกรที่เข้ารับการฝึกอบรมทั้ง 3 หลักสูตร จำนวน  14 ราย เดินทาง</a:t>
            </a:r>
            <a:r>
              <a:rPr lang="th-TH" sz="2400" b="1" dirty="0" smtClean="0">
                <a:latin typeface="Angsana New" panose="02020603050405020304" pitchFamily="18" charset="-34"/>
              </a:rPr>
              <a:t>ไปศึกษา</a:t>
            </a:r>
            <a:r>
              <a:rPr lang="th-TH" sz="2400" b="1" dirty="0">
                <a:latin typeface="Angsana New" panose="02020603050405020304" pitchFamily="18" charset="-34"/>
              </a:rPr>
              <a:t>ดูงานเรื่อง การผลิตหม่อนไหมอินทรีย์ ที่นิคมสร้างตนเอง อ.กาบเชิง และการฟอก</a:t>
            </a:r>
            <a:r>
              <a:rPr lang="th-TH" sz="2400" b="1" dirty="0" smtClean="0">
                <a:latin typeface="Angsana New" panose="02020603050405020304" pitchFamily="18" charset="-34"/>
              </a:rPr>
              <a:t>ย้อมเส้น</a:t>
            </a:r>
            <a:r>
              <a:rPr lang="th-TH" sz="2400" b="1" dirty="0">
                <a:latin typeface="Angsana New" panose="02020603050405020304" pitchFamily="18" charset="-34"/>
              </a:rPr>
              <a:t>ไหมด้วยสีธรรมชาติ ที่บ้านนาตัง อ.เขวาศรีนครินทร์ จ.สุรินทร์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      เมื่อวันที่ 9-10 มกราคม  </a:t>
            </a:r>
            <a:r>
              <a:rPr lang="th-TH" sz="2400" b="1" dirty="0" smtClean="0">
                <a:latin typeface="Angsana New" panose="02020603050405020304" pitchFamily="18" charset="-34"/>
              </a:rPr>
              <a:t>2558</a:t>
            </a:r>
            <a:endParaRPr lang="th-TH" sz="2400" b="1" dirty="0">
              <a:latin typeface="Angsana New" panose="02020603050405020304" pitchFamily="18" charset="-34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กิจกรรมที่ 2  การรับรอง </a:t>
            </a:r>
            <a:r>
              <a:rPr lang="en-US" sz="2400" b="1" dirty="0">
                <a:latin typeface="Angsana New" panose="02020603050405020304" pitchFamily="18" charset="-34"/>
              </a:rPr>
              <a:t>GAP </a:t>
            </a:r>
            <a:r>
              <a:rPr lang="th-TH" sz="2400" b="1" dirty="0">
                <a:latin typeface="Angsana New" panose="02020603050405020304" pitchFamily="18" charset="-34"/>
              </a:rPr>
              <a:t>และอินทรีย์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            -  งบประมาณ     15,000   บาท    (จะดำเนินการภายในเดือนกรกฎาคม-สิงหาคม 2558</a:t>
            </a:r>
            <a:r>
              <a:rPr lang="th-TH" sz="2400" b="1" dirty="0" smtClean="0">
                <a:latin typeface="Angsana New" panose="02020603050405020304" pitchFamily="18" charset="-34"/>
              </a:rPr>
              <a:t>)</a:t>
            </a:r>
            <a:endParaRPr lang="th-TH" sz="2400" b="1" dirty="0">
              <a:latin typeface="Angsana New" panose="02020603050405020304" pitchFamily="18" charset="-34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กิจกรรมที่ 3   ค่าจ้างเหมาตรวจรับรองอินทรีย์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Angsana New" panose="02020603050405020304" pitchFamily="18" charset="-34"/>
              </a:rPr>
              <a:t>            -  งบประมาณ      60,000  บาท    ยังไม่ดำเนินการ (ขอเปลี่ยนแปลงหมวดเงิน)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562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โครงการเกษตรเมืองสีเขียว</a:t>
            </a:r>
            <a:endParaRPr lang="en-US" b="1" dirty="0"/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827088" y="1557338"/>
            <a:ext cx="77771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371600" indent="-4572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lvl="2" algn="ctr" eaLnBrk="1" hangingPunct="1"/>
            <a:r>
              <a:rPr lang="th-TH" sz="2400" b="1" dirty="0">
                <a:latin typeface="Angsana New" pitchFamily="18" charset="-34"/>
              </a:rPr>
              <a:t>1.   หลักสูตร การผลิตหม่อนไหม ภายใต้มาตรฐานการปฏิบัติทางการเกษตรที่ดี</a:t>
            </a:r>
          </a:p>
          <a:p>
            <a:pPr algn="ctr" eaLnBrk="1" hangingPunct="1"/>
            <a:r>
              <a:rPr lang="th-TH" sz="2400" b="1" dirty="0">
                <a:latin typeface="Angsana New" pitchFamily="18" charset="-34"/>
              </a:rPr>
              <a:t>และมาตรฐานสินค้าเกษตรอินทรีย์</a:t>
            </a:r>
            <a:endParaRPr lang="en-US" sz="2400" dirty="0">
              <a:latin typeface="Angsana New" pitchFamily="18" charset="-34"/>
            </a:endParaRPr>
          </a:p>
          <a:p>
            <a:pPr algn="ctr" eaLnBrk="1" hangingPunct="1"/>
            <a:r>
              <a:rPr lang="th-TH" sz="2400" b="1" dirty="0">
                <a:latin typeface="Angsana New" pitchFamily="18" charset="-34"/>
              </a:rPr>
              <a:t>วันที่ 24-26 ธันวาคม 2557</a:t>
            </a:r>
            <a:endParaRPr lang="en-US" sz="2400" dirty="0">
              <a:latin typeface="Angsana New" pitchFamily="18" charset="-34"/>
            </a:endParaRPr>
          </a:p>
          <a:p>
            <a:pPr algn="ctr" eaLnBrk="1" hangingPunct="1"/>
            <a:r>
              <a:rPr lang="th-TH" sz="2400" b="1" dirty="0">
                <a:latin typeface="Angsana New" pitchFamily="18" charset="-34"/>
              </a:rPr>
              <a:t>ณ ศูนย์หม่อนไหมเฉลิมพระเกียรติฯ หนองคาย</a:t>
            </a:r>
            <a:endParaRPr lang="en-US" sz="2400" dirty="0">
              <a:latin typeface="Angsana New" pitchFamily="18" charset="-34"/>
            </a:endParaRPr>
          </a:p>
        </p:txBody>
      </p:sp>
      <p:pic>
        <p:nvPicPr>
          <p:cNvPr id="5124" name="Picture 8" descr="G:\เมืองเกษตรสีเขียว\129___12\IMG_1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497263"/>
            <a:ext cx="33623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G:\เมืองเกษตรสีเขียว\129___12\IMG_1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97263"/>
            <a:ext cx="33686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โครงการเกษตรเมืองสีเขียว</a:t>
            </a:r>
            <a:endParaRPr lang="en-US" b="1" dirty="0"/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827088" y="1557338"/>
            <a:ext cx="7777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2400" b="1">
                <a:latin typeface="Angsana New" pitchFamily="18" charset="-34"/>
              </a:rPr>
              <a:t>สนับสนุนวัสดุ-อุปกรณ์</a:t>
            </a:r>
          </a:p>
          <a:p>
            <a:pPr algn="ctr" eaLnBrk="1" hangingPunct="1"/>
            <a:r>
              <a:rPr lang="th-TH" sz="2400" b="1">
                <a:latin typeface="Angsana New" pitchFamily="18" charset="-34"/>
              </a:rPr>
              <a:t>หลักสูตร การผลิตหม่อนไหม ภายใต้มาตรฐานการปฏิบัติทางการเกษตรที่ดี</a:t>
            </a:r>
          </a:p>
          <a:p>
            <a:pPr algn="ctr" eaLnBrk="1" hangingPunct="1"/>
            <a:r>
              <a:rPr lang="th-TH" sz="2400" b="1">
                <a:latin typeface="Angsana New" pitchFamily="18" charset="-34"/>
              </a:rPr>
              <a:t>และมาตรฐานสินค้าเกษตรอินทรีย์</a:t>
            </a:r>
            <a:endParaRPr lang="en-US" sz="2400">
              <a:latin typeface="Angsana New" pitchFamily="18" charset="-34"/>
            </a:endParaRPr>
          </a:p>
        </p:txBody>
      </p:sp>
      <p:pic>
        <p:nvPicPr>
          <p:cNvPr id="6148" name="Picture 6" descr="G:\เมืองเกษตรสีเขียว\131___02\IMG_1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708275"/>
            <a:ext cx="26733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G:\เมืองเกษตรสีเขียว\131___02\IMG_1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08275"/>
            <a:ext cx="26558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G:\เมืองเกษตรสีเขียว\131___02\IMG_12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4730750"/>
            <a:ext cx="26463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 descr="G:\เมืองเกษตรสีเขียว\131___02\IMG_12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4730750"/>
            <a:ext cx="26892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2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โครงการเมืองเกษตรสีเขียว</a:t>
            </a:r>
            <a:endParaRPr lang="en-US" b="1" dirty="0"/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827088" y="1557338"/>
            <a:ext cx="7777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2400" b="1">
                <a:latin typeface="Angsana New" pitchFamily="18" charset="-34"/>
              </a:rPr>
              <a:t>2.  หลักสูตร กระบวนการฟอกย้อม และผลิตผ้าไหมที่เป็นมิตรต่อสิ่งแวดล้อม</a:t>
            </a:r>
            <a:endParaRPr lang="en-US" sz="2400">
              <a:latin typeface="Angsana New" pitchFamily="18" charset="-34"/>
            </a:endParaRPr>
          </a:p>
          <a:p>
            <a:pPr algn="ctr" eaLnBrk="1" hangingPunct="1"/>
            <a:r>
              <a:rPr lang="th-TH" sz="2400" b="1">
                <a:latin typeface="Angsana New" pitchFamily="18" charset="-34"/>
              </a:rPr>
              <a:t>ระหว่างวันที่ 18-20 ธันวาคม 2557</a:t>
            </a:r>
            <a:endParaRPr lang="en-US" sz="2400">
              <a:latin typeface="Angsana New" pitchFamily="18" charset="-34"/>
            </a:endParaRPr>
          </a:p>
          <a:p>
            <a:pPr algn="ctr" eaLnBrk="1" hangingPunct="1"/>
            <a:r>
              <a:rPr lang="th-TH" sz="2400" b="1">
                <a:latin typeface="Angsana New" pitchFamily="18" charset="-34"/>
              </a:rPr>
              <a:t>ณ ศูนย์หม่อนไหมเฉลิมพระเกียรติฯ หนองคาย</a:t>
            </a:r>
            <a:endParaRPr lang="en-US" sz="2400">
              <a:latin typeface="Angsana New" pitchFamily="18" charset="-34"/>
            </a:endParaRPr>
          </a:p>
        </p:txBody>
      </p:sp>
      <p:pic>
        <p:nvPicPr>
          <p:cNvPr id="7172" name="Picture 4" descr="G:\เมืองเกษตรสีเขียว\129___12\IMG_1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652963"/>
            <a:ext cx="240506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G:\เมืองเกษตรสีเขียว\129___12\IMG_1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4652963"/>
            <a:ext cx="240506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G:\เมืองเกษตรสีเขียว\129___12\IMG_1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782888"/>
            <a:ext cx="240506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G:\เมืองเกษตรสีเขียว\129___12\IMG_11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2782888"/>
            <a:ext cx="240506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6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โครงการเมืองเกษตรสีเขียว</a:t>
            </a:r>
            <a:endParaRPr lang="en-US" b="1" dirty="0"/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827088" y="1557338"/>
            <a:ext cx="77771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2400" b="1">
                <a:latin typeface="Angsana New" pitchFamily="18" charset="-34"/>
              </a:rPr>
              <a:t>สนับสนุนวัสดุ-อุปกรณ์</a:t>
            </a:r>
          </a:p>
          <a:p>
            <a:pPr algn="ctr" eaLnBrk="1" hangingPunct="1"/>
            <a:r>
              <a:rPr lang="th-TH" sz="2400" b="1">
                <a:latin typeface="Angsana New" pitchFamily="18" charset="-34"/>
              </a:rPr>
              <a:t>หลักสูตร กระบวนการฟอกย้อม และผลิตผ้าไหมที่เป็นมิตรต่อสิ่งแวดล้อม</a:t>
            </a:r>
            <a:endParaRPr lang="en-US" sz="2400">
              <a:latin typeface="Angsana New" pitchFamily="18" charset="-34"/>
            </a:endParaRPr>
          </a:p>
        </p:txBody>
      </p:sp>
      <p:pic>
        <p:nvPicPr>
          <p:cNvPr id="8196" name="Picture 8" descr="G:\เมืองเกษตรสีเขียว\131___02\IMG_1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492375"/>
            <a:ext cx="26003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G:\เมืองเกษตรสีเขียว\131___02\IMG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2492375"/>
            <a:ext cx="25415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 descr="G:\เมืองเกษตรสีเขียว\131___02\IMG_12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43425"/>
            <a:ext cx="273526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49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โครงการเกษตรเมืองสีเขียว</a:t>
            </a:r>
            <a:endParaRPr lang="en-US" b="1" dirty="0"/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827088" y="1557338"/>
            <a:ext cx="7777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2400" b="1">
                <a:latin typeface="Calibri" pitchFamily="34" charset="0"/>
                <a:cs typeface="Cordia New" pitchFamily="34" charset="-34"/>
              </a:rPr>
              <a:t>การติดตามประเมินผลโดยสำนักงานเศรษฐกิจการเกษตร</a:t>
            </a:r>
            <a:endParaRPr lang="en-US" sz="2400">
              <a:latin typeface="Calibri" pitchFamily="34" charset="0"/>
            </a:endParaRPr>
          </a:p>
          <a:p>
            <a:pPr algn="ctr" eaLnBrk="1" hangingPunct="1"/>
            <a:r>
              <a:rPr lang="en-US" sz="2400">
                <a:latin typeface="Calibri" pitchFamily="34" charset="0"/>
              </a:rPr>
              <a:t>  </a:t>
            </a:r>
            <a:r>
              <a:rPr lang="th-TH" sz="2400" b="1">
                <a:latin typeface="Calibri" pitchFamily="34" charset="0"/>
                <a:cs typeface="Cordia New" pitchFamily="34" charset="-34"/>
              </a:rPr>
              <a:t>21 มกราคม 2558</a:t>
            </a:r>
            <a:endParaRPr lang="en-US" sz="2400">
              <a:latin typeface="Calibri" pitchFamily="34" charset="0"/>
            </a:endParaRPr>
          </a:p>
          <a:p>
            <a:pPr algn="ctr" eaLnBrk="1" hangingPunct="1"/>
            <a:r>
              <a:rPr lang="th-TH" sz="2400" b="1">
                <a:latin typeface="Calibri" pitchFamily="34" charset="0"/>
                <a:cs typeface="Cordia New" pitchFamily="34" charset="-34"/>
              </a:rPr>
              <a:t>ณ บ้านท่าหายโศก บ้านท่าสำราญ ต.เฝ้าไร่ อ.เฝ้าไร่ จ.หนองคาย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11268" name="Picture 7" descr="G:\เมืองเกษตรสีเขียว\130___01\IMG_1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652963"/>
            <a:ext cx="29003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G:\เมืองเกษตรสีเขียว\130___01\IMG_12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4400"/>
            <a:ext cx="27368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3" descr="G:\เมืองเกษตรสีเขียว\130___01\IMG_12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757488"/>
            <a:ext cx="27336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4" descr="G:\เมืองเกษตรสีเขียว\130___01\IMG_12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57488"/>
            <a:ext cx="287813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4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91680" y="18864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6. ด้านโครงสร้างพื้นฐานและอื่นๆ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90872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๑.๑ การสร้างมูลค่าเพิ่มสินค้าเกษตรสีเขียว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007" y="1431940"/>
            <a:ext cx="6336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ตลาดเกษตรสีเขียว 4  แห่ง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หน้าที่ว่าการอ.ท่าบ่อ ทุกวันจันทร์ และวันศุกร์ 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รพ. สมเด็จพระยุพราชท่าบ่อ ทุกวันจันทร์-ศุกร์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หน้า รพ.หนองคาย ทุกวันจันทร์-ศุกร์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4. ข้าง </a:t>
            </a:r>
            <a:r>
              <a:rPr lang="th-TH" b="1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อบจ</a:t>
            </a:r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. ทุกวันพุธ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1" name="รูปภาพ 10" descr="C:\Users\Administrator\Desktop\Camera\20140915_1214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2725"/>
            <a:ext cx="4809971" cy="262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491" y="3822725"/>
            <a:ext cx="3884240" cy="26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7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การเบิกจ่ายงบประมาณ  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-จัดสรรจำนวน  1,062,000 บาท    </a:t>
            </a:r>
          </a:p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เบิกจ่าย 862,000 บาท  คิดเป็น 82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%</a:t>
            </a:r>
          </a:p>
          <a:p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คงเหลือ 200,000 บาท (ตรวจประเมินแปลงส่งซ่อม /รอตรวจเดือน 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กค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.58)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 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          </a:t>
            </a:r>
          </a:p>
          <a:p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57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C:\Users\Administrator\Desktop\Camera\20141126_1426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52777" y="622122"/>
            <a:ext cx="4464496" cy="26206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71600" y="9890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ตลาดเกษตรกร  </a:t>
            </a:r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หน้าศูนย์ </a:t>
            </a:r>
            <a:r>
              <a:rPr lang="en-US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OTOP  </a:t>
            </a:r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ทุกวันศุกร์</a:t>
            </a:r>
            <a:endParaRPr lang="th-TH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1" y="3492616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ตลาดนัดชุมชน  </a:t>
            </a:r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ทุกอำเภอ 9 แห่ง</a:t>
            </a:r>
            <a:endParaRPr lang="th-TH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39" y="4015836"/>
            <a:ext cx="2092479" cy="2450371"/>
          </a:xfrm>
          <a:prstGeom prst="rect">
            <a:avLst/>
          </a:prstGeom>
        </p:spPr>
      </p:pic>
      <p:pic>
        <p:nvPicPr>
          <p:cNvPr id="11" name="ตัวแทนเนื้อหา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54" y="4017023"/>
            <a:ext cx="1907056" cy="2449184"/>
          </a:xfr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90" y="4081046"/>
            <a:ext cx="3968442" cy="238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98902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err="1" smtClean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ตลาดพรีเมี่ยม</a:t>
            </a:r>
            <a:r>
              <a:rPr lang="th-TH" sz="3200" b="1" dirty="0" smtClean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ห้าง </a:t>
            </a:r>
            <a:r>
              <a:rPr lang="en-US" sz="3200" b="1" dirty="0" smtClean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MM </a:t>
            </a:r>
            <a:r>
              <a:rPr lang="en-US" sz="3200" b="1" dirty="0" err="1" smtClean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maket</a:t>
            </a:r>
            <a:endParaRPr lang="th-TH" sz="3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050"/>
            <a:ext cx="3838575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789040"/>
            <a:ext cx="3838575" cy="2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79488"/>
            <a:ext cx="392906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60032" y="4338681"/>
            <a:ext cx="363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ส่งขายทุกวัน</a:t>
            </a:r>
            <a:r>
              <a:rPr lang="en-US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ผักพื้นบ้าน</a:t>
            </a:r>
            <a:endParaRPr lang="th-TH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38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G:\DCIM\Camera\20140818_1735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65" y="282321"/>
            <a:ext cx="5214974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4" descr="G:\DCIM\Camera\20140818_1743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860030" y="312430"/>
            <a:ext cx="4283970" cy="286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7704" y="3452154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เสนอสินค้า/เจรจาการซื้อขาย ห้างแมค</a:t>
            </a:r>
            <a:r>
              <a:rPr lang="th-T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397537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ปัญหา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: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ผลิตไม่พอเพียง ไม่ต่อเนื่อง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20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852" y="29865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๑.๒ สร้างเครือข่ายเกษตรสีเขียว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483" y="854670"/>
            <a:ext cx="6336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ประชุม หารือร่วมกัน  /จัดสัมมนาเชิงปฏิบัติการ จำนวน 30 คน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ครั้งที่ 1 วันที่ 15 มกราคม 2558 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ครั้งที่ 2 วันที่ 5 กุมภาพันธ์ 2558 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ครั้งที่ 3 วันที่ 10 กุมภาพันธ์ 2558 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ครั้งที่ 4 วันที่ 13 มีนาคา 2558</a:t>
            </a:r>
          </a:p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ครั้งที่ 5 วันที่ 25 มิถุนายน 2558</a:t>
            </a:r>
          </a:p>
          <a:p>
            <a:pPr algn="ctr"/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63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852" y="188640"/>
            <a:ext cx="530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๑.3 ตรวจสารพิษตกค้างในร่างกายก่อนและหลัง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852" y="821878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i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ตรวจก่อน</a:t>
            </a:r>
            <a:r>
              <a:rPr lang="th-TH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เข้าร่วมโครงการ จำนวน  130 ราย (เมือง  ท่าบ่อ โพธิ์ตาก โพนพิสัย </a:t>
            </a:r>
            <a:r>
              <a:rPr lang="th-TH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รัตนวา</a:t>
            </a:r>
            <a:r>
              <a:rPr lang="th-TH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ปี)</a:t>
            </a:r>
            <a:endParaRPr lang="th-TH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9" name="รูปภาพ 8" descr="C:\Users\User\Downloads\à¸£à¸¹à¸›à¸ à¸²à¸ž 4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5434"/>
            <a:ext cx="3096344" cy="239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3" descr="https://scontent-kul1-1.xx.fbcdn.net/hphotos-xpf1/v/t1.0-9/1947843_844845898943185_6645705796249396721_n.jpg?oh=55529152c73d1b27c2e955eaecd08f4e&amp;oe=55EA9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68" y="1499133"/>
            <a:ext cx="2880320" cy="242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75856" y="3938277"/>
            <a:ext cx="325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หน่วยงานสาธารณสุข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2" name="Picture 2" descr="D:\สำรองงานไดร์ฟ C\Desktop\งาน\รวมรูป\รวมภาพกิจกรรม\1959795_342295685931156_236932115850751794_n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58" y="1503126"/>
            <a:ext cx="3596506" cy="24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3528" y="454908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1" dirty="0" smtClean="0">
                <a:solidFill>
                  <a:schemeClr val="accent3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ตรวจหลัง</a:t>
            </a:r>
            <a:r>
              <a:rPr lang="th-TH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เข้าร่วมโครงการ จำนวน  300 ราย (เดือนกรกฎาคม โดย กรมควบคุมมลพิษ)</a:t>
            </a:r>
            <a:endParaRPr lang="th-TH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46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852" y="188640"/>
            <a:ext cx="530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7. การติดตามประเมินผล   (</a:t>
            </a:r>
            <a:r>
              <a:rPr lang="th-T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สสก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.เขต 3 อุดรธานี)  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817" y="2096854"/>
            <a:ext cx="530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8. การจัดทำ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Green 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(</a:t>
            </a:r>
            <a:r>
              <a:rPr lang="th-TH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สสก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.เขต 3 อุดรธานี)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51888" y="2665875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กิจกรรมการสำรวจข้อมูล</a:t>
            </a:r>
            <a:r>
              <a:rPr lang="en-US" dirty="0">
                <a:latin typeface="AngsanaUPC" panose="02020603050405020304" pitchFamily="18" charset="-34"/>
                <a:cs typeface="AngsanaUPC" panose="02020603050405020304" pitchFamily="18" charset="-34"/>
              </a:rPr>
              <a:t> Green GPP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 ภาคการเกษตร</a:t>
            </a:r>
          </a:p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     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ผลการ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ดำเนินงาน</a:t>
            </a:r>
            <a:r>
              <a:rPr lang="th-TH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    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-  ลงพื้นที่จัดเก็บข้อมูล</a:t>
            </a:r>
          </a:p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   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ร้อยละการ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ดำเนินงาน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-  ร้อยละ ๙๕</a:t>
            </a:r>
            <a:endParaRPr lang="th-TH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57494" y="711859"/>
            <a:ext cx="6810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ngsanaUPC" panose="02020603050405020304" pitchFamily="18" charset="-34"/>
                <a:cs typeface="AngsanaUPC" panose="02020603050405020304" pitchFamily="18" charset="-34"/>
              </a:rPr>
              <a:t>-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กิจกรรมติดตามความก้าวหน้าการดำเนินงาน จำนวน ๒ ครั้ง  </a:t>
            </a:r>
          </a:p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     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ผลการ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ดำเนินงาน</a:t>
            </a:r>
            <a:r>
              <a:rPr lang="th-TH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       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-  ดำเนินแล้ว ๑ ครั้ง </a:t>
            </a:r>
          </a:p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      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ร้อยละการ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ดำเนินงาน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-  ร้อยละ ๕๐</a:t>
            </a:r>
            <a:endParaRPr lang="th-TH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886" y="4050870"/>
            <a:ext cx="8068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9. การจัดข้อมูลพื้นฐานโครงการเมืองเกษตรสีเขียว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(</a:t>
            </a:r>
            <a:r>
              <a:rPr lang="th-TH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สสก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.เขต 3 อุดรธานี) 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857494" y="4574090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ผล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ดำเนินงาน</a:t>
            </a:r>
            <a:r>
              <a:rPr lang="th-TH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    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-  ลงพื้นที่จัดเก็บ</a:t>
            </a:r>
            <a:r>
              <a:rPr lang="th-TH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ข้อมูลแล้ว</a:t>
            </a:r>
            <a:endParaRPr lang="th-TH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   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ร้อยละการ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ดำเนินงาน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-  ร้อยละ ๙๕</a:t>
            </a:r>
            <a:endParaRPr lang="th-TH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15780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548680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การเบิกจ่ายงบประมาณ  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-จัดสรรจำนวน 716,000  บาท    </a:t>
            </a:r>
          </a:p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เบิกจ่าย 227,947 บาท  คิดเป็น 31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%</a:t>
            </a:r>
          </a:p>
          <a:p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คงเหลือ 488,053 บาท                     </a:t>
            </a:r>
          </a:p>
          <a:p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87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332656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การขับเคลื่อนการดำเนินงานโดยงบพัฒนาจังหวัด 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ปีงบประมาณ 2558 (ดำเนินการอยู่) </a:t>
            </a:r>
            <a:endParaRPr lang="th-TH" sz="32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502" y="1484784"/>
            <a:ext cx="8473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accent4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1.โครงการเพิ่มประสิทธิภาพและมูลค่าเพิ่มผลิตภัณฑ์ </a:t>
            </a:r>
            <a:endParaRPr lang="en-US" b="1" dirty="0" smtClean="0">
              <a:solidFill>
                <a:schemeClr val="accent4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b="1" dirty="0" smtClean="0">
                <a:solidFill>
                  <a:schemeClr val="accent4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กิจกรรม พัฒนาเพื่อสร้างมูลค่าเพิ่มให้กับพืชเศรษฐกิจสำคัญของจังหวัด ( สับปะรด)</a:t>
            </a:r>
          </a:p>
          <a:p>
            <a:r>
              <a:rPr lang="th-TH" b="1" dirty="0" smtClean="0">
                <a:solidFill>
                  <a:schemeClr val="accent4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งบประมาณ 4,564,000 บาท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502" y="3329409"/>
            <a:ext cx="8473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2.โครงการบริหารจัดการน้ำเพื่อการเกษตร </a:t>
            </a:r>
            <a:endParaRPr lang="en-US" b="1" dirty="0" smtClean="0">
              <a:solidFill>
                <a:srgbClr val="00B05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b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กิจกรรม </a:t>
            </a:r>
            <a:r>
              <a:rPr lang="th-TH" b="1" dirty="0" err="1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b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การเพื่อเพิ่มศักยภาพและมูลค่าเพิ่มในพื้นที่การเกษตร (ข้าว)</a:t>
            </a:r>
          </a:p>
          <a:p>
            <a:r>
              <a:rPr lang="th-TH" b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งบประมาณ 1,2000,000 บาท</a:t>
            </a:r>
          </a:p>
        </p:txBody>
      </p:sp>
    </p:spTree>
    <p:extLst>
      <p:ext uri="{BB962C8B-B14F-4D97-AF65-F5344CB8AC3E}">
        <p14:creationId xmlns:p14="http://schemas.microsoft.com/office/powerpoint/2010/main" val="31410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53188" y="263384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การขับเคลื่อนการดำเนินงานโดยงบพัฒนาจังหวัด 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ปีงบประมาณ 2559 (อนุมัติแล้ว)</a:t>
            </a:r>
            <a:endParaRPr lang="th-TH" sz="32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51" y="1398368"/>
            <a:ext cx="8473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accent4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1.โครงการเพิ่มประสิทธิภาพการผลิตสินค้าเกษตรที่สำคัญของจังหวัดหนองคาย</a:t>
            </a:r>
          </a:p>
          <a:p>
            <a:r>
              <a:rPr lang="th-TH" b="1" dirty="0" smtClean="0">
                <a:solidFill>
                  <a:schemeClr val="accent4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งบประมาณ 21,425,800 บาท ( 4 กิจกรรม 20,756,000 บาท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7124" y="2387808"/>
            <a:ext cx="7632848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/>
              <a:t>กิจกรรมที่ 1 </a:t>
            </a:r>
            <a:r>
              <a:rPr lang="en-US" b="1" dirty="0" smtClean="0"/>
              <a:t>: </a:t>
            </a:r>
            <a:r>
              <a:rPr lang="th-TH" b="1" dirty="0" smtClean="0"/>
              <a:t>เพิ่มศักยภาพการผลิตข้าวพันธุ์ดีในเขตเศรษฐกิจพิเศษ</a:t>
            </a:r>
          </a:p>
          <a:p>
            <a:r>
              <a:rPr lang="th-TH" b="1" dirty="0"/>
              <a:t> </a:t>
            </a:r>
            <a:r>
              <a:rPr lang="th-TH" b="1" dirty="0" smtClean="0"/>
              <a:t>                     งบประมาณ 8, 729,400 บาท</a:t>
            </a:r>
            <a:endParaRPr lang="th-TH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9631" y="3341915"/>
            <a:ext cx="7632848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/>
              <a:t>กิจกรรมที่ 2 </a:t>
            </a:r>
            <a:r>
              <a:rPr lang="en-US" b="1" dirty="0" smtClean="0"/>
              <a:t>: </a:t>
            </a:r>
            <a:r>
              <a:rPr lang="th-TH" b="1" dirty="0" smtClean="0"/>
              <a:t>เพิ่มประสิทธิภาพการผลิตสับปะรดเพื่อตลาดผลสด</a:t>
            </a:r>
          </a:p>
          <a:p>
            <a:r>
              <a:rPr lang="th-TH" b="1" dirty="0"/>
              <a:t> </a:t>
            </a:r>
            <a:r>
              <a:rPr lang="th-TH" b="1" dirty="0" smtClean="0"/>
              <a:t>                    งบประมาณ 3,232,800 บาท</a:t>
            </a:r>
            <a:endParaRPr lang="th-TH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3485" y="4296022"/>
            <a:ext cx="7632848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/>
              <a:t>กิจกรรมที่ 3 </a:t>
            </a:r>
            <a:r>
              <a:rPr lang="en-US" b="1" dirty="0" smtClean="0"/>
              <a:t>: </a:t>
            </a:r>
            <a:r>
              <a:rPr lang="th-TH" b="1" dirty="0" smtClean="0"/>
              <a:t>เพิ่มประสิทธิภาพการผลิตพืชผัก</a:t>
            </a:r>
            <a:r>
              <a:rPr lang="th-TH" b="1" dirty="0" err="1" smtClean="0"/>
              <a:t>ปลอดภัยจ</a:t>
            </a:r>
            <a:r>
              <a:rPr lang="th-TH" b="1" dirty="0" smtClean="0"/>
              <a:t>จากสารพิษ</a:t>
            </a:r>
          </a:p>
          <a:p>
            <a:r>
              <a:rPr lang="th-TH" b="1" dirty="0"/>
              <a:t> </a:t>
            </a:r>
            <a:r>
              <a:rPr lang="th-TH" b="1" dirty="0" smtClean="0"/>
              <a:t>                    งบประมาณ  1,324,000 บาท</a:t>
            </a:r>
            <a:endParaRPr lang="th-TH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3485" y="5250129"/>
            <a:ext cx="7597825" cy="13388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700" b="1" dirty="0" smtClean="0"/>
              <a:t>กิจกรรมที่ 4 </a:t>
            </a:r>
            <a:r>
              <a:rPr lang="en-US" sz="2700" b="1" dirty="0" smtClean="0"/>
              <a:t>: </a:t>
            </a:r>
            <a:r>
              <a:rPr lang="th-TH" sz="2700" b="1" dirty="0" smtClean="0"/>
              <a:t>ส่งเสริมการผลิตกล้วยน้ำว้าและเพิ่มประสิทธิภาพ</a:t>
            </a:r>
          </a:p>
          <a:p>
            <a:r>
              <a:rPr lang="th-TH" sz="2700" b="1" dirty="0"/>
              <a:t> </a:t>
            </a:r>
            <a:r>
              <a:rPr lang="th-TH" sz="2700" b="1" dirty="0" smtClean="0"/>
              <a:t>                  การผลิตกล้วยหอมทอง  </a:t>
            </a:r>
          </a:p>
          <a:p>
            <a:r>
              <a:rPr lang="th-TH" sz="2700" b="1" dirty="0" smtClean="0"/>
              <a:t>                    งบประมาณ  1,470,000 บาท</a:t>
            </a:r>
            <a:endParaRPr lang="th-TH" sz="2700" b="1" dirty="0"/>
          </a:p>
        </p:txBody>
      </p:sp>
    </p:spTree>
    <p:extLst>
      <p:ext uri="{BB962C8B-B14F-4D97-AF65-F5344CB8AC3E}">
        <p14:creationId xmlns:p14="http://schemas.microsoft.com/office/powerpoint/2010/main" val="16250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628800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พบกันใหม่ในโอกาสต่อไป</a:t>
            </a:r>
          </a:p>
          <a:p>
            <a:pPr algn="ctr"/>
            <a:r>
              <a:rPr lang="th-TH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สวัสดีค่ะ</a:t>
            </a:r>
            <a:endParaRPr lang="th-TH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682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332656"/>
            <a:ext cx="849694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1.2 ตรวจประเมินเพื่อให้การรับรองตามระบบการรับรองมาตรฐาน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GAP  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(กรมวิชาการเกษตร ) เป้าหมาย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GAP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เดี่ยว 300 ราย กลุ่ม 1 กลุ่ม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446" y="1556792"/>
            <a:ext cx="84670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ส่งรายชื่อจำนวน		367 ราย  408  แปลง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เข้าตรวจจำนวน		367 ราย  408 แปลง </a:t>
            </a:r>
          </a:p>
          <a:p>
            <a:r>
              <a:rPr lang="th-TH" b="1" u="sng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 ณ. วันที่ 24 มิถุนายน  2558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	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ได้ใบรับรอง (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Q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)		86   แปลง 	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ไม่ผ่าน			97   แปลง (ผลผลิตหมดก่อนตรวจ)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รอตรวจเดือน 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กค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. 58	79   แปลง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รอผลพิจาณา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CC 		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146 แปลง 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หมายเหตุ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(กรณีไม่ผ่านทำการส่งรายชื่อเพื่อขอตรวจรับรอง 45 แปลง)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45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IMG_9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39"/>
            <a:ext cx="3240360" cy="3035031"/>
          </a:xfrm>
        </p:spPr>
      </p:pic>
      <p:pic>
        <p:nvPicPr>
          <p:cNvPr id="5" name="ตัวยึดเนื้อหา 3" descr="IMG_96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8461" y="169462"/>
            <a:ext cx="3583213" cy="3024336"/>
          </a:xfrm>
          <a:prstGeom prst="rect">
            <a:avLst/>
          </a:prstGeom>
        </p:spPr>
      </p:pic>
      <p:pic>
        <p:nvPicPr>
          <p:cNvPr id="6" name="ตัวยึดเนื้อหา 3" descr="IMG_96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3703" y="3218980"/>
            <a:ext cx="3929090" cy="2886385"/>
          </a:xfrm>
          <a:prstGeom prst="rect">
            <a:avLst/>
          </a:prstGeom>
        </p:spPr>
      </p:pic>
      <p:pic>
        <p:nvPicPr>
          <p:cNvPr id="7" name="ตัวยึดเนื้อหา 3" descr="IMG_02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0239" y="3218981"/>
            <a:ext cx="3413851" cy="2886385"/>
          </a:xfrm>
          <a:prstGeom prst="rect">
            <a:avLst/>
          </a:prstGeom>
        </p:spPr>
      </p:pic>
      <p:pic>
        <p:nvPicPr>
          <p:cNvPr id="8" name="ตัวยึดเนื้อหา 3" descr="IMG_99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294163"/>
            <a:ext cx="3244731" cy="28314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0081" y="194645"/>
            <a:ext cx="98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เมือง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194645"/>
            <a:ext cx="82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สังคม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7762" y="3486805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โพธิ์ตาก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1127" y="3294163"/>
            <a:ext cx="1142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โพนพิสัย</a:t>
            </a:r>
            <a:endParaRPr lang="th-TH" dirty="0"/>
          </a:p>
        </p:txBody>
      </p:sp>
      <p:pic>
        <p:nvPicPr>
          <p:cNvPr id="14" name="ตัวยึดเนื้อหา 3" descr="IMG_02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169462"/>
            <a:ext cx="3680002" cy="29939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02195" y="6135012"/>
            <a:ext cx="33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กิจกรรมการตรวจรับรอง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GAP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49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914" y="188640"/>
            <a:ext cx="864096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1.3 พัฒนากลุ่มเกษตรกรจัดทำระบบควบคุมภายในเพื่อการรับรอง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GAP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แบบกลุ่ม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914" y="71186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เป้าหมาย 1 กลุ่ม 13 ราย 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(กลุ่มวิสาหกิจกล้วยหอมทองตำบลวังหลวง อำเภอเฝ้าไร่                          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17" y="1412776"/>
            <a:ext cx="2970325" cy="205106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412776"/>
            <a:ext cx="2736301" cy="205852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6" y="1444124"/>
            <a:ext cx="2889707" cy="2088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2170" y="3535578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อบรม 10 ครั้ง  (วิทยากรจากจังหวัดที่ผ่านการอบรมแล้ว</a:t>
            </a:r>
            <a:endParaRPr lang="th-TH" b="1" dirty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" name="รูปภาพ 9" descr="WP_20150319_10_36_08_Pro - คัดลอ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42661"/>
            <a:ext cx="3024336" cy="2094651"/>
          </a:xfrm>
          <a:prstGeom prst="rect">
            <a:avLst/>
          </a:prstGeom>
        </p:spPr>
      </p:pic>
      <p:pic>
        <p:nvPicPr>
          <p:cNvPr id="11" name="รูปภาพ 10" descr="WP_20150319_10_50_39_Pro - คัดลอก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1558" y="4128358"/>
            <a:ext cx="3050654" cy="2123256"/>
          </a:xfrm>
          <a:prstGeom prst="rect">
            <a:avLst/>
          </a:prstGeom>
        </p:spPr>
      </p:pic>
      <p:pic>
        <p:nvPicPr>
          <p:cNvPr id="12" name="รูปภาพ 11" descr="WP_20150320_12_09_53_Pro - คัดลอก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41123" y="4129668"/>
            <a:ext cx="2632750" cy="2133631"/>
          </a:xfrm>
          <a:prstGeom prst="rect">
            <a:avLst/>
          </a:prstGeom>
        </p:spPr>
      </p:pic>
      <p:sp>
        <p:nvSpPr>
          <p:cNvPr id="13" name="ชื่อเรื่อง 1"/>
          <p:cNvSpPr>
            <a:spLocks noGrp="1"/>
          </p:cNvSpPr>
          <p:nvPr>
            <p:ph type="title"/>
          </p:nvPr>
        </p:nvSpPr>
        <p:spPr>
          <a:xfrm>
            <a:off x="1052170" y="6093296"/>
            <a:ext cx="5634476" cy="648072"/>
          </a:xfrm>
        </p:spPr>
        <p:txBody>
          <a:bodyPr>
            <a:noAutofit/>
          </a:bodyPr>
          <a:lstStyle/>
          <a:p>
            <a:pPr algn="l"/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การตรวจประเมินแปลงของสมาชิกภายในกลุ่ม</a:t>
            </a:r>
            <a:endParaRPr lang="th-TH" sz="2800" b="1" dirty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58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2383</Words>
  <Application>Microsoft Office PowerPoint</Application>
  <PresentationFormat>นำเสนอทางหน้าจอ (4:3)</PresentationFormat>
  <Paragraphs>411</Paragraphs>
  <Slides>69</Slides>
  <Notes>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69</vt:i4>
      </vt:variant>
    </vt:vector>
  </HeadingPairs>
  <TitlesOfParts>
    <vt:vector size="70" baseType="lpstr">
      <vt:lpstr>ชุดรูปแบบของ Office</vt:lpstr>
      <vt:lpstr>ผลการดำเนินงาน โครงการเมืองเกษตรสีเขียว   ปี 2558</vt:lpstr>
      <vt:lpstr>งานนำเสนอ PowerPoint</vt:lpstr>
      <vt:lpstr>๑. กิจกรรมด้านพืช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การตรวจประเมินแปลงของสมาชิกภายในกลุ่ม</vt:lpstr>
      <vt:lpstr>งานนำเสนอ PowerPoint</vt:lpstr>
      <vt:lpstr>การตรวจรับรองและให้คำแนะนำจากกรมวิชาการเกษตรครั้งที่ 1</vt:lpstr>
      <vt:lpstr>งานนำเสนอ PowerPoint</vt:lpstr>
      <vt:lpstr>งานนำเสนอ PowerPoint</vt:lpstr>
      <vt:lpstr>งานนำเสนอ PowerPoint</vt:lpstr>
      <vt:lpstr>โครงการพัฒนาและส่งเสริมระบบ การผลิตข้าวอินทรีย์ครบวงจร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แผนการดำเนินงานปีงบประมาณ 2558</vt:lpstr>
      <vt:lpstr>พื้นที่ดำเนินการปีงบประมาณ 2558</vt:lpstr>
      <vt:lpstr>งานนำเสนอ PowerPoint</vt:lpstr>
      <vt:lpstr> 1. กิจกรรม  อบรมเกษตรกรและถ่ายทอดนวัตกรรม </vt:lpstr>
      <vt:lpstr>อบรมถ่ายทอดนวัตกรรมการพัฒนาที่ดินให้กับเกษตรกลุ่มเป้าหมาย</vt:lpstr>
      <vt:lpstr>อบรมถ่ายทอดนวัตกรรมการพัฒนาที่ดินให้กับเกษตรกลุ่มเป้าหมาย</vt:lpstr>
      <vt:lpstr>  2. กิจกรรม ส่งเสริมการทำน้ำหมักชีวภาพ  </vt:lpstr>
      <vt:lpstr>งานนำเสนอ PowerPoint</vt:lpstr>
      <vt:lpstr>  3. กิจกรรม ส่งเสริมการใช้ปุ๋ยพืชสด  </vt:lpstr>
      <vt:lpstr>งานนำเสนอ PowerPoint</vt:lpstr>
      <vt:lpstr>งานนำเสนอ PowerPoint</vt:lpstr>
      <vt:lpstr>   4. กิจกรรม ส่งเสริมการใช้ปูนเพื่อการเกษตร   </vt:lpstr>
      <vt:lpstr>งานนำเสนอ PowerPoint</vt:lpstr>
      <vt:lpstr>    5. กิจกรรม รณรงค์ไถกลบตอซัง    </vt:lpstr>
      <vt:lpstr>งานนำเสนอ PowerPoint</vt:lpstr>
      <vt:lpstr>งานนำเสนอ PowerPoint</vt:lpstr>
      <vt:lpstr>งานนำเสนอ PowerPoint</vt:lpstr>
      <vt:lpstr>สรุปโครงการเมืองเกษตรสีเขียว</vt:lpstr>
      <vt:lpstr>งานนำเสนอ PowerPoint</vt:lpstr>
      <vt:lpstr>โครงการเกษตรเมืองสีเขียว</vt:lpstr>
      <vt:lpstr>โครงการเกษตรเมืองสีเขียว</vt:lpstr>
      <vt:lpstr>โครงการเมืองเกษตรสีเขียว</vt:lpstr>
      <vt:lpstr>โครงการเมืองเกษตรสีเขียว</vt:lpstr>
      <vt:lpstr>โครงการเกษตรเมืองสีเขียว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EOS</dc:creator>
  <cp:lastModifiedBy>EOS</cp:lastModifiedBy>
  <cp:revision>82</cp:revision>
  <dcterms:created xsi:type="dcterms:W3CDTF">2015-06-23T03:41:19Z</dcterms:created>
  <dcterms:modified xsi:type="dcterms:W3CDTF">2015-06-26T11:03:52Z</dcterms:modified>
</cp:coreProperties>
</file>