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85" r:id="rId2"/>
    <p:sldId id="464" r:id="rId3"/>
    <p:sldId id="519" r:id="rId4"/>
    <p:sldId id="523" r:id="rId5"/>
    <p:sldId id="518" r:id="rId6"/>
    <p:sldId id="491" r:id="rId7"/>
    <p:sldId id="476" r:id="rId8"/>
    <p:sldId id="488" r:id="rId9"/>
    <p:sldId id="528" r:id="rId10"/>
    <p:sldId id="477" r:id="rId11"/>
    <p:sldId id="467" r:id="rId12"/>
    <p:sldId id="478" r:id="rId13"/>
    <p:sldId id="529" r:id="rId14"/>
    <p:sldId id="530" r:id="rId15"/>
    <p:sldId id="532" r:id="rId16"/>
    <p:sldId id="474" r:id="rId17"/>
    <p:sldId id="463" r:id="rId18"/>
    <p:sldId id="501" r:id="rId19"/>
    <p:sldId id="500" r:id="rId20"/>
    <p:sldId id="503" r:id="rId21"/>
    <p:sldId id="504" r:id="rId22"/>
    <p:sldId id="505" r:id="rId23"/>
    <p:sldId id="506" r:id="rId24"/>
    <p:sldId id="511" r:id="rId25"/>
    <p:sldId id="512" r:id="rId26"/>
    <p:sldId id="513" r:id="rId27"/>
    <p:sldId id="537" r:id="rId28"/>
    <p:sldId id="483" r:id="rId29"/>
    <p:sldId id="469" r:id="rId30"/>
    <p:sldId id="485" r:id="rId31"/>
    <p:sldId id="486" r:id="rId32"/>
    <p:sldId id="533" r:id="rId33"/>
    <p:sldId id="538" r:id="rId34"/>
    <p:sldId id="517" r:id="rId35"/>
    <p:sldId id="535" r:id="rId36"/>
    <p:sldId id="534" r:id="rId37"/>
  </p:sldIdLst>
  <p:sldSz cx="9144000" cy="6858000" type="screen4x3"/>
  <p:notesSz cx="6797675" cy="9926638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D7181F"/>
    <a:srgbClr val="CC3300"/>
    <a:srgbClr val="000000"/>
    <a:srgbClr val="E0E4D0"/>
    <a:srgbClr val="CCE7D4"/>
    <a:srgbClr val="7CD10E"/>
    <a:srgbClr val="D436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3" autoAdjust="0"/>
    <p:restoredTop sz="94190" autoAdjust="0"/>
  </p:normalViewPr>
  <p:slideViewPr>
    <p:cSldViewPr>
      <p:cViewPr>
        <p:scale>
          <a:sx n="70" d="100"/>
          <a:sy n="70" d="100"/>
        </p:scale>
        <p:origin x="-2220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90" d="100"/>
          <a:sy n="90" d="100"/>
        </p:scale>
        <p:origin x="-2136" y="1914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45659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7" y="0"/>
            <a:ext cx="2945659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428583"/>
            <a:ext cx="2945659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7" y="9428583"/>
            <a:ext cx="2945659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58B0254A-D836-48DA-B219-1997FCDBB9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0891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45659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7" y="0"/>
            <a:ext cx="2945659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9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9" y="4715155"/>
            <a:ext cx="5438140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28583"/>
            <a:ext cx="2945659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7" y="9428583"/>
            <a:ext cx="2945659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8" rIns="90716" bIns="4535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F42C09B0-BC08-4EC1-9936-BF9C2E7176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987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C09B0-BC08-4EC1-9936-BF9C2E71767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fld id="{21FFB98C-2D0A-4F46-B806-E1A2F0B8AD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D43636"/>
                </a:solidFill>
                <a:latin typeface="Arial Black" pitchFamily="34" charset="0"/>
              </a:rPr>
              <a:t>L/O/G/O</a:t>
            </a:r>
          </a:p>
        </p:txBody>
      </p:sp>
      <p:grpSp>
        <p:nvGrpSpPr>
          <p:cNvPr id="3236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33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</p:spPr>
        </p:pic>
        <p:pic>
          <p:nvPicPr>
            <p:cNvPr id="3232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</p:spPr>
        </p:pic>
        <p:pic>
          <p:nvPicPr>
            <p:cNvPr id="3231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</p:spPr>
        </p:pic>
        <p:grpSp>
          <p:nvGrpSpPr>
            <p:cNvPr id="3234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3225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</p:spPr>
          </p:pic>
          <p:pic>
            <p:nvPicPr>
              <p:cNvPr id="32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</p:spPr>
          </p:pic>
        </p:grpSp>
        <p:pic>
          <p:nvPicPr>
            <p:cNvPr id="3235" name="Picture 163" descr="water_2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DCA3CC-AB3F-4E09-BF8B-09096E58EF0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21F23F-8A29-4201-9B22-EC28E90731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916CDDB6-BF7D-42C5-A06F-E7C074989A5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CB68EBDE-232F-4689-A222-87E70ED097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165755-3B22-4DEF-8CDB-382018390DF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660528-A339-4AF9-B72A-98C7373BA16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78F256-13BC-41A0-879D-58460882BC9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A0E622-8A56-4A88-9771-98FAB7E1CCA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7ACE5C-6DD4-4258-8538-71453C41CE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61E5B5-C79D-43EC-81FF-1A5BE21184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A5D49F-5367-496A-A51D-75AC56BEB3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2C3D88-E90A-449A-9B99-85CA626C393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0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189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173" name="Picture 149" descr="4_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</p:spPr>
          </p:pic>
          <p:pic>
            <p:nvPicPr>
              <p:cNvPr id="1177" name="Picture 153" descr="6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</p:spPr>
          </p:pic>
          <p:pic>
            <p:nvPicPr>
              <p:cNvPr id="1182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87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 cstate="print">
              <a:lum bright="12000" contrast="12000"/>
            </a:blip>
            <a:srcRect r="31580"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E9C9740-2A60-4BEE-B898-337D7BDB98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5796" y="2071678"/>
            <a:ext cx="8538204" cy="2941498"/>
          </a:xfrm>
        </p:spPr>
        <p:txBody>
          <a:bodyPr/>
          <a:lstStyle/>
          <a:p>
            <a:pPr>
              <a:tabLst>
                <a:tab pos="2743200" algn="l"/>
              </a:tabLst>
            </a:pPr>
            <a:r>
              <a:rPr lang="th-TH" sz="6000" dirty="0" smtClean="0">
                <a:solidFill>
                  <a:schemeClr val="tx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สรุปผลการดำเนินงาน</a:t>
            </a:r>
            <a:br>
              <a:rPr lang="th-TH" sz="6000" dirty="0" smtClean="0">
                <a:solidFill>
                  <a:schemeClr val="tx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6000" dirty="0" smtClean="0">
                <a:solidFill>
                  <a:schemeClr val="tx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โครงการเมืองเกษตรสีเขียวจังหวัดจันทบุรี</a:t>
            </a:r>
            <a:br>
              <a:rPr lang="th-TH" sz="6000" dirty="0" smtClean="0">
                <a:solidFill>
                  <a:schemeClr val="tx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6000" dirty="0" smtClean="0">
                <a:solidFill>
                  <a:schemeClr val="tx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ปี </a:t>
            </a:r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2558</a:t>
            </a:r>
            <a:r>
              <a:rPr lang="th-TH" sz="6000" dirty="0" smtClean="0">
                <a:solidFill>
                  <a:schemeClr val="tx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br>
              <a:rPr lang="th-TH" sz="6000" dirty="0" smtClean="0">
                <a:solidFill>
                  <a:schemeClr val="tx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endParaRPr lang="en-US" sz="6000" dirty="0" smtClean="0">
              <a:solidFill>
                <a:schemeClr val="tx2">
                  <a:lumMod val="50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23928" y="5877272"/>
            <a:ext cx="1656184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71802" y="5000636"/>
            <a:ext cx="5572164" cy="928694"/>
          </a:xfrm>
          <a:solidFill>
            <a:schemeClr val="tx2">
              <a:lumMod val="40000"/>
              <a:lumOff val="60000"/>
              <a:alpha val="47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วันที่ </a:t>
            </a:r>
            <a:r>
              <a:rPr lang="en-US" sz="3600" b="1" dirty="0" smtClean="0">
                <a:latin typeface="TH SarabunIT๙" pitchFamily="34" charset="-34"/>
                <a:cs typeface="TH SarabunIT๙" pitchFamily="34" charset="-34"/>
              </a:rPr>
              <a:t>29 </a:t>
            </a:r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มิถุนายน-1 กรกฎาคม  </a:t>
            </a:r>
            <a:r>
              <a:rPr lang="en-US" sz="3600" b="1" dirty="0" smtClean="0">
                <a:latin typeface="TH SarabunIT๙" pitchFamily="34" charset="-34"/>
                <a:cs typeface="TH SarabunIT๙" pitchFamily="34" charset="-34"/>
              </a:rPr>
              <a:t>2558</a:t>
            </a:r>
          </a:p>
          <a:p>
            <a:pPr>
              <a:lnSpc>
                <a:spcPct val="80000"/>
              </a:lnSpc>
            </a:pPr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โรงแรมมารวยการ์</a:t>
            </a:r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เด้น</a:t>
            </a:r>
            <a:endParaRPr lang="th-TH" sz="3600" b="1" dirty="0" smtClean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62038" y="1844675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5600" b="1" i="1" dirty="0">
                <a:solidFill>
                  <a:srgbClr val="FFCC00"/>
                </a:solidFill>
                <a:ea typeface="微软雅黑" pitchFamily="34" charset="-122"/>
              </a:rPr>
              <a:t>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68538" y="2714625"/>
            <a:ext cx="1098550" cy="857250"/>
            <a:chOff x="1292" y="1996"/>
            <a:chExt cx="692" cy="54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98" y="199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ea typeface="微软雅黑" pitchFamily="34" charset="-122"/>
                </a:rPr>
                <a:t>种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292" y="2132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a typeface="微软雅黑" pitchFamily="34" charset="-122"/>
                </a:rPr>
                <a:t>感受</a:t>
              </a:r>
            </a:p>
          </p:txBody>
        </p:sp>
      </p:grpSp>
      <p:sp>
        <p:nvSpPr>
          <p:cNvPr id="5128" name="AutoShape 8"/>
          <p:cNvSpPr>
            <a:spLocks noChangeArrowheads="1"/>
          </p:cNvSpPr>
          <p:nvPr/>
        </p:nvSpPr>
        <p:spPr bwMode="auto">
          <a:xfrm rot="5400000">
            <a:off x="3473450" y="3017838"/>
            <a:ext cx="287337" cy="249238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492500" y="811213"/>
            <a:ext cx="0" cy="489585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pic>
        <p:nvPicPr>
          <p:cNvPr id="8" name="Picture 19" descr="03"/>
          <p:cNvPicPr>
            <a:picLocks noChangeAspect="1" noChangeArrowheads="1"/>
          </p:cNvPicPr>
          <p:nvPr/>
        </p:nvPicPr>
        <p:blipFill>
          <a:blip r:embed="rId2" cstate="print"/>
          <a:srcRect r="-34"/>
          <a:stretch>
            <a:fillRect/>
          </a:stretch>
        </p:blipFill>
        <p:spPr bwMode="auto">
          <a:xfrm>
            <a:off x="-57150" y="928670"/>
            <a:ext cx="3422650" cy="5429288"/>
          </a:xfrm>
          <a:prstGeom prst="rect">
            <a:avLst/>
          </a:prstGeom>
          <a:noFill/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28596" y="1714488"/>
            <a:ext cx="23703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พัฒนาเกษตรกรเข้าสู่ระบบ </a:t>
            </a:r>
          </a:p>
          <a:p>
            <a:pPr algn="ctr"/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เกษตรอินทรีย์</a:t>
            </a:r>
            <a:endParaRPr lang="zh-CN" altLang="en-US" sz="3200" b="1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9058" y="1760654"/>
            <a:ext cx="36433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อำเภอเมือง  1 </a:t>
            </a:r>
            <a:r>
              <a:rPr lang="th-TH" altLang="zh-CN" sz="3200" b="1" dirty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กลุ่ม 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err="1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อำเภอข</a:t>
            </a:r>
            <a:r>
              <a:rPr lang="th-TH" altLang="zh-CN" sz="3200" b="1" dirty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ลุง </a:t>
            </a:r>
            <a:r>
              <a:rPr lang="th-TH" altLang="zh-CN" sz="3200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  1 </a:t>
            </a:r>
            <a:r>
              <a:rPr lang="th-TH" altLang="zh-CN" sz="3200" b="1" dirty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กลุ่ม 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อำเภอมะขาม 1  </a:t>
            </a:r>
            <a:r>
              <a:rPr lang="th-TH" altLang="zh-CN" sz="3200" b="1" dirty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กลุ่ม 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-อำเภอ</a:t>
            </a:r>
            <a:r>
              <a:rPr lang="th-TH" altLang="zh-CN" sz="3200" b="1" dirty="0" err="1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เขาคิชฌ</a:t>
            </a:r>
            <a:r>
              <a:rPr lang="th-TH" altLang="zh-CN" sz="3200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กูฏ 1 กลุ่ม 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-อำเภอนายายอาม 1  กลุ่ม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28596" y="3286124"/>
            <a:ext cx="2428892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zh-CN" sz="3200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เป้าหมาย  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5 กลุ่ม</a:t>
            </a:r>
          </a:p>
          <a:p>
            <a:pPr algn="ctr"/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100 ราย</a:t>
            </a:r>
            <a:endParaRPr lang="th-TH" altLang="zh-CN" sz="3200" dirty="0" smtClean="0">
              <a:solidFill>
                <a:srgbClr val="333333"/>
              </a:solidFill>
              <a:latin typeface="TH SarabunIT๙" pitchFamily="34" charset="-34"/>
              <a:ea typeface="微软雅黑" pitchFamily="34" charset="-122"/>
              <a:cs typeface="TH SarabunIT๙" pitchFamily="34" charset="-34"/>
            </a:endParaRPr>
          </a:p>
          <a:p>
            <a:pPr algn="ctr">
              <a:lnSpc>
                <a:spcPct val="120000"/>
              </a:lnSpc>
            </a:pP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งบประมาณ</a:t>
            </a:r>
            <a:r>
              <a:rPr lang="en-US" sz="3200" dirty="0" smtClean="0">
                <a:latin typeface="TH SarabunIT๙" pitchFamily="34" charset="-34"/>
                <a:cs typeface="TH SarabunIT๙" pitchFamily="34" charset="-34"/>
              </a:rPr>
              <a:t>160,000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บาท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539750" y="717550"/>
            <a:ext cx="1149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3600" b="1" i="1">
                <a:solidFill>
                  <a:srgbClr val="FFFFFF"/>
                </a:solidFill>
                <a:ea typeface="微软雅黑" pitchFamily="34" charset="-122"/>
              </a:rPr>
              <a:t>花</a:t>
            </a:r>
            <a:r>
              <a:rPr lang="zh-CN" altLang="en-US" sz="4000" b="1" i="1">
                <a:solidFill>
                  <a:srgbClr val="FFFFFF"/>
                </a:solidFill>
                <a:ea typeface="微软雅黑" pitchFamily="34" charset="-122"/>
              </a:rPr>
              <a:t>湖</a:t>
            </a: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611188" y="1577975"/>
            <a:ext cx="1149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a typeface="微软雅黑" pitchFamily="34" charset="-122"/>
              </a:rPr>
              <a:t>水</a:t>
            </a:r>
            <a:r>
              <a:rPr lang="zh-CN" altLang="en-US" sz="2000" b="1">
                <a:solidFill>
                  <a:schemeClr val="bg1"/>
                </a:solidFill>
                <a:ea typeface="微软雅黑" pitchFamily="34" charset="-122"/>
              </a:rPr>
              <a:t>和</a:t>
            </a:r>
            <a:r>
              <a:rPr lang="zh-CN" altLang="en-US" sz="2800" b="1">
                <a:solidFill>
                  <a:schemeClr val="bg1"/>
                </a:solidFill>
                <a:ea typeface="微软雅黑" pitchFamily="34" charset="-122"/>
              </a:rPr>
              <a:t>草</a:t>
            </a:r>
          </a:p>
        </p:txBody>
      </p:sp>
      <p:pic>
        <p:nvPicPr>
          <p:cNvPr id="21506" name="Picture 2" descr="02"/>
          <p:cNvPicPr>
            <a:picLocks noChangeAspect="1" noChangeArrowheads="1"/>
          </p:cNvPicPr>
          <p:nvPr/>
        </p:nvPicPr>
        <p:blipFill>
          <a:blip r:embed="rId2" cstate="print"/>
          <a:srcRect l="62598" b="47287"/>
          <a:stretch>
            <a:fillRect/>
          </a:stretch>
        </p:blipFill>
        <p:spPr bwMode="auto">
          <a:xfrm>
            <a:off x="6581775" y="0"/>
            <a:ext cx="2562225" cy="2708275"/>
          </a:xfrm>
          <a:prstGeom prst="rect">
            <a:avLst/>
          </a:prstGeom>
          <a:noFill/>
        </p:spPr>
      </p:pic>
      <p:grpSp>
        <p:nvGrpSpPr>
          <p:cNvPr id="6" name="Group 18"/>
          <p:cNvGrpSpPr>
            <a:grpSpLocks/>
          </p:cNvGrpSpPr>
          <p:nvPr/>
        </p:nvGrpSpPr>
        <p:grpSpPr bwMode="auto">
          <a:xfrm rot="4827854" flipH="1">
            <a:off x="562024" y="3164201"/>
            <a:ext cx="2066912" cy="2906589"/>
            <a:chOff x="-1182" y="-645"/>
            <a:chExt cx="3450" cy="3967"/>
          </a:xfrm>
        </p:grpSpPr>
        <p:pic>
          <p:nvPicPr>
            <p:cNvPr id="21523" name="Picture 21" descr="06"/>
            <p:cNvPicPr>
              <a:picLocks noChangeAspect="1" noChangeArrowheads="1"/>
            </p:cNvPicPr>
            <p:nvPr/>
          </p:nvPicPr>
          <p:blipFill>
            <a:blip r:embed="rId3" cstate="print">
              <a:lum contrast="48000"/>
            </a:blip>
            <a:srcRect/>
            <a:stretch>
              <a:fillRect/>
            </a:stretch>
          </p:blipFill>
          <p:spPr bwMode="auto">
            <a:xfrm rot="4500000" flipH="1">
              <a:off x="-1441" y="-386"/>
              <a:ext cx="3967" cy="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4" name="Rectangle 22" descr="图片13"/>
            <p:cNvSpPr>
              <a:spLocks noChangeArrowheads="1"/>
            </p:cNvSpPr>
            <p:nvPr/>
          </p:nvSpPr>
          <p:spPr bwMode="auto">
            <a:xfrm rot="4707637" flipH="1">
              <a:off x="-1080" y="66"/>
              <a:ext cx="3262" cy="2661"/>
            </a:xfrm>
            <a:prstGeom prst="rect">
              <a:avLst/>
            </a:prstGeom>
            <a:blipFill dpi="0" rotWithShape="1">
              <a:blip r:embed="rId4" cstate="print">
                <a:lum contrast="6000"/>
              </a:blip>
              <a:srcRect/>
              <a:stretch>
                <a:fillRect/>
              </a:stretch>
            </a:blip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 rot="4470119" flipH="1">
            <a:off x="2453110" y="4077931"/>
            <a:ext cx="2266950" cy="2663825"/>
            <a:chOff x="-1182" y="-645"/>
            <a:chExt cx="3450" cy="3967"/>
          </a:xfrm>
        </p:grpSpPr>
        <p:pic>
          <p:nvPicPr>
            <p:cNvPr id="21526" name="Picture 21" descr="06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/>
            <a:stretch>
              <a:fillRect/>
            </a:stretch>
          </p:blipFill>
          <p:spPr bwMode="auto">
            <a:xfrm rot="4500000" flipH="1">
              <a:off x="-1441" y="-386"/>
              <a:ext cx="3967" cy="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7" name="Rectangle 22" descr="图片14"/>
            <p:cNvSpPr>
              <a:spLocks noChangeArrowheads="1"/>
            </p:cNvSpPr>
            <p:nvPr/>
          </p:nvSpPr>
          <p:spPr bwMode="auto">
            <a:xfrm rot="4707637" flipH="1">
              <a:off x="-1080" y="66"/>
              <a:ext cx="3262" cy="2661"/>
            </a:xfrm>
            <a:prstGeom prst="rect">
              <a:avLst/>
            </a:prstGeom>
            <a:blipFill dpi="0" rotWithShape="1">
              <a:blip r:embed="rId5" cstate="print">
                <a:lum contrast="6000"/>
              </a:blip>
              <a:srcRect/>
              <a:stretch>
                <a:fillRect/>
              </a:stretch>
            </a:blip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 rot="4937188" flipH="1">
            <a:off x="4500554" y="3754295"/>
            <a:ext cx="2389188" cy="2808287"/>
            <a:chOff x="-1182" y="-645"/>
            <a:chExt cx="3450" cy="3967"/>
          </a:xfrm>
        </p:grpSpPr>
        <p:pic>
          <p:nvPicPr>
            <p:cNvPr id="21529" name="Picture 21" descr="06"/>
            <p:cNvPicPr>
              <a:picLocks noChangeAspect="1" noChangeArrowheads="1"/>
            </p:cNvPicPr>
            <p:nvPr/>
          </p:nvPicPr>
          <p:blipFill>
            <a:blip r:embed="rId3" cstate="print">
              <a:lum contrast="48000"/>
            </a:blip>
            <a:srcRect/>
            <a:stretch>
              <a:fillRect/>
            </a:stretch>
          </p:blipFill>
          <p:spPr bwMode="auto">
            <a:xfrm rot="4500000" flipH="1">
              <a:off x="-1441" y="-386"/>
              <a:ext cx="3967" cy="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0" name="Rectangle 22" descr="图片15"/>
            <p:cNvSpPr>
              <a:spLocks noChangeArrowheads="1"/>
            </p:cNvSpPr>
            <p:nvPr/>
          </p:nvSpPr>
          <p:spPr bwMode="auto">
            <a:xfrm rot="4707637" flipH="1">
              <a:off x="-1080" y="66"/>
              <a:ext cx="3262" cy="2661"/>
            </a:xfrm>
            <a:prstGeom prst="rect">
              <a:avLst/>
            </a:prstGeom>
            <a:blipFill dpi="0" rotWithShape="1">
              <a:blip r:embed="rId6" cstate="print">
                <a:lum contrast="6000"/>
              </a:blip>
              <a:srcRect/>
              <a:stretch>
                <a:fillRect/>
              </a:stretch>
            </a:blip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 rot="4293281" flipH="1">
            <a:off x="6146202" y="3775619"/>
            <a:ext cx="2181296" cy="2639879"/>
            <a:chOff x="-1182" y="-645"/>
            <a:chExt cx="3450" cy="3967"/>
          </a:xfrm>
        </p:grpSpPr>
        <p:pic>
          <p:nvPicPr>
            <p:cNvPr id="21532" name="Picture 21" descr="06"/>
            <p:cNvPicPr>
              <a:picLocks noChangeAspect="1" noChangeArrowheads="1"/>
            </p:cNvPicPr>
            <p:nvPr/>
          </p:nvPicPr>
          <p:blipFill>
            <a:blip r:embed="rId3" cstate="print">
              <a:lum contrast="48000"/>
            </a:blip>
            <a:srcRect/>
            <a:stretch>
              <a:fillRect/>
            </a:stretch>
          </p:blipFill>
          <p:spPr bwMode="auto">
            <a:xfrm rot="4500000" flipH="1">
              <a:off x="-1441" y="-386"/>
              <a:ext cx="3967" cy="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3" name="Rectangle 22" descr="图片16"/>
            <p:cNvSpPr>
              <a:spLocks noChangeArrowheads="1"/>
            </p:cNvSpPr>
            <p:nvPr/>
          </p:nvSpPr>
          <p:spPr bwMode="auto">
            <a:xfrm rot="4707637" flipH="1">
              <a:off x="-1080" y="66"/>
              <a:ext cx="3262" cy="2661"/>
            </a:xfrm>
            <a:prstGeom prst="rect">
              <a:avLst/>
            </a:prstGeom>
            <a:blipFill dpi="0" rotWithShape="1">
              <a:blip r:embed="rId7" cstate="print">
                <a:lum contrast="6000"/>
              </a:blip>
              <a:srcRect/>
              <a:stretch>
                <a:fillRect/>
              </a:stretch>
            </a:blip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611188" y="3810000"/>
            <a:ext cx="1149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a typeface="微软雅黑" pitchFamily="34" charset="-122"/>
              </a:rPr>
              <a:t>路</a:t>
            </a:r>
            <a:r>
              <a:rPr lang="zh-CN" altLang="en-US" sz="2000" b="1">
                <a:solidFill>
                  <a:schemeClr val="bg1"/>
                </a:solidFill>
                <a:ea typeface="微软雅黑" pitchFamily="34" charset="-122"/>
              </a:rPr>
              <a:t>和</a:t>
            </a:r>
            <a:r>
              <a:rPr lang="zh-CN" altLang="en-US" sz="2800" b="1">
                <a:solidFill>
                  <a:schemeClr val="bg1"/>
                </a:solidFill>
                <a:ea typeface="微软雅黑" pitchFamily="34" charset="-122"/>
              </a:rPr>
              <a:t>桥</a:t>
            </a:r>
          </a:p>
        </p:txBody>
      </p:sp>
      <p:pic>
        <p:nvPicPr>
          <p:cNvPr id="1029" name="Picture 5" descr="G:\16 ก.ค. 57 เมืองเกษตรสีเขียวทุ่งเบญจา\DSCN6791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66022">
            <a:off x="2479514" y="4569084"/>
            <a:ext cx="2185989" cy="1714938"/>
          </a:xfrm>
          <a:prstGeom prst="rect">
            <a:avLst/>
          </a:prstGeom>
          <a:noFill/>
        </p:spPr>
      </p:pic>
      <p:pic>
        <p:nvPicPr>
          <p:cNvPr id="1030" name="Picture 6" descr="G:\16 ก.ค. 57 เมืองเกษตรสีเขียวทุ่งเบญจา\DSCN6792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58004">
            <a:off x="4405597" y="4259949"/>
            <a:ext cx="2466983" cy="1850237"/>
          </a:xfrm>
          <a:prstGeom prst="rect">
            <a:avLst/>
          </a:prstGeom>
          <a:noFill/>
        </p:spPr>
      </p:pic>
      <p:pic>
        <p:nvPicPr>
          <p:cNvPr id="1031" name="Picture 7" descr="G:\16 ก.ค. 57 เมืองเกษตรสีเขียวทุ่งเบญจา\DSCN6817_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08796">
            <a:off x="6223364" y="4108178"/>
            <a:ext cx="2384467" cy="1788351"/>
          </a:xfrm>
          <a:prstGeom prst="rect">
            <a:avLst/>
          </a:prstGeom>
          <a:noFill/>
        </p:spPr>
      </p:pic>
      <p:pic>
        <p:nvPicPr>
          <p:cNvPr id="24" name="รูปภาพ 23" descr="14250086086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3014" y="337333"/>
            <a:ext cx="4000528" cy="3000396"/>
          </a:xfrm>
          <a:prstGeom prst="rect">
            <a:avLst/>
          </a:prstGeom>
        </p:spPr>
      </p:pic>
      <p:pic>
        <p:nvPicPr>
          <p:cNvPr id="25" name="รูปภาพ 24" descr="142500854182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32188" y="371416"/>
            <a:ext cx="3899174" cy="2928958"/>
          </a:xfrm>
          <a:prstGeom prst="rect">
            <a:avLst/>
          </a:prstGeom>
        </p:spPr>
      </p:pic>
      <p:pic>
        <p:nvPicPr>
          <p:cNvPr id="26" name="รูปภาพ 25" descr="142500881227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60497">
            <a:off x="345519" y="3837305"/>
            <a:ext cx="2438270" cy="1831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62038" y="1844675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5600" b="1" i="1" dirty="0">
                <a:solidFill>
                  <a:srgbClr val="FFCC00"/>
                </a:solidFill>
                <a:ea typeface="微软雅黑" pitchFamily="34" charset="-122"/>
              </a:rPr>
              <a:t>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68538" y="2714625"/>
            <a:ext cx="1098550" cy="857250"/>
            <a:chOff x="1292" y="1996"/>
            <a:chExt cx="692" cy="54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98" y="199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ea typeface="微软雅黑" pitchFamily="34" charset="-122"/>
                </a:rPr>
                <a:t>种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292" y="2132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a typeface="微软雅黑" pitchFamily="34" charset="-122"/>
                </a:rPr>
                <a:t>感受</a:t>
              </a:r>
            </a:p>
          </p:txBody>
        </p:sp>
      </p:grpSp>
      <p:sp>
        <p:nvSpPr>
          <p:cNvPr id="5128" name="AutoShape 8"/>
          <p:cNvSpPr>
            <a:spLocks noChangeArrowheads="1"/>
          </p:cNvSpPr>
          <p:nvPr/>
        </p:nvSpPr>
        <p:spPr bwMode="auto">
          <a:xfrm rot="5400000">
            <a:off x="3324145" y="3303198"/>
            <a:ext cx="287337" cy="249238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428991" y="3251200"/>
            <a:ext cx="0" cy="3212538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pic>
        <p:nvPicPr>
          <p:cNvPr id="8" name="Picture 19" descr="03"/>
          <p:cNvPicPr>
            <a:picLocks noChangeAspect="1" noChangeArrowheads="1"/>
          </p:cNvPicPr>
          <p:nvPr/>
        </p:nvPicPr>
        <p:blipFill>
          <a:blip r:embed="rId2" cstate="print"/>
          <a:srcRect r="-34"/>
          <a:stretch>
            <a:fillRect/>
          </a:stretch>
        </p:blipFill>
        <p:spPr bwMode="auto">
          <a:xfrm>
            <a:off x="-130322" y="928670"/>
            <a:ext cx="3422650" cy="5429288"/>
          </a:xfrm>
          <a:prstGeom prst="rect">
            <a:avLst/>
          </a:prstGeom>
          <a:noFill/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00034" y="1714488"/>
            <a:ext cx="23703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จัดทำแปลงเรียนรู้</a:t>
            </a:r>
          </a:p>
          <a:p>
            <a:pPr algn="ctr"/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การผลิตเกษตรอินทรีย์</a:t>
            </a:r>
            <a:endParaRPr lang="zh-CN" altLang="en-US" sz="3200" b="1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48" y="3286124"/>
            <a:ext cx="2000264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zh-CN" sz="3200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เป้าหมาย  </a:t>
            </a:r>
          </a:p>
          <a:p>
            <a:pPr algn="ctr"/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1 แปลง</a:t>
            </a:r>
            <a:endParaRPr lang="th-TH" altLang="zh-CN" sz="3200" dirty="0" smtClean="0">
              <a:solidFill>
                <a:srgbClr val="333333"/>
              </a:solidFill>
              <a:latin typeface="TH SarabunIT๙" pitchFamily="34" charset="-34"/>
              <a:ea typeface="微软雅黑" pitchFamily="34" charset="-122"/>
              <a:cs typeface="TH SarabunIT๙" pitchFamily="34" charset="-34"/>
            </a:endParaRPr>
          </a:p>
          <a:p>
            <a:pPr algn="ctr">
              <a:lnSpc>
                <a:spcPct val="120000"/>
              </a:lnSpc>
            </a:pP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งบประมาณ </a:t>
            </a:r>
            <a:r>
              <a:rPr lang="en-US" sz="3200" dirty="0" smtClean="0">
                <a:latin typeface="TH SarabunIT๙" pitchFamily="34" charset="-34"/>
                <a:cs typeface="TH SarabunIT๙" pitchFamily="34" charset="-34"/>
              </a:rPr>
              <a:t>30,000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บาท </a:t>
            </a:r>
          </a:p>
        </p:txBody>
      </p:sp>
      <p:pic>
        <p:nvPicPr>
          <p:cNvPr id="2050" name="Picture 2" descr="D:\จารวรรณ\S__8437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6076" y="245497"/>
            <a:ext cx="3953170" cy="23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จารวรรณ\S__8437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735115"/>
            <a:ext cx="2670258" cy="357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239000" cy="563562"/>
          </a:xfrm>
        </p:spPr>
        <p:txBody>
          <a:bodyPr/>
          <a:lstStyle/>
          <a:p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          งาน “ตรอกนองเมืองเกษตรสีเขียว”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9" name="Picture 3" descr="D:\จารวรรณ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40024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6428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จารวรรณ\S__4464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80" y="0"/>
            <a:ext cx="4555024" cy="32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จารวรรณ\S__44646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271797" cy="32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จารวรรณ\281443370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4" y="3308674"/>
            <a:ext cx="4379760" cy="328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จารวรรณ\267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4" y="132095"/>
            <a:ext cx="4423159" cy="30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4604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 descr="D:\จารวรรณ\2671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21" y="188640"/>
            <a:ext cx="5076879" cy="356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จารวรรณ\267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9242" y="3789040"/>
            <a:ext cx="540906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จารวรรณ\S__4464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7" y="188640"/>
            <a:ext cx="432048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2198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5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857232"/>
            <a:ext cx="6319838" cy="5368925"/>
          </a:xfrm>
          <a:prstGeom prst="rect">
            <a:avLst/>
          </a:prstGeom>
          <a:noFill/>
        </p:spPr>
      </p:pic>
      <p:pic>
        <p:nvPicPr>
          <p:cNvPr id="14339" name="Picture 3" descr="i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500174"/>
            <a:ext cx="2273300" cy="4518025"/>
          </a:xfrm>
          <a:prstGeom prst="rect">
            <a:avLst/>
          </a:prstGeom>
          <a:noFill/>
        </p:spPr>
      </p:pic>
      <p:sp>
        <p:nvSpPr>
          <p:cNvPr id="14340" name="Freeform 4"/>
          <p:cNvSpPr>
            <a:spLocks/>
          </p:cNvSpPr>
          <p:nvPr/>
        </p:nvSpPr>
        <p:spPr bwMode="gray">
          <a:xfrm>
            <a:off x="1679575" y="1600200"/>
            <a:ext cx="1609725" cy="1470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793"/>
              </a:cxn>
              <a:cxn ang="0">
                <a:pos x="551" y="1020"/>
              </a:cxn>
              <a:cxn ang="0">
                <a:pos x="1118" y="470"/>
              </a:cxn>
              <a:cxn ang="0">
                <a:pos x="0" y="0"/>
              </a:cxn>
            </a:cxnLst>
            <a:rect l="0" t="0" r="r" b="b"/>
            <a:pathLst>
              <a:path w="1118" h="1020">
                <a:moveTo>
                  <a:pt x="0" y="0"/>
                </a:moveTo>
                <a:cubicBezTo>
                  <a:pt x="2" y="393"/>
                  <a:pt x="6" y="793"/>
                  <a:pt x="6" y="793"/>
                </a:cubicBezTo>
                <a:cubicBezTo>
                  <a:pt x="117" y="797"/>
                  <a:pt x="326" y="808"/>
                  <a:pt x="551" y="1020"/>
                </a:cubicBezTo>
                <a:lnTo>
                  <a:pt x="1118" y="470"/>
                </a:lnTo>
                <a:cubicBezTo>
                  <a:pt x="1002" y="359"/>
                  <a:pt x="669" y="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57255"/>
                  <a:invGamma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41" name="Freeform 5"/>
          <p:cNvSpPr>
            <a:spLocks/>
          </p:cNvSpPr>
          <p:nvPr/>
        </p:nvSpPr>
        <p:spPr bwMode="gray">
          <a:xfrm>
            <a:off x="1682750" y="4637088"/>
            <a:ext cx="1598613" cy="1484312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4" y="1018"/>
              </a:cxn>
              <a:cxn ang="0">
                <a:pos x="1110" y="559"/>
              </a:cxn>
              <a:cxn ang="0">
                <a:pos x="552" y="0"/>
              </a:cxn>
              <a:cxn ang="0">
                <a:pos x="0" y="228"/>
              </a:cxn>
            </a:cxnLst>
            <a:rect l="0" t="0" r="r" b="b"/>
            <a:pathLst>
              <a:path w="1110" h="1030">
                <a:moveTo>
                  <a:pt x="0" y="228"/>
                </a:moveTo>
                <a:cubicBezTo>
                  <a:pt x="2" y="623"/>
                  <a:pt x="4" y="1018"/>
                  <a:pt x="4" y="1018"/>
                </a:cubicBezTo>
                <a:cubicBezTo>
                  <a:pt x="478" y="1030"/>
                  <a:pt x="849" y="814"/>
                  <a:pt x="1110" y="559"/>
                </a:cubicBezTo>
                <a:lnTo>
                  <a:pt x="552" y="0"/>
                </a:lnTo>
                <a:cubicBezTo>
                  <a:pt x="355" y="184"/>
                  <a:pt x="180" y="220"/>
                  <a:pt x="0" y="22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63529"/>
                  <a:invGamma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42" name="Freeform 6"/>
          <p:cNvSpPr>
            <a:spLocks/>
          </p:cNvSpPr>
          <p:nvPr/>
        </p:nvSpPr>
        <p:spPr bwMode="gray">
          <a:xfrm>
            <a:off x="2474913" y="2274888"/>
            <a:ext cx="1465262" cy="1571625"/>
          </a:xfrm>
          <a:custGeom>
            <a:avLst/>
            <a:gdLst/>
            <a:ahLst/>
            <a:cxnLst>
              <a:cxn ang="0">
                <a:pos x="0" y="554"/>
              </a:cxn>
              <a:cxn ang="0">
                <a:pos x="225" y="1091"/>
              </a:cxn>
              <a:cxn ang="0">
                <a:pos x="1017" y="1091"/>
              </a:cxn>
              <a:cxn ang="0">
                <a:pos x="566" y="0"/>
              </a:cxn>
              <a:cxn ang="0">
                <a:pos x="0" y="554"/>
              </a:cxn>
            </a:cxnLst>
            <a:rect l="0" t="0" r="r" b="b"/>
            <a:pathLst>
              <a:path w="1017" h="1091">
                <a:moveTo>
                  <a:pt x="0" y="554"/>
                </a:moveTo>
                <a:cubicBezTo>
                  <a:pt x="194" y="770"/>
                  <a:pt x="216" y="957"/>
                  <a:pt x="225" y="1091"/>
                </a:cubicBezTo>
                <a:lnTo>
                  <a:pt x="1017" y="1091"/>
                </a:lnTo>
                <a:cubicBezTo>
                  <a:pt x="1001" y="626"/>
                  <a:pt x="833" y="260"/>
                  <a:pt x="566" y="0"/>
                </a:cubicBezTo>
                <a:lnTo>
                  <a:pt x="0" y="554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black">
          <a:xfrm>
            <a:off x="4013200" y="3915754"/>
            <a:ext cx="467767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2.</a:t>
            </a:r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 คัดเลือกเกษตรกรเพื่อสร้างบ่อบำบัดน้ำเสีย ในฟาร์ม 3 ฟาร์ม</a:t>
            </a:r>
          </a:p>
          <a:p>
            <a:pPr algn="l"/>
            <a:endParaRPr lang="en-US" sz="32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black">
          <a:xfrm>
            <a:off x="3429000" y="2305050"/>
            <a:ext cx="4008438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black">
          <a:xfrm>
            <a:off x="4013200" y="3867150"/>
            <a:ext cx="4010025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5" name="Freeform 29"/>
          <p:cNvSpPr>
            <a:spLocks/>
          </p:cNvSpPr>
          <p:nvPr/>
        </p:nvSpPr>
        <p:spPr bwMode="gray">
          <a:xfrm>
            <a:off x="2478088" y="3841750"/>
            <a:ext cx="1462087" cy="1604963"/>
          </a:xfrm>
          <a:custGeom>
            <a:avLst/>
            <a:gdLst/>
            <a:ahLst/>
            <a:cxnLst>
              <a:cxn ang="0">
                <a:pos x="223" y="0"/>
              </a:cxn>
              <a:cxn ang="0">
                <a:pos x="0" y="550"/>
              </a:cxn>
              <a:cxn ang="0">
                <a:pos x="559" y="1114"/>
              </a:cxn>
              <a:cxn ang="0">
                <a:pos x="1016" y="4"/>
              </a:cxn>
              <a:cxn ang="0">
                <a:pos x="223" y="0"/>
              </a:cxn>
            </a:cxnLst>
            <a:rect l="0" t="0" r="r" b="b"/>
            <a:pathLst>
              <a:path w="1016" h="1114">
                <a:moveTo>
                  <a:pt x="223" y="0"/>
                </a:moveTo>
                <a:cubicBezTo>
                  <a:pt x="229" y="193"/>
                  <a:pt x="163" y="384"/>
                  <a:pt x="0" y="550"/>
                </a:cubicBezTo>
                <a:lnTo>
                  <a:pt x="559" y="1114"/>
                </a:lnTo>
                <a:cubicBezTo>
                  <a:pt x="763" y="892"/>
                  <a:pt x="1012" y="541"/>
                  <a:pt x="1016" y="4"/>
                </a:cubicBezTo>
                <a:lnTo>
                  <a:pt x="223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9804"/>
                  <a:invGamma/>
                </a:schemeClr>
              </a:gs>
              <a:gs pos="100000">
                <a:schemeClr val="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gray">
          <a:xfrm>
            <a:off x="2967038" y="2827338"/>
            <a:ext cx="608012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dirty="0" smtClean="0">
                <a:solidFill>
                  <a:srgbClr val="FEFEFE"/>
                </a:solidFill>
                <a:latin typeface="Arial Black" pitchFamily="34" charset="0"/>
              </a:rPr>
              <a:t>1</a:t>
            </a:r>
            <a:endParaRPr lang="en-US" sz="5000" dirty="0">
              <a:solidFill>
                <a:srgbClr val="FEFEFE"/>
              </a:solidFill>
              <a:latin typeface="Arial Black" pitchFamily="34" charset="0"/>
            </a:endParaRP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gray">
          <a:xfrm>
            <a:off x="2903538" y="4105275"/>
            <a:ext cx="608012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dirty="0" smtClean="0">
                <a:solidFill>
                  <a:srgbClr val="FEFEFE"/>
                </a:solidFill>
                <a:latin typeface="Arial Black" pitchFamily="34" charset="0"/>
              </a:rPr>
              <a:t>2</a:t>
            </a:r>
            <a:endParaRPr lang="en-US" sz="5000" dirty="0">
              <a:solidFill>
                <a:srgbClr val="FEFEFE"/>
              </a:solidFill>
              <a:latin typeface="Arial Black" pitchFamily="34" charset="0"/>
            </a:endParaRPr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black">
          <a:xfrm>
            <a:off x="3397250" y="5437188"/>
            <a:ext cx="4008438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 rot="19378231" flipV="1">
            <a:off x="2135188" y="4895850"/>
            <a:ext cx="2066925" cy="412750"/>
            <a:chOff x="1565" y="2568"/>
            <a:chExt cx="1118" cy="279"/>
          </a:xfrm>
        </p:grpSpPr>
        <p:sp>
          <p:nvSpPr>
            <p:cNvPr id="14371" name="AutoShape 35"/>
            <p:cNvSpPr>
              <a:spLocks noChangeArrowheads="1"/>
            </p:cNvSpPr>
            <p:nvPr/>
          </p:nvSpPr>
          <p:spPr bwMode="white">
            <a:xfrm rot="5263130">
              <a:off x="1859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2" name="AutoShape 36"/>
            <p:cNvSpPr>
              <a:spLocks noChangeArrowheads="1"/>
            </p:cNvSpPr>
            <p:nvPr/>
          </p:nvSpPr>
          <p:spPr bwMode="white">
            <a:xfrm rot="6078281">
              <a:off x="1995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3" name="AutoShape 37"/>
            <p:cNvSpPr>
              <a:spLocks noChangeArrowheads="1"/>
            </p:cNvSpPr>
            <p:nvPr/>
          </p:nvSpPr>
          <p:spPr bwMode="white">
            <a:xfrm rot="6373927">
              <a:off x="2071" y="229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4" name="AutoShape 38"/>
            <p:cNvSpPr>
              <a:spLocks noChangeArrowheads="1"/>
            </p:cNvSpPr>
            <p:nvPr/>
          </p:nvSpPr>
          <p:spPr bwMode="white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14376" name="Rectangle 40"/>
          <p:cNvSpPr>
            <a:spLocks noGrp="1" noChangeArrowheads="1"/>
          </p:cNvSpPr>
          <p:nvPr>
            <p:ph type="title"/>
          </p:nvPr>
        </p:nvSpPr>
        <p:spPr>
          <a:xfrm>
            <a:off x="785786" y="357166"/>
            <a:ext cx="7239000" cy="563562"/>
          </a:xfrm>
        </p:spPr>
        <p:txBody>
          <a:bodyPr/>
          <a:lstStyle/>
          <a:p>
            <a:r>
              <a:rPr lang="th-TH" sz="4400" dirty="0" smtClean="0">
                <a:latin typeface="Browallia New" pitchFamily="34" charset="-34"/>
                <a:cs typeface="Browallia New" pitchFamily="34" charset="-34"/>
              </a:rPr>
              <a:t>สำนักงานปศุสัตว์จังหวัด</a:t>
            </a:r>
            <a:endParaRPr lang="en-US" sz="4400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4377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000372"/>
            <a:ext cx="174307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3868164" y="2777837"/>
            <a:ext cx="43975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1.อบรมถ่ายทอดความรู้  100 ราย</a:t>
            </a:r>
            <a:endParaRPr lang="zh-CN" altLang="en-US" sz="3200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2851130" y="1207786"/>
            <a:ext cx="5414627" cy="107721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นำของเสียจากกระบวนการผลิตมาผลิตเป็นพลังงานทดแทน  (</a:t>
            </a:r>
            <a:r>
              <a:rPr lang="en-US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ZERO WASTE)</a:t>
            </a:r>
            <a:endParaRPr lang="zh-CN" altLang="en-US" sz="3200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AutoShape 12"/>
          <p:cNvSpPr>
            <a:spLocks noChangeArrowheads="1"/>
          </p:cNvSpPr>
          <p:nvPr/>
        </p:nvSpPr>
        <p:spPr bwMode="auto">
          <a:xfrm>
            <a:off x="1341092" y="416919"/>
            <a:ext cx="5075257" cy="6424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altLang="zh-CN" sz="5400" b="1" i="1" dirty="0" smtClean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สถานีพัฒนาที่ดิน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种</a:t>
            </a:r>
            <a:r>
              <a: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景观</a:t>
            </a:r>
          </a:p>
        </p:txBody>
      </p:sp>
      <p:pic>
        <p:nvPicPr>
          <p:cNvPr id="4111" name="Picture 15" descr="03"/>
          <p:cNvPicPr>
            <a:picLocks noChangeAspect="1" noChangeArrowheads="1"/>
          </p:cNvPicPr>
          <p:nvPr/>
        </p:nvPicPr>
        <p:blipFill>
          <a:blip r:embed="rId2" cstate="print"/>
          <a:srcRect r="-34"/>
          <a:stretch>
            <a:fillRect/>
          </a:stretch>
        </p:blipFill>
        <p:spPr bwMode="auto">
          <a:xfrm>
            <a:off x="2987824" y="738166"/>
            <a:ext cx="6048672" cy="6105793"/>
          </a:xfrm>
          <a:prstGeom prst="rect">
            <a:avLst/>
          </a:prstGeom>
          <a:noFill/>
        </p:spPr>
      </p:pic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4524607" y="1700808"/>
            <a:ext cx="24288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ส่งเสริมการปรับปรุงบำรุงดิน</a:t>
            </a:r>
            <a:endParaRPr lang="zh-CN" altLang="en-US" sz="3200" b="1" dirty="0" smtClean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115" name="Picture 19" descr="03"/>
          <p:cNvPicPr>
            <a:picLocks noChangeAspect="1" noChangeArrowheads="1"/>
          </p:cNvPicPr>
          <p:nvPr/>
        </p:nvPicPr>
        <p:blipFill>
          <a:blip r:embed="rId2" cstate="print"/>
          <a:srcRect r="-34"/>
          <a:stretch>
            <a:fillRect/>
          </a:stretch>
        </p:blipFill>
        <p:spPr bwMode="auto">
          <a:xfrm>
            <a:off x="-180528" y="1071546"/>
            <a:ext cx="3877868" cy="5597814"/>
          </a:xfrm>
          <a:prstGeom prst="rect">
            <a:avLst/>
          </a:prstGeom>
          <a:noFill/>
        </p:spPr>
      </p:pic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428596" y="1571612"/>
            <a:ext cx="23703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ถ่ายทอดเทคโนโลยีและนวัตกรรม</a:t>
            </a:r>
            <a:endParaRPr lang="zh-CN" altLang="en-US" sz="3200" b="1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4106" name="AutoShape 7"/>
          <p:cNvSpPr>
            <a:spLocks noChangeArrowheads="1"/>
          </p:cNvSpPr>
          <p:nvPr/>
        </p:nvSpPr>
        <p:spPr bwMode="auto">
          <a:xfrm>
            <a:off x="500034" y="2571744"/>
            <a:ext cx="2246300" cy="3000396"/>
          </a:xfrm>
          <a:prstGeom prst="roundRect">
            <a:avLst>
              <a:gd name="adj" fmla="val 554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อบรมเกษตรกร </a:t>
            </a:r>
          </a:p>
          <a:p>
            <a:pPr algn="ctr">
              <a:lnSpc>
                <a:spcPct val="120000"/>
              </a:lnSpc>
            </a:pP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1,000 ราย</a:t>
            </a:r>
          </a:p>
        </p:txBody>
      </p:sp>
      <p:sp>
        <p:nvSpPr>
          <p:cNvPr id="4117" name="AutoShape 7"/>
          <p:cNvSpPr>
            <a:spLocks noChangeArrowheads="1"/>
          </p:cNvSpPr>
          <p:nvPr/>
        </p:nvSpPr>
        <p:spPr bwMode="auto">
          <a:xfrm>
            <a:off x="3995936" y="3068960"/>
            <a:ext cx="4365688" cy="3045751"/>
          </a:xfrm>
          <a:prstGeom prst="roundRect">
            <a:avLst>
              <a:gd name="adj" fmla="val 554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>
              <a:lnSpc>
                <a:spcPct val="120000"/>
              </a:lnSpc>
            </a:pP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ทำน้ำหมักชีวภาพ 1,000 ราย / 10,000 ไร่ </a:t>
            </a:r>
          </a:p>
          <a:p>
            <a:pPr algn="l"/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การใช้ปุ๋ยพืชสด   2,000 ไร่</a:t>
            </a:r>
          </a:p>
          <a:p>
            <a:pPr algn="l">
              <a:lnSpc>
                <a:spcPct val="120000"/>
              </a:lnSpc>
            </a:pP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การใช้ปูนเพื่อการเกษตร  4,000 ไร่</a:t>
            </a:r>
          </a:p>
          <a:p>
            <a:pPr algn="l">
              <a:lnSpc>
                <a:spcPct val="120000"/>
              </a:lnSpc>
            </a:pP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รณรงค์ไถกลบตอซัง 500 ไร่</a:t>
            </a:r>
          </a:p>
          <a:p>
            <a:pPr algn="ctr">
              <a:lnSpc>
                <a:spcPct val="120000"/>
              </a:lnSpc>
            </a:pPr>
            <a:endParaRPr lang="zh-CN" altLang="en-US" sz="2400" b="1" dirty="0">
              <a:solidFill>
                <a:srgbClr val="333333"/>
              </a:solidFill>
              <a:latin typeface="TH SarabunIT๙" pitchFamily="34" charset="-34"/>
              <a:ea typeface="微软雅黑" pitchFamily="34" charset="-122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8" descr="เสื่อถัก"/>
          <p:cNvSpPr txBox="1">
            <a:spLocks noChangeArrowheads="1"/>
          </p:cNvSpPr>
          <p:nvPr/>
        </p:nvSpPr>
        <p:spPr bwMode="auto">
          <a:xfrm>
            <a:off x="7451725" y="6367463"/>
            <a:ext cx="1692275" cy="461962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sz="2400" b="1">
                <a:cs typeface="FreesiaUPC" pitchFamily="34" charset="-34"/>
              </a:rPr>
              <a:t>กรมพัฒนาที่ดิน</a:t>
            </a:r>
          </a:p>
        </p:txBody>
      </p:sp>
      <p:sp>
        <p:nvSpPr>
          <p:cNvPr id="137225" name="Oval 9"/>
          <p:cNvSpPr>
            <a:spLocks noChangeArrowheads="1"/>
          </p:cNvSpPr>
          <p:nvPr/>
        </p:nvSpPr>
        <p:spPr bwMode="auto">
          <a:xfrm>
            <a:off x="572575" y="273447"/>
            <a:ext cx="7920037" cy="2241550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CC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FreesiaUPC" pitchFamily="34" charset="-34"/>
              </a:rPr>
              <a:t>ถ่ายทอดเทคโนโลยีและนวัตกรรม</a:t>
            </a:r>
          </a:p>
          <a:p>
            <a:pPr algn="ctr">
              <a:defRPr/>
            </a:pP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ผลงาน</a:t>
            </a: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,</a:t>
            </a:r>
            <a:r>
              <a:rPr 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000 </a:t>
            </a: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ราย</a:t>
            </a:r>
          </a:p>
        </p:txBody>
      </p:sp>
      <p:sp>
        <p:nvSpPr>
          <p:cNvPr id="8197" name="Text Box 29"/>
          <p:cNvSpPr txBox="1">
            <a:spLocks noChangeArrowheads="1"/>
          </p:cNvSpPr>
          <p:nvPr/>
        </p:nvSpPr>
        <p:spPr bwMode="auto">
          <a:xfrm>
            <a:off x="1547813" y="206057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 sz="1800"/>
          </a:p>
        </p:txBody>
      </p:sp>
      <p:pic>
        <p:nvPicPr>
          <p:cNvPr id="8199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757" y="2996952"/>
            <a:ext cx="4320837" cy="287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300" y="3087449"/>
            <a:ext cx="4212749" cy="280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44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239000" cy="563562"/>
          </a:xfrm>
        </p:spPr>
        <p:txBody>
          <a:bodyPr/>
          <a:lstStyle/>
          <a:p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ภาพกิจกรรมฝึกอบรมและถ่ายทอดนวัตกรรม</a:t>
            </a:r>
            <a:endParaRPr lang="th-TH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828" y="785794"/>
            <a:ext cx="3815730" cy="2850022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785794"/>
            <a:ext cx="3738412" cy="279227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786190"/>
            <a:ext cx="3866755" cy="288813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3732832"/>
            <a:ext cx="3803392" cy="28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0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62038" y="1844675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5600" b="1" i="1" dirty="0">
                <a:solidFill>
                  <a:srgbClr val="FFCC00"/>
                </a:solidFill>
                <a:ea typeface="微软雅黑" pitchFamily="34" charset="-122"/>
              </a:rPr>
              <a:t>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68538" y="2714625"/>
            <a:ext cx="1098550" cy="857250"/>
            <a:chOff x="1292" y="1996"/>
            <a:chExt cx="692" cy="54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98" y="199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ea typeface="微软雅黑" pitchFamily="34" charset="-122"/>
                </a:rPr>
                <a:t>种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292" y="2132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a typeface="微软雅黑" pitchFamily="34" charset="-122"/>
                </a:rPr>
                <a:t>感受</a:t>
              </a:r>
            </a:p>
          </p:txBody>
        </p:sp>
      </p:grpSp>
      <p:sp>
        <p:nvSpPr>
          <p:cNvPr id="5128" name="AutoShape 8"/>
          <p:cNvSpPr>
            <a:spLocks noChangeArrowheads="1"/>
          </p:cNvSpPr>
          <p:nvPr/>
        </p:nvSpPr>
        <p:spPr bwMode="auto">
          <a:xfrm rot="5400000">
            <a:off x="3481380" y="3662364"/>
            <a:ext cx="287337" cy="249238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492500" y="811213"/>
            <a:ext cx="0" cy="489585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pic>
        <p:nvPicPr>
          <p:cNvPr id="8" name="Picture 19" descr="03"/>
          <p:cNvPicPr>
            <a:picLocks noChangeAspect="1" noChangeArrowheads="1"/>
          </p:cNvPicPr>
          <p:nvPr/>
        </p:nvPicPr>
        <p:blipFill>
          <a:blip r:embed="rId2" cstate="print"/>
          <a:srcRect r="-34"/>
          <a:stretch>
            <a:fillRect/>
          </a:stretch>
        </p:blipFill>
        <p:spPr bwMode="auto">
          <a:xfrm>
            <a:off x="-48988" y="1310553"/>
            <a:ext cx="3851920" cy="5547447"/>
          </a:xfrm>
          <a:prstGeom prst="rect">
            <a:avLst/>
          </a:prstGeom>
          <a:noFill/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00033" y="1929795"/>
            <a:ext cx="30003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th-TH" altLang="zh-CN" sz="3200" b="1" dirty="0" smtClean="0">
                <a:latin typeface="Browallia New" pitchFamily="34" charset="-34"/>
                <a:cs typeface="Browallia New" pitchFamily="34" charset="-34"/>
              </a:rPr>
              <a:t>สัมมนาเชิงปฏิบัติการ พัฒนาเครือข่ายเกษตร สีเขียวระดับจังหวัด</a:t>
            </a:r>
            <a:endParaRPr lang="zh-CN" altLang="en-US" sz="3200" b="1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2686" y="3118870"/>
            <a:ext cx="481997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th-TH" altLang="zh-CN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-</a:t>
            </a: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ดำเนินการในพื้นที่ตำบลตรอกนอง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-จัดสัมมนา 2 ครั้ง  ศึกษาดูงาน 1 ครั้ง</a:t>
            </a:r>
            <a:endParaRPr lang="zh-CN" altLang="en-US" sz="3200" b="1" dirty="0" smtClean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858980" y="3820908"/>
            <a:ext cx="2035983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altLang="zh-CN" sz="2800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เป้าหมาย  </a:t>
            </a:r>
            <a:r>
              <a:rPr lang="th-TH" altLang="zh-CN" sz="2800" dirty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2</a:t>
            </a:r>
            <a:r>
              <a:rPr lang="th-TH" altLang="zh-CN" sz="2800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0 ราย/2 ครั้ง</a:t>
            </a:r>
          </a:p>
          <a:p>
            <a:pPr algn="ctr">
              <a:lnSpc>
                <a:spcPct val="120000"/>
              </a:lnSpc>
            </a:pP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 งบประมาณ 52,000 บาท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560" y="840165"/>
            <a:ext cx="492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i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สำนักงานเกษตรจังหวัด</a:t>
            </a:r>
            <a:endParaRPr lang="th-TH" sz="4400" b="1" i="1" dirty="0">
              <a:solidFill>
                <a:schemeClr val="accent5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100" y="142852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การดำเนินงานของหน่วยงานต่างๆ</a:t>
            </a:r>
            <a:endParaRPr lang="th-TH" sz="5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8" descr="เสื่อถัก"/>
          <p:cNvSpPr txBox="1">
            <a:spLocks noChangeArrowheads="1"/>
          </p:cNvSpPr>
          <p:nvPr/>
        </p:nvSpPr>
        <p:spPr bwMode="auto">
          <a:xfrm>
            <a:off x="7451725" y="6367463"/>
            <a:ext cx="1692275" cy="461962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sz="2400" b="1">
                <a:cs typeface="FreesiaUPC" pitchFamily="34" charset="-34"/>
              </a:rPr>
              <a:t>กรมพัฒนาที่ดิน</a:t>
            </a:r>
          </a:p>
        </p:txBody>
      </p:sp>
      <p:sp>
        <p:nvSpPr>
          <p:cNvPr id="137225" name="Oval 9"/>
          <p:cNvSpPr>
            <a:spLocks noChangeArrowheads="1"/>
          </p:cNvSpPr>
          <p:nvPr/>
        </p:nvSpPr>
        <p:spPr bwMode="auto">
          <a:xfrm>
            <a:off x="611560" y="404664"/>
            <a:ext cx="7920037" cy="2241550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CC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FreesiaUPC" pitchFamily="34" charset="-34"/>
              </a:rPr>
              <a:t>ส่งเสริมการทำน้ำหมักชีวภาพ</a:t>
            </a:r>
          </a:p>
          <a:p>
            <a:pPr algn="ctr">
              <a:defRPr/>
            </a:pP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ผลงาน</a:t>
            </a: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,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0</a:t>
            </a:r>
            <a:r>
              <a:rPr 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00 </a:t>
            </a: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ราย</a:t>
            </a: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/10,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000 </a:t>
            </a: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ไร่</a:t>
            </a:r>
          </a:p>
        </p:txBody>
      </p:sp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47813" y="206057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 sz="1800"/>
          </a:p>
        </p:txBody>
      </p:sp>
      <p:pic>
        <p:nvPicPr>
          <p:cNvPr id="10247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343535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2512" y="3068960"/>
            <a:ext cx="343535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63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ภาพกิจกรรมส่งเสริมการผลิตน้ำหมักชีวภาพ</a:t>
            </a:r>
            <a:endParaRPr lang="th-TH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484784"/>
            <a:ext cx="3317808" cy="2478116"/>
          </a:xfr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9" y="1484784"/>
            <a:ext cx="3312368" cy="247405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112670"/>
            <a:ext cx="3312368" cy="247405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9" y="4348037"/>
            <a:ext cx="3312368" cy="22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65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8" descr="เสื่อถัก"/>
          <p:cNvSpPr txBox="1">
            <a:spLocks noChangeArrowheads="1"/>
          </p:cNvSpPr>
          <p:nvPr/>
        </p:nvSpPr>
        <p:spPr bwMode="auto">
          <a:xfrm>
            <a:off x="7451725" y="6367463"/>
            <a:ext cx="1692275" cy="461962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sz="2400" b="1">
                <a:cs typeface="FreesiaUPC" pitchFamily="34" charset="-34"/>
              </a:rPr>
              <a:t>กรมพัฒนาที่ดิน</a:t>
            </a:r>
          </a:p>
        </p:txBody>
      </p:sp>
      <p:sp>
        <p:nvSpPr>
          <p:cNvPr id="137225" name="Oval 9"/>
          <p:cNvSpPr>
            <a:spLocks noChangeArrowheads="1"/>
          </p:cNvSpPr>
          <p:nvPr/>
        </p:nvSpPr>
        <p:spPr bwMode="auto">
          <a:xfrm>
            <a:off x="611560" y="205330"/>
            <a:ext cx="7920037" cy="2241550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CC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FreesiaUPC" pitchFamily="34" charset="-34"/>
              </a:rPr>
              <a:t>ส่งเสริมการใช้ปุ๋ยพืชสด</a:t>
            </a:r>
          </a:p>
          <a:p>
            <a:pPr algn="ctr">
              <a:defRPr/>
            </a:pP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  </a:t>
            </a:r>
            <a:r>
              <a:rPr 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,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000 </a:t>
            </a: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ไร่</a:t>
            </a:r>
          </a:p>
        </p:txBody>
      </p:sp>
      <p:sp>
        <p:nvSpPr>
          <p:cNvPr id="11269" name="Text Box 29"/>
          <p:cNvSpPr txBox="1">
            <a:spLocks noChangeArrowheads="1"/>
          </p:cNvSpPr>
          <p:nvPr/>
        </p:nvSpPr>
        <p:spPr bwMode="auto">
          <a:xfrm>
            <a:off x="1547813" y="206057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 sz="1800"/>
          </a:p>
        </p:txBody>
      </p:sp>
      <p:pic>
        <p:nvPicPr>
          <p:cNvPr id="11271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2819" y="3215083"/>
            <a:ext cx="334803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411" y="3212976"/>
            <a:ext cx="3348037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27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ภาพกิจกรรมส่งเสริมการใช้ปุ๋ยพืชสด</a:t>
            </a:r>
            <a:endParaRPr lang="th-TH" b="1" dirty="0"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40768"/>
            <a:ext cx="3499816" cy="2330878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268760"/>
            <a:ext cx="3203848" cy="240288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861048"/>
            <a:ext cx="3456384" cy="259228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974659"/>
            <a:ext cx="3203848" cy="24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1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8" descr="เสื่อถัก"/>
          <p:cNvSpPr txBox="1">
            <a:spLocks noChangeArrowheads="1"/>
          </p:cNvSpPr>
          <p:nvPr/>
        </p:nvSpPr>
        <p:spPr bwMode="auto">
          <a:xfrm>
            <a:off x="7451725" y="6367463"/>
            <a:ext cx="1692275" cy="461962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sz="2400" b="1">
                <a:cs typeface="FreesiaUPC" pitchFamily="34" charset="-34"/>
              </a:rPr>
              <a:t>กรมพัฒนาที่ดิน</a:t>
            </a:r>
          </a:p>
        </p:txBody>
      </p:sp>
      <p:sp>
        <p:nvSpPr>
          <p:cNvPr id="137225" name="Oval 9"/>
          <p:cNvSpPr>
            <a:spLocks noChangeArrowheads="1"/>
          </p:cNvSpPr>
          <p:nvPr/>
        </p:nvSpPr>
        <p:spPr bwMode="auto">
          <a:xfrm>
            <a:off x="462756" y="404664"/>
            <a:ext cx="7920037" cy="2241550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CC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FreesiaUPC" pitchFamily="34" charset="-34"/>
              </a:rPr>
              <a:t>ส่งเสริมการใช้ปูนเพื่อการเกษตร</a:t>
            </a:r>
          </a:p>
          <a:p>
            <a:pPr algn="ctr">
              <a:defRPr/>
            </a:pP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4,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000 </a:t>
            </a: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ไร่</a:t>
            </a:r>
          </a:p>
        </p:txBody>
      </p:sp>
      <p:pic>
        <p:nvPicPr>
          <p:cNvPr id="1434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3306762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30" y="3284984"/>
            <a:ext cx="3306763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1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ภาพกิจกรรมส่งเสริมการใช้ปูนเพื่อการเกษตร</a:t>
            </a:r>
            <a:endParaRPr lang="th-TH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361405"/>
            <a:ext cx="3593372" cy="2262981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2518" y="1340768"/>
            <a:ext cx="3603409" cy="230425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1" y="3933056"/>
            <a:ext cx="3648405" cy="244827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2518" y="3930923"/>
            <a:ext cx="3635896" cy="24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6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8" descr="เสื่อถัก"/>
          <p:cNvSpPr txBox="1">
            <a:spLocks noChangeArrowheads="1"/>
          </p:cNvSpPr>
          <p:nvPr/>
        </p:nvSpPr>
        <p:spPr bwMode="auto">
          <a:xfrm>
            <a:off x="7451725" y="6137275"/>
            <a:ext cx="1692275" cy="46196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sz="2400" b="1">
                <a:cs typeface="FreesiaUPC" pitchFamily="34" charset="-34"/>
              </a:rPr>
              <a:t>กรมพัฒนาที่ดิน</a:t>
            </a:r>
          </a:p>
        </p:txBody>
      </p:sp>
      <p:sp>
        <p:nvSpPr>
          <p:cNvPr id="137225" name="Oval 9"/>
          <p:cNvSpPr>
            <a:spLocks noChangeArrowheads="1"/>
          </p:cNvSpPr>
          <p:nvPr/>
        </p:nvSpPr>
        <p:spPr bwMode="auto">
          <a:xfrm>
            <a:off x="663575" y="188913"/>
            <a:ext cx="7634287" cy="1871662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CC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FreesiaUPC" pitchFamily="34" charset="-34"/>
              </a:rPr>
              <a:t>รณรงค์ไถกลบตอซัง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500 </a:t>
            </a:r>
            <a:r>
              <a:rPr lang="th-TH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ไร่</a:t>
            </a:r>
          </a:p>
        </p:txBody>
      </p:sp>
      <p:sp>
        <p:nvSpPr>
          <p:cNvPr id="15365" name="Text Box 29"/>
          <p:cNvSpPr txBox="1">
            <a:spLocks noChangeArrowheads="1"/>
          </p:cNvSpPr>
          <p:nvPr/>
        </p:nvSpPr>
        <p:spPr bwMode="auto">
          <a:xfrm>
            <a:off x="1547813" y="206057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 sz="1800"/>
          </a:p>
        </p:txBody>
      </p:sp>
      <p:pic>
        <p:nvPicPr>
          <p:cNvPr id="15367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4078987" cy="305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4270408" cy="320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53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5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857232"/>
            <a:ext cx="6319838" cy="5368925"/>
          </a:xfrm>
          <a:prstGeom prst="rect">
            <a:avLst/>
          </a:prstGeom>
          <a:noFill/>
        </p:spPr>
      </p:pic>
      <p:pic>
        <p:nvPicPr>
          <p:cNvPr id="14339" name="Picture 3" descr="i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500174"/>
            <a:ext cx="2273300" cy="4518025"/>
          </a:xfrm>
          <a:prstGeom prst="rect">
            <a:avLst/>
          </a:prstGeom>
          <a:noFill/>
        </p:spPr>
      </p:pic>
      <p:sp>
        <p:nvSpPr>
          <p:cNvPr id="14340" name="Freeform 4"/>
          <p:cNvSpPr>
            <a:spLocks/>
          </p:cNvSpPr>
          <p:nvPr/>
        </p:nvSpPr>
        <p:spPr bwMode="gray">
          <a:xfrm>
            <a:off x="1679575" y="1600200"/>
            <a:ext cx="1609725" cy="1470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793"/>
              </a:cxn>
              <a:cxn ang="0">
                <a:pos x="551" y="1020"/>
              </a:cxn>
              <a:cxn ang="0">
                <a:pos x="1118" y="470"/>
              </a:cxn>
              <a:cxn ang="0">
                <a:pos x="0" y="0"/>
              </a:cxn>
            </a:cxnLst>
            <a:rect l="0" t="0" r="r" b="b"/>
            <a:pathLst>
              <a:path w="1118" h="1020">
                <a:moveTo>
                  <a:pt x="0" y="0"/>
                </a:moveTo>
                <a:cubicBezTo>
                  <a:pt x="2" y="393"/>
                  <a:pt x="6" y="793"/>
                  <a:pt x="6" y="793"/>
                </a:cubicBezTo>
                <a:cubicBezTo>
                  <a:pt x="117" y="797"/>
                  <a:pt x="326" y="808"/>
                  <a:pt x="551" y="1020"/>
                </a:cubicBezTo>
                <a:lnTo>
                  <a:pt x="1118" y="470"/>
                </a:lnTo>
                <a:cubicBezTo>
                  <a:pt x="1002" y="359"/>
                  <a:pt x="669" y="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57255"/>
                  <a:invGamma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41" name="Freeform 5"/>
          <p:cNvSpPr>
            <a:spLocks/>
          </p:cNvSpPr>
          <p:nvPr/>
        </p:nvSpPr>
        <p:spPr bwMode="gray">
          <a:xfrm>
            <a:off x="1682750" y="4637088"/>
            <a:ext cx="1598613" cy="1484312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4" y="1018"/>
              </a:cxn>
              <a:cxn ang="0">
                <a:pos x="1110" y="559"/>
              </a:cxn>
              <a:cxn ang="0">
                <a:pos x="552" y="0"/>
              </a:cxn>
              <a:cxn ang="0">
                <a:pos x="0" y="228"/>
              </a:cxn>
            </a:cxnLst>
            <a:rect l="0" t="0" r="r" b="b"/>
            <a:pathLst>
              <a:path w="1110" h="1030">
                <a:moveTo>
                  <a:pt x="0" y="228"/>
                </a:moveTo>
                <a:cubicBezTo>
                  <a:pt x="2" y="623"/>
                  <a:pt x="4" y="1018"/>
                  <a:pt x="4" y="1018"/>
                </a:cubicBezTo>
                <a:cubicBezTo>
                  <a:pt x="478" y="1030"/>
                  <a:pt x="849" y="814"/>
                  <a:pt x="1110" y="559"/>
                </a:cubicBezTo>
                <a:lnTo>
                  <a:pt x="552" y="0"/>
                </a:lnTo>
                <a:cubicBezTo>
                  <a:pt x="355" y="184"/>
                  <a:pt x="180" y="220"/>
                  <a:pt x="0" y="22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63529"/>
                  <a:invGamma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42" name="Freeform 6"/>
          <p:cNvSpPr>
            <a:spLocks/>
          </p:cNvSpPr>
          <p:nvPr/>
        </p:nvSpPr>
        <p:spPr bwMode="gray">
          <a:xfrm>
            <a:off x="2474913" y="2274888"/>
            <a:ext cx="1465262" cy="1571625"/>
          </a:xfrm>
          <a:custGeom>
            <a:avLst/>
            <a:gdLst/>
            <a:ahLst/>
            <a:cxnLst>
              <a:cxn ang="0">
                <a:pos x="0" y="554"/>
              </a:cxn>
              <a:cxn ang="0">
                <a:pos x="225" y="1091"/>
              </a:cxn>
              <a:cxn ang="0">
                <a:pos x="1017" y="1091"/>
              </a:cxn>
              <a:cxn ang="0">
                <a:pos x="566" y="0"/>
              </a:cxn>
              <a:cxn ang="0">
                <a:pos x="0" y="554"/>
              </a:cxn>
            </a:cxnLst>
            <a:rect l="0" t="0" r="r" b="b"/>
            <a:pathLst>
              <a:path w="1017" h="1091">
                <a:moveTo>
                  <a:pt x="0" y="554"/>
                </a:moveTo>
                <a:cubicBezTo>
                  <a:pt x="194" y="770"/>
                  <a:pt x="216" y="957"/>
                  <a:pt x="225" y="1091"/>
                </a:cubicBezTo>
                <a:lnTo>
                  <a:pt x="1017" y="1091"/>
                </a:lnTo>
                <a:cubicBezTo>
                  <a:pt x="1001" y="626"/>
                  <a:pt x="833" y="260"/>
                  <a:pt x="566" y="0"/>
                </a:cubicBezTo>
                <a:lnTo>
                  <a:pt x="0" y="554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gray">
          <a:xfrm>
            <a:off x="2144713" y="2011363"/>
            <a:ext cx="608012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gray">
          <a:xfrm>
            <a:off x="2017713" y="4970463"/>
            <a:ext cx="608012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FEFEFE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black">
          <a:xfrm>
            <a:off x="4214810" y="2438400"/>
            <a:ext cx="4677670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2.</a:t>
            </a:r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 ตรวจประเมินฟาร์มตามเกณฑ์  </a:t>
            </a:r>
          </a:p>
          <a:p>
            <a:pPr algn="l"/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   มาตรฐาน </a:t>
            </a:r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SL </a:t>
            </a:r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และ </a:t>
            </a:r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GAP              </a:t>
            </a:r>
          </a:p>
          <a:p>
            <a:pPr algn="l"/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   3,006  </a:t>
            </a:r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ฟาร์ม</a:t>
            </a:r>
          </a:p>
          <a:p>
            <a:pPr algn="l"/>
            <a:endParaRPr lang="en-US" sz="32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black">
          <a:xfrm>
            <a:off x="4214810" y="3962778"/>
            <a:ext cx="467767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3.ตรวจสอบสัตว์น้ำ ซากสัตว์น้ำ ผลิตภัณฑ์ และปัจจัยที่ใช้ผลิตสัตว์น้ำ ระหว่างประเทศ  1,620 ตัวอย่าง</a:t>
            </a:r>
            <a:endParaRPr lang="en-US" sz="3200" dirty="0">
              <a:solidFill>
                <a:srgbClr val="080808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black">
          <a:xfrm>
            <a:off x="3429000" y="2305050"/>
            <a:ext cx="4008438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black">
          <a:xfrm>
            <a:off x="4013200" y="3867150"/>
            <a:ext cx="4010025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5" name="Freeform 29"/>
          <p:cNvSpPr>
            <a:spLocks/>
          </p:cNvSpPr>
          <p:nvPr/>
        </p:nvSpPr>
        <p:spPr bwMode="gray">
          <a:xfrm>
            <a:off x="2478088" y="3841750"/>
            <a:ext cx="1462087" cy="1604963"/>
          </a:xfrm>
          <a:custGeom>
            <a:avLst/>
            <a:gdLst/>
            <a:ahLst/>
            <a:cxnLst>
              <a:cxn ang="0">
                <a:pos x="223" y="0"/>
              </a:cxn>
              <a:cxn ang="0">
                <a:pos x="0" y="550"/>
              </a:cxn>
              <a:cxn ang="0">
                <a:pos x="559" y="1114"/>
              </a:cxn>
              <a:cxn ang="0">
                <a:pos x="1016" y="4"/>
              </a:cxn>
              <a:cxn ang="0">
                <a:pos x="223" y="0"/>
              </a:cxn>
            </a:cxnLst>
            <a:rect l="0" t="0" r="r" b="b"/>
            <a:pathLst>
              <a:path w="1016" h="1114">
                <a:moveTo>
                  <a:pt x="223" y="0"/>
                </a:moveTo>
                <a:cubicBezTo>
                  <a:pt x="229" y="193"/>
                  <a:pt x="163" y="384"/>
                  <a:pt x="0" y="550"/>
                </a:cubicBezTo>
                <a:lnTo>
                  <a:pt x="559" y="1114"/>
                </a:lnTo>
                <a:cubicBezTo>
                  <a:pt x="763" y="892"/>
                  <a:pt x="1012" y="541"/>
                  <a:pt x="1016" y="4"/>
                </a:cubicBezTo>
                <a:lnTo>
                  <a:pt x="223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9804"/>
                  <a:invGamma/>
                </a:schemeClr>
              </a:gs>
              <a:gs pos="100000">
                <a:schemeClr val="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gray">
          <a:xfrm>
            <a:off x="2967038" y="2827338"/>
            <a:ext cx="608012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FEFEFE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gray">
          <a:xfrm>
            <a:off x="2903538" y="4105275"/>
            <a:ext cx="608012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black">
          <a:xfrm>
            <a:off x="3397250" y="5437188"/>
            <a:ext cx="4008438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black">
          <a:xfrm>
            <a:off x="3290888" y="5532438"/>
            <a:ext cx="531493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4. จัดทำระบบตรวจสอบย้อนกลับ </a:t>
            </a:r>
          </a:p>
          <a:p>
            <a:pPr algn="l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1,500 ฟาร์ม</a:t>
            </a:r>
            <a:endParaRPr lang="en-US" sz="3200" dirty="0">
              <a:latin typeface="Browallia New" pitchFamily="34" charset="-34"/>
              <a:cs typeface="Browallia New" pitchFamily="34" charset="-34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 rot="19378231" flipV="1">
            <a:off x="2135188" y="4895850"/>
            <a:ext cx="2066925" cy="412750"/>
            <a:chOff x="1565" y="2568"/>
            <a:chExt cx="1118" cy="279"/>
          </a:xfrm>
        </p:grpSpPr>
        <p:sp>
          <p:nvSpPr>
            <p:cNvPr id="14371" name="AutoShape 35"/>
            <p:cNvSpPr>
              <a:spLocks noChangeArrowheads="1"/>
            </p:cNvSpPr>
            <p:nvPr/>
          </p:nvSpPr>
          <p:spPr bwMode="white">
            <a:xfrm rot="5263130">
              <a:off x="1859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2" name="AutoShape 36"/>
            <p:cNvSpPr>
              <a:spLocks noChangeArrowheads="1"/>
            </p:cNvSpPr>
            <p:nvPr/>
          </p:nvSpPr>
          <p:spPr bwMode="white">
            <a:xfrm rot="6078281">
              <a:off x="1995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3" name="AutoShape 37"/>
            <p:cNvSpPr>
              <a:spLocks noChangeArrowheads="1"/>
            </p:cNvSpPr>
            <p:nvPr/>
          </p:nvSpPr>
          <p:spPr bwMode="white">
            <a:xfrm rot="6373927">
              <a:off x="2071" y="229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4" name="AutoShape 38"/>
            <p:cNvSpPr>
              <a:spLocks noChangeArrowheads="1"/>
            </p:cNvSpPr>
            <p:nvPr/>
          </p:nvSpPr>
          <p:spPr bwMode="white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14376" name="Rectangle 40"/>
          <p:cNvSpPr>
            <a:spLocks noGrp="1" noChangeArrowheads="1"/>
          </p:cNvSpPr>
          <p:nvPr>
            <p:ph type="title"/>
          </p:nvPr>
        </p:nvSpPr>
        <p:spPr>
          <a:xfrm>
            <a:off x="785786" y="357166"/>
            <a:ext cx="7239000" cy="563562"/>
          </a:xfrm>
        </p:spPr>
        <p:txBody>
          <a:bodyPr/>
          <a:lstStyle/>
          <a:p>
            <a:r>
              <a:rPr lang="th-TH" sz="4400" dirty="0" smtClean="0">
                <a:latin typeface="Browallia New" pitchFamily="34" charset="-34"/>
                <a:cs typeface="Browallia New" pitchFamily="34" charset="-34"/>
              </a:rPr>
              <a:t>สำนักงานประมงจังหวัด</a:t>
            </a:r>
            <a:endParaRPr lang="en-US" sz="4400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4377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000372"/>
            <a:ext cx="174307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4071934" y="1052736"/>
            <a:ext cx="41724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1.เตรียมความพร้อมสู่ฟาร์มมาตรฐาน </a:t>
            </a:r>
            <a:r>
              <a:rPr lang="en-US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GAP  </a:t>
            </a:r>
            <a:r>
              <a:rPr lang="en-US" altLang="zh-CN" sz="3200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86 </a:t>
            </a:r>
            <a:r>
              <a:rPr lang="th-TH" altLang="zh-CN" sz="3200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ฟาร์ม</a:t>
            </a:r>
            <a:endParaRPr lang="zh-CN" altLang="en-US" sz="3200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7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5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485605"/>
            <a:ext cx="6319838" cy="5368925"/>
          </a:xfrm>
          <a:prstGeom prst="rect">
            <a:avLst/>
          </a:prstGeom>
          <a:noFill/>
        </p:spPr>
      </p:pic>
      <p:pic>
        <p:nvPicPr>
          <p:cNvPr id="14339" name="Picture 3" descr="i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813" y="1590675"/>
            <a:ext cx="2273300" cy="4518025"/>
          </a:xfrm>
          <a:prstGeom prst="rect">
            <a:avLst/>
          </a:prstGeom>
          <a:noFill/>
        </p:spPr>
      </p:pic>
      <p:sp>
        <p:nvSpPr>
          <p:cNvPr id="14340" name="Freeform 4"/>
          <p:cNvSpPr>
            <a:spLocks/>
          </p:cNvSpPr>
          <p:nvPr/>
        </p:nvSpPr>
        <p:spPr bwMode="gray">
          <a:xfrm>
            <a:off x="1679575" y="1600200"/>
            <a:ext cx="1609725" cy="1470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793"/>
              </a:cxn>
              <a:cxn ang="0">
                <a:pos x="551" y="1020"/>
              </a:cxn>
              <a:cxn ang="0">
                <a:pos x="1118" y="470"/>
              </a:cxn>
              <a:cxn ang="0">
                <a:pos x="0" y="0"/>
              </a:cxn>
            </a:cxnLst>
            <a:rect l="0" t="0" r="r" b="b"/>
            <a:pathLst>
              <a:path w="1118" h="1020">
                <a:moveTo>
                  <a:pt x="0" y="0"/>
                </a:moveTo>
                <a:cubicBezTo>
                  <a:pt x="2" y="393"/>
                  <a:pt x="6" y="793"/>
                  <a:pt x="6" y="793"/>
                </a:cubicBezTo>
                <a:cubicBezTo>
                  <a:pt x="117" y="797"/>
                  <a:pt x="326" y="808"/>
                  <a:pt x="551" y="1020"/>
                </a:cubicBezTo>
                <a:lnTo>
                  <a:pt x="1118" y="470"/>
                </a:lnTo>
                <a:cubicBezTo>
                  <a:pt x="1002" y="359"/>
                  <a:pt x="669" y="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57255"/>
                  <a:invGamma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41" name="Freeform 5"/>
          <p:cNvSpPr>
            <a:spLocks/>
          </p:cNvSpPr>
          <p:nvPr/>
        </p:nvSpPr>
        <p:spPr bwMode="gray">
          <a:xfrm>
            <a:off x="1682750" y="4637088"/>
            <a:ext cx="1598613" cy="1484312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4" y="1018"/>
              </a:cxn>
              <a:cxn ang="0">
                <a:pos x="1110" y="559"/>
              </a:cxn>
              <a:cxn ang="0">
                <a:pos x="552" y="0"/>
              </a:cxn>
              <a:cxn ang="0">
                <a:pos x="0" y="228"/>
              </a:cxn>
            </a:cxnLst>
            <a:rect l="0" t="0" r="r" b="b"/>
            <a:pathLst>
              <a:path w="1110" h="1030">
                <a:moveTo>
                  <a:pt x="0" y="228"/>
                </a:moveTo>
                <a:cubicBezTo>
                  <a:pt x="2" y="623"/>
                  <a:pt x="4" y="1018"/>
                  <a:pt x="4" y="1018"/>
                </a:cubicBezTo>
                <a:cubicBezTo>
                  <a:pt x="478" y="1030"/>
                  <a:pt x="849" y="814"/>
                  <a:pt x="1110" y="559"/>
                </a:cubicBezTo>
                <a:lnTo>
                  <a:pt x="552" y="0"/>
                </a:lnTo>
                <a:cubicBezTo>
                  <a:pt x="355" y="184"/>
                  <a:pt x="180" y="220"/>
                  <a:pt x="0" y="22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63529"/>
                  <a:invGamma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42" name="Freeform 6"/>
          <p:cNvSpPr>
            <a:spLocks/>
          </p:cNvSpPr>
          <p:nvPr/>
        </p:nvSpPr>
        <p:spPr bwMode="gray">
          <a:xfrm>
            <a:off x="2474913" y="2274888"/>
            <a:ext cx="1465262" cy="1571625"/>
          </a:xfrm>
          <a:custGeom>
            <a:avLst/>
            <a:gdLst/>
            <a:ahLst/>
            <a:cxnLst>
              <a:cxn ang="0">
                <a:pos x="0" y="554"/>
              </a:cxn>
              <a:cxn ang="0">
                <a:pos x="225" y="1091"/>
              </a:cxn>
              <a:cxn ang="0">
                <a:pos x="1017" y="1091"/>
              </a:cxn>
              <a:cxn ang="0">
                <a:pos x="566" y="0"/>
              </a:cxn>
              <a:cxn ang="0">
                <a:pos x="0" y="554"/>
              </a:cxn>
            </a:cxnLst>
            <a:rect l="0" t="0" r="r" b="b"/>
            <a:pathLst>
              <a:path w="1017" h="1091">
                <a:moveTo>
                  <a:pt x="0" y="554"/>
                </a:moveTo>
                <a:cubicBezTo>
                  <a:pt x="194" y="770"/>
                  <a:pt x="216" y="957"/>
                  <a:pt x="225" y="1091"/>
                </a:cubicBezTo>
                <a:lnTo>
                  <a:pt x="1017" y="1091"/>
                </a:lnTo>
                <a:cubicBezTo>
                  <a:pt x="1001" y="626"/>
                  <a:pt x="833" y="260"/>
                  <a:pt x="566" y="0"/>
                </a:cubicBezTo>
                <a:lnTo>
                  <a:pt x="0" y="554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gray">
          <a:xfrm>
            <a:off x="2144713" y="2011363"/>
            <a:ext cx="612668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FEFEFE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black">
          <a:xfrm>
            <a:off x="4214810" y="2714620"/>
            <a:ext cx="4429156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6.</a:t>
            </a:r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 การจัดทำจุดสาธิต</a:t>
            </a:r>
            <a:r>
              <a:rPr lang="en-US" altLang="zh-CN" sz="3200" b="1" dirty="0" smtClean="0"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 </a:t>
            </a:r>
          </a:p>
          <a:p>
            <a:pPr algn="l"/>
            <a:r>
              <a:rPr lang="en-US" altLang="zh-CN" sz="3200" b="1" dirty="0" smtClean="0"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    Zero Waste </a:t>
            </a:r>
            <a:r>
              <a:rPr lang="th-TH" altLang="zh-CN" sz="3200" b="1" dirty="0" smtClean="0"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 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50 จุด</a:t>
            </a:r>
          </a:p>
          <a:p>
            <a:pPr algn="l"/>
            <a:endParaRPr lang="en-US" sz="32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black">
          <a:xfrm>
            <a:off x="4500562" y="4071942"/>
            <a:ext cx="4148137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7.การติดตามประเมินผลโครงการ  </a:t>
            </a:r>
            <a:r>
              <a:rPr lang="en-US" sz="3200" dirty="0" smtClean="0">
                <a:latin typeface="Browallia New" pitchFamily="34" charset="-34"/>
                <a:cs typeface="Browallia New" pitchFamily="34" charset="-34"/>
              </a:rPr>
              <a:t>1 </a:t>
            </a:r>
            <a:r>
              <a:rPr lang="th-TH" sz="3200" dirty="0" smtClean="0">
                <a:latin typeface="Browallia New" pitchFamily="34" charset="-34"/>
                <a:cs typeface="Browallia New" pitchFamily="34" charset="-34"/>
              </a:rPr>
              <a:t>ครั้ง</a:t>
            </a:r>
            <a:endParaRPr lang="en-US" sz="3200" dirty="0">
              <a:solidFill>
                <a:srgbClr val="080808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black">
          <a:xfrm>
            <a:off x="3429000" y="2305050"/>
            <a:ext cx="4008438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black">
          <a:xfrm>
            <a:off x="4013200" y="3867150"/>
            <a:ext cx="4010025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5" name="Freeform 29"/>
          <p:cNvSpPr>
            <a:spLocks/>
          </p:cNvSpPr>
          <p:nvPr/>
        </p:nvSpPr>
        <p:spPr bwMode="gray">
          <a:xfrm>
            <a:off x="2478088" y="3841750"/>
            <a:ext cx="1462087" cy="1604963"/>
          </a:xfrm>
          <a:custGeom>
            <a:avLst/>
            <a:gdLst/>
            <a:ahLst/>
            <a:cxnLst>
              <a:cxn ang="0">
                <a:pos x="223" y="0"/>
              </a:cxn>
              <a:cxn ang="0">
                <a:pos x="0" y="550"/>
              </a:cxn>
              <a:cxn ang="0">
                <a:pos x="559" y="1114"/>
              </a:cxn>
              <a:cxn ang="0">
                <a:pos x="1016" y="4"/>
              </a:cxn>
              <a:cxn ang="0">
                <a:pos x="223" y="0"/>
              </a:cxn>
            </a:cxnLst>
            <a:rect l="0" t="0" r="r" b="b"/>
            <a:pathLst>
              <a:path w="1016" h="1114">
                <a:moveTo>
                  <a:pt x="223" y="0"/>
                </a:moveTo>
                <a:cubicBezTo>
                  <a:pt x="229" y="193"/>
                  <a:pt x="163" y="384"/>
                  <a:pt x="0" y="550"/>
                </a:cubicBezTo>
                <a:lnTo>
                  <a:pt x="559" y="1114"/>
                </a:lnTo>
                <a:cubicBezTo>
                  <a:pt x="763" y="892"/>
                  <a:pt x="1012" y="541"/>
                  <a:pt x="1016" y="4"/>
                </a:cubicBezTo>
                <a:lnTo>
                  <a:pt x="223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9804"/>
                  <a:invGamma/>
                </a:schemeClr>
              </a:gs>
              <a:gs pos="100000">
                <a:schemeClr val="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gray">
          <a:xfrm>
            <a:off x="2967038" y="2827338"/>
            <a:ext cx="612668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FEFEFE"/>
                </a:solidFill>
                <a:latin typeface="Arial Black" pitchFamily="34" charset="0"/>
              </a:rPr>
              <a:t>6</a:t>
            </a: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gray">
          <a:xfrm>
            <a:off x="2903538" y="4105275"/>
            <a:ext cx="612668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FEFEFE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black">
          <a:xfrm>
            <a:off x="3397250" y="5437188"/>
            <a:ext cx="4008438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 rot="19378231" flipV="1">
            <a:off x="2135188" y="4895850"/>
            <a:ext cx="2066925" cy="412750"/>
            <a:chOff x="1565" y="2568"/>
            <a:chExt cx="1118" cy="279"/>
          </a:xfrm>
        </p:grpSpPr>
        <p:sp>
          <p:nvSpPr>
            <p:cNvPr id="14371" name="AutoShape 35"/>
            <p:cNvSpPr>
              <a:spLocks noChangeArrowheads="1"/>
            </p:cNvSpPr>
            <p:nvPr/>
          </p:nvSpPr>
          <p:spPr bwMode="white">
            <a:xfrm rot="5263130">
              <a:off x="1859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2" name="AutoShape 36"/>
            <p:cNvSpPr>
              <a:spLocks noChangeArrowheads="1"/>
            </p:cNvSpPr>
            <p:nvPr/>
          </p:nvSpPr>
          <p:spPr bwMode="white">
            <a:xfrm rot="6078281">
              <a:off x="1995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3" name="AutoShape 37"/>
            <p:cNvSpPr>
              <a:spLocks noChangeArrowheads="1"/>
            </p:cNvSpPr>
            <p:nvPr/>
          </p:nvSpPr>
          <p:spPr bwMode="white">
            <a:xfrm rot="6373927">
              <a:off x="2071" y="229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374" name="AutoShape 38"/>
            <p:cNvSpPr>
              <a:spLocks noChangeArrowheads="1"/>
            </p:cNvSpPr>
            <p:nvPr/>
          </p:nvSpPr>
          <p:spPr bwMode="white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14376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dirty="0" smtClean="0">
                <a:latin typeface="Browallia New" pitchFamily="34" charset="-34"/>
                <a:cs typeface="Browallia New" pitchFamily="34" charset="-34"/>
              </a:rPr>
              <a:t>สำนักงานประมงจังหวัด</a:t>
            </a:r>
            <a:endParaRPr lang="en-US" sz="4400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4377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88" y="3021013"/>
            <a:ext cx="174307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4000495" y="1214422"/>
            <a:ext cx="402272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5.การจัดทำ </a:t>
            </a:r>
            <a:r>
              <a:rPr lang="en-US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carbon footprint</a:t>
            </a:r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 </a:t>
            </a:r>
            <a:endParaRPr lang="en-US" altLang="zh-CN" sz="3200" b="1" dirty="0" smtClean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  <a:p>
            <a:pPr algn="l"/>
            <a:r>
              <a:rPr lang="en-US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    1,500 </a:t>
            </a:r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 ฟาร์ม</a:t>
            </a:r>
            <a:endParaRPr lang="zh-CN" altLang="en-US" sz="3200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black">
          <a:xfrm>
            <a:off x="3750841" y="5570091"/>
            <a:ext cx="4148137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8.การประชาสัมพันธ์เพื่อ </a:t>
            </a:r>
          </a:p>
          <a:p>
            <a:pPr algn="l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   การตลาด</a:t>
            </a:r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3200" dirty="0" smtClean="0">
                <a:latin typeface="Browallia New" pitchFamily="34" charset="-34"/>
                <a:cs typeface="Browallia New" pitchFamily="34" charset="-34"/>
              </a:rPr>
              <a:t>1 </a:t>
            </a:r>
            <a:r>
              <a:rPr lang="th-TH" sz="3200" dirty="0" smtClean="0">
                <a:latin typeface="Browallia New" pitchFamily="34" charset="-34"/>
                <a:cs typeface="Browallia New" pitchFamily="34" charset="-34"/>
              </a:rPr>
              <a:t>ครั้ง</a:t>
            </a:r>
            <a:endParaRPr lang="en-US" sz="3200" dirty="0">
              <a:solidFill>
                <a:srgbClr val="080808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gray">
          <a:xfrm>
            <a:off x="1966966" y="4967049"/>
            <a:ext cx="612668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FEFEFE"/>
                </a:solidFill>
                <a:latin typeface="Arial Black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857224" y="142852"/>
            <a:ext cx="24288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600" b="1" i="1" dirty="0">
                <a:solidFill>
                  <a:srgbClr val="FFFFFF"/>
                </a:solidFill>
                <a:ea typeface="微软雅黑" pitchFamily="34" charset="-122"/>
              </a:rPr>
              <a:t>玛</a:t>
            </a:r>
            <a:r>
              <a:rPr lang="zh-CN" altLang="en-US" sz="3200" b="1" i="1" dirty="0">
                <a:solidFill>
                  <a:srgbClr val="FFFFFF"/>
                </a:solidFill>
                <a:ea typeface="微软雅黑" pitchFamily="34" charset="-122"/>
              </a:rPr>
              <a:t>曲</a:t>
            </a:r>
            <a:r>
              <a:rPr lang="zh-CN" altLang="en-US" sz="4400" b="1" i="1" dirty="0">
                <a:solidFill>
                  <a:srgbClr val="FFFFFF"/>
                </a:solidFill>
                <a:ea typeface="微软雅黑" pitchFamily="34" charset="-122"/>
              </a:rPr>
              <a:t>草</a:t>
            </a:r>
            <a:r>
              <a:rPr lang="zh-CN" altLang="en-US" sz="3600" b="1" i="1" dirty="0">
                <a:solidFill>
                  <a:srgbClr val="FFFFFF"/>
                </a:solidFill>
                <a:ea typeface="微软雅黑" pitchFamily="34" charset="-122"/>
              </a:rPr>
              <a:t>原</a:t>
            </a:r>
          </a:p>
        </p:txBody>
      </p:sp>
      <p:pic>
        <p:nvPicPr>
          <p:cNvPr id="28684" name="Picture 12" descr="02"/>
          <p:cNvPicPr>
            <a:picLocks noChangeAspect="1" noChangeArrowheads="1"/>
          </p:cNvPicPr>
          <p:nvPr/>
        </p:nvPicPr>
        <p:blipFill>
          <a:blip r:embed="rId2" cstate="print"/>
          <a:srcRect l="62598" b="47287"/>
          <a:stretch>
            <a:fillRect/>
          </a:stretch>
        </p:blipFill>
        <p:spPr bwMode="auto">
          <a:xfrm>
            <a:off x="7048871" y="1"/>
            <a:ext cx="2095129" cy="2214554"/>
          </a:xfrm>
          <a:prstGeom prst="rect">
            <a:avLst/>
          </a:prstGeom>
          <a:noFill/>
        </p:spPr>
      </p:pic>
      <p:pic>
        <p:nvPicPr>
          <p:cNvPr id="1026" name="Picture 2" descr="D:\จารุวรรณ\เมืองเกษตรสีเขียว\IMG_042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1"/>
            <a:ext cx="4214842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D:\จารุวรรณ\เมืองเกษตรสีเขียว\IMG_8896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191029" cy="3214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5" descr="D:\จารุวรรณ\เมืองเกษตรสีเขียว\เลี้ยงสาหร่าย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64719"/>
            <a:ext cx="4071966" cy="3053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D:\จารุวรรณ\เมืองเกษตรสีเขียว\ปลูกป่าชายเลน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571876"/>
            <a:ext cx="4310066" cy="298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620688"/>
            <a:ext cx="8382000" cy="5105400"/>
          </a:xfrm>
        </p:spPr>
        <p:txBody>
          <a:bodyPr/>
          <a:lstStyle/>
          <a:p>
            <a:pPr marL="0" indent="0"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1. สัมมนา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เชิงปฏิบัติการครั้งที่ 1  วันที่ 24 ธันวาคม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2557</a:t>
            </a:r>
          </a:p>
          <a:p>
            <a:pPr marL="0" indent="0">
              <a:buNone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  เรื่อง การพัฒนาเครือข่ายการผลิตการตลาด</a:t>
            </a:r>
          </a:p>
          <a:p>
            <a:pPr marL="0" indent="0">
              <a:buNone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สัมมนาเชิงปฏิบัติการครั้งที่ 2  วันที่ 12 กุมภาพันธ์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2558</a:t>
            </a:r>
          </a:p>
          <a:p>
            <a:pPr marL="0" indent="0">
              <a:buNone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เรื่อง การพัฒนาแหล่งผลิตให้เป็นแหล่งท่องเที่ยวเชิง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เกษตร</a:t>
            </a:r>
          </a:p>
          <a:p>
            <a:pPr marL="0" indent="0">
              <a:buNone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3. ศึกษาดูงาน เรื่องเครือข่ายการผลิตการตลาด  ระหว่างวันที่  </a:t>
            </a:r>
          </a:p>
          <a:p>
            <a:pPr marL="0" indent="0">
              <a:buNone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  26- 28 ธันวาคม 2557  ณ จังหวัดลพบุรี อุตรดิตถ์ และจังหวัดเชียงใหม่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531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857224" y="142852"/>
            <a:ext cx="24288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600" b="1" i="1" dirty="0">
                <a:solidFill>
                  <a:srgbClr val="FFFFFF"/>
                </a:solidFill>
                <a:ea typeface="微软雅黑" pitchFamily="34" charset="-122"/>
              </a:rPr>
              <a:t>玛</a:t>
            </a:r>
            <a:r>
              <a:rPr lang="zh-CN" altLang="en-US" sz="3200" b="1" i="1" dirty="0">
                <a:solidFill>
                  <a:srgbClr val="FFFFFF"/>
                </a:solidFill>
                <a:ea typeface="微软雅黑" pitchFamily="34" charset="-122"/>
              </a:rPr>
              <a:t>曲</a:t>
            </a:r>
            <a:r>
              <a:rPr lang="zh-CN" altLang="en-US" sz="4400" b="1" i="1" dirty="0">
                <a:solidFill>
                  <a:srgbClr val="FFFFFF"/>
                </a:solidFill>
                <a:ea typeface="微软雅黑" pitchFamily="34" charset="-122"/>
              </a:rPr>
              <a:t>草</a:t>
            </a:r>
            <a:r>
              <a:rPr lang="zh-CN" altLang="en-US" sz="3600" b="1" i="1" dirty="0">
                <a:solidFill>
                  <a:srgbClr val="FFFFFF"/>
                </a:solidFill>
                <a:ea typeface="微软雅黑" pitchFamily="34" charset="-122"/>
              </a:rPr>
              <a:t>原</a:t>
            </a:r>
          </a:p>
        </p:txBody>
      </p:sp>
      <p:pic>
        <p:nvPicPr>
          <p:cNvPr id="28684" name="Picture 12" descr="02"/>
          <p:cNvPicPr>
            <a:picLocks noChangeAspect="1" noChangeArrowheads="1"/>
          </p:cNvPicPr>
          <p:nvPr/>
        </p:nvPicPr>
        <p:blipFill>
          <a:blip r:embed="rId2" cstate="print"/>
          <a:srcRect l="62598" b="47287"/>
          <a:stretch>
            <a:fillRect/>
          </a:stretch>
        </p:blipFill>
        <p:spPr bwMode="auto">
          <a:xfrm>
            <a:off x="7048870" y="-61864"/>
            <a:ext cx="2095129" cy="2214554"/>
          </a:xfrm>
          <a:prstGeom prst="rect">
            <a:avLst/>
          </a:prstGeom>
          <a:noFill/>
        </p:spPr>
      </p:pic>
      <p:pic>
        <p:nvPicPr>
          <p:cNvPr id="1027" name="Picture 3" descr="D:\จารุวรรณ\เมืองเกษตรสีเขียว\IMG_456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100" y="404664"/>
            <a:ext cx="5133995" cy="2453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2" descr="D:\จารุวรรณ\เมืองเกษตรสีเขียว\Leaflet_Green_A4_Back[2]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4346" y="1196752"/>
            <a:ext cx="3403934" cy="221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จารุวรรณ\เมืองเกษตรสีเขียว\ปม.1 ผง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284984"/>
            <a:ext cx="2579163" cy="260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จารุวรรณ\เมืองเกษตรสีเขียว\ดินเลนนากุ้ง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683103"/>
            <a:ext cx="4165845" cy="224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 smtClean="0">
                <a:latin typeface="Browallia New" pitchFamily="34" charset="-34"/>
                <a:cs typeface="Browallia New" pitchFamily="34" charset="-34"/>
              </a:rPr>
              <a:t>สำนักงานเกษตรและสหกรณ์จังหวัด</a:t>
            </a:r>
            <a:endParaRPr lang="en-US" sz="36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ltGray">
          <a:xfrm>
            <a:off x="4242166" y="950812"/>
            <a:ext cx="4446385" cy="2172120"/>
          </a:xfrm>
          <a:prstGeom prst="roundRect">
            <a:avLst>
              <a:gd name="adj" fmla="val 11921"/>
            </a:avLst>
          </a:prstGeom>
          <a:solidFill>
            <a:srgbClr val="FF9900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2292" name="Picture 4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6900" y="1957388"/>
            <a:ext cx="792163" cy="673100"/>
          </a:xfrm>
          <a:prstGeom prst="rect">
            <a:avLst/>
          </a:prstGeom>
          <a:noFill/>
        </p:spPr>
      </p:pic>
      <p:pic>
        <p:nvPicPr>
          <p:cNvPr id="12294" name="Picture 6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725" y="3287713"/>
            <a:ext cx="793750" cy="673100"/>
          </a:xfrm>
          <a:prstGeom prst="rect">
            <a:avLst/>
          </a:prstGeom>
          <a:noFill/>
        </p:spPr>
      </p:pic>
      <p:sp>
        <p:nvSpPr>
          <p:cNvPr id="12295" name="AutoShape 7"/>
          <p:cNvSpPr>
            <a:spLocks noChangeArrowheads="1"/>
          </p:cNvSpPr>
          <p:nvPr/>
        </p:nvSpPr>
        <p:spPr bwMode="gray">
          <a:xfrm>
            <a:off x="4387343" y="3392080"/>
            <a:ext cx="4361120" cy="3061256"/>
          </a:xfrm>
          <a:prstGeom prst="roundRect">
            <a:avLst>
              <a:gd name="adj" fmla="val 11921"/>
            </a:avLst>
          </a:prstGeom>
          <a:solidFill>
            <a:srgbClr val="00B050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2296" name="Picture 8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138" y="4611688"/>
            <a:ext cx="792162" cy="673100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1278" y="1075598"/>
            <a:ext cx="3384376" cy="2230091"/>
            <a:chOff x="2457" y="2000"/>
            <a:chExt cx="901" cy="888"/>
          </a:xfrm>
        </p:grpSpPr>
        <p:pic>
          <p:nvPicPr>
            <p:cNvPr id="12298" name="Picture 10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12299" name="Oval 11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03" name="AutoShape 15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04" name="AutoShape 16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05" name="AutoShape 17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06" name="AutoShape 18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</p:grpSp>
          <p:grpSp>
            <p:nvGrpSpPr>
              <p:cNvPr id="5" name="Group 1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08" name="AutoShape 20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09" name="AutoShape 21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10" name="AutoShape 22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11" name="AutoShape 23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</p:grpSp>
        </p:grp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188802" y="3584658"/>
            <a:ext cx="3584451" cy="2201866"/>
            <a:chOff x="2457" y="2000"/>
            <a:chExt cx="901" cy="888"/>
          </a:xfrm>
        </p:grpSpPr>
        <p:pic>
          <p:nvPicPr>
            <p:cNvPr id="12313" name="Picture 25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12314" name="Oval 26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2315" name="Freeform 27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7" name="Group 28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18" name="AutoShape 30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19" name="AutoShape 31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0" name="AutoShape 32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1" name="AutoShape 33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</p:grpSp>
          <p:grpSp>
            <p:nvGrpSpPr>
              <p:cNvPr id="9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23" name="AutoShape 35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4" name="AutoShape 36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5" name="AutoShape 37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6" name="AutoShape 38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</p:grpSp>
        </p:grpSp>
      </p:grpSp>
      <p:sp>
        <p:nvSpPr>
          <p:cNvPr id="12328" name="Rectangle 40"/>
          <p:cNvSpPr>
            <a:spLocks noChangeArrowheads="1"/>
          </p:cNvSpPr>
          <p:nvPr/>
        </p:nvSpPr>
        <p:spPr bwMode="black">
          <a:xfrm>
            <a:off x="4500562" y="1060828"/>
            <a:ext cx="424790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1.ตรวจสอบการใช้เครื่องหมาย </a:t>
            </a:r>
            <a:r>
              <a:rPr lang="en-US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Q </a:t>
            </a:r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จำนวน 20 ร้าน</a:t>
            </a:r>
          </a:p>
          <a:p>
            <a:pPr algn="l"/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2.ควบคุมมาตรฐานสินค้าเกษตร จำนวน 5 ฟาร์ม</a:t>
            </a: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179512" y="1578938"/>
            <a:ext cx="2989971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สนับสนุนแผนปฏิบัติงาน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เฝ้าระวังและควบคุม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มาตรฐานสินค้าเกษตร</a:t>
            </a:r>
            <a:endParaRPr lang="en-US" sz="28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545385" y="4140493"/>
            <a:ext cx="3074385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ส่งเสริมการผลิต  ผลไม้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ปลอดภัยและสินค้าเกษตร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แปรรูปคุณภาพ</a:t>
            </a:r>
            <a:endParaRPr lang="en-US" sz="28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333" name="Freeform 45"/>
          <p:cNvSpPr>
            <a:spLocks/>
          </p:cNvSpPr>
          <p:nvPr/>
        </p:nvSpPr>
        <p:spPr bwMode="gray">
          <a:xfrm rot="16200000">
            <a:off x="3757584" y="1640617"/>
            <a:ext cx="314325" cy="823259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48" name="Freeform 45"/>
          <p:cNvSpPr>
            <a:spLocks/>
          </p:cNvSpPr>
          <p:nvPr/>
        </p:nvSpPr>
        <p:spPr bwMode="gray">
          <a:xfrm rot="16200000">
            <a:off x="3834933" y="4171550"/>
            <a:ext cx="314325" cy="823259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49" name="Rectangle 40"/>
          <p:cNvSpPr>
            <a:spLocks noChangeArrowheads="1"/>
          </p:cNvSpPr>
          <p:nvPr/>
        </p:nvSpPr>
        <p:spPr bwMode="black">
          <a:xfrm>
            <a:off x="4387343" y="3392079"/>
            <a:ext cx="424790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1.จัดทำวีดีทัศน์ ตรอกนองเมืองเกษตรสีเขียว  1 ชุด</a:t>
            </a:r>
          </a:p>
          <a:p>
            <a:pPr algn="l"/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2. จัดทำกล่องบรรจุผลไม้จำนวน 1 ชนิด </a:t>
            </a:r>
          </a:p>
          <a:p>
            <a:pPr algn="l"/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3. จัดทำ</a:t>
            </a:r>
            <a:r>
              <a:rPr lang="th-TH" sz="3200" dirty="0" err="1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ไดคัท</a:t>
            </a:r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คาร์บอน</a:t>
            </a:r>
            <a:r>
              <a:rPr lang="th-TH" sz="3200" dirty="0" err="1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ฟุตพรินท์</a:t>
            </a:r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มังคุด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 smtClean="0">
                <a:latin typeface="Browallia New" pitchFamily="34" charset="-34"/>
                <a:cs typeface="Browallia New" pitchFamily="34" charset="-34"/>
              </a:rPr>
              <a:t>สำนักงานเศรษฐกิจการเกษตร</a:t>
            </a:r>
            <a:endParaRPr lang="en-US" sz="5400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2292" name="Picture 4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6900" y="1957388"/>
            <a:ext cx="792163" cy="673100"/>
          </a:xfrm>
          <a:prstGeom prst="rect">
            <a:avLst/>
          </a:prstGeom>
          <a:noFill/>
        </p:spPr>
      </p:pic>
      <p:pic>
        <p:nvPicPr>
          <p:cNvPr id="12294" name="Picture 6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725" y="3287713"/>
            <a:ext cx="793750" cy="673100"/>
          </a:xfrm>
          <a:prstGeom prst="rect">
            <a:avLst/>
          </a:prstGeom>
          <a:noFill/>
        </p:spPr>
      </p:pic>
      <p:pic>
        <p:nvPicPr>
          <p:cNvPr id="12296" name="Picture 8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138" y="4611688"/>
            <a:ext cx="792162" cy="673100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8094" y="1429010"/>
            <a:ext cx="8424936" cy="4156954"/>
            <a:chOff x="2457" y="2000"/>
            <a:chExt cx="901" cy="888"/>
          </a:xfrm>
        </p:grpSpPr>
        <p:pic>
          <p:nvPicPr>
            <p:cNvPr id="12298" name="Picture 10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pic>
        <p:sp>
          <p:nvSpPr>
            <p:cNvPr id="12299" name="Oval 11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th-TH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th-TH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03" name="AutoShape 15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th-TH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304" name="AutoShape 16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th-TH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305" name="AutoShape 17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th-TH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306" name="AutoShape 18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th-TH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5" name="Group 1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08" name="AutoShape 20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th-TH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309" name="AutoShape 21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th-TH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310" name="AutoShape 22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th-TH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311" name="AutoShape 23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th-TH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1362418" y="2252653"/>
            <a:ext cx="6747377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50000"/>
              </a:lnSpc>
              <a:spcBef>
                <a:spcPct val="50000"/>
              </a:spcBef>
              <a:buAutoNum type="arabicPeriod"/>
            </a:pP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จัดเวทีเจรจาการค้าและทำสัญญา      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3600" b="1" dirty="0" err="1" smtClean="0">
                <a:latin typeface="Browallia New" pitchFamily="34" charset="-34"/>
                <a:cs typeface="Browallia New" pitchFamily="34" charset="-34"/>
              </a:rPr>
              <a:t>พันธ</a:t>
            </a: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สัญญา) 1 ฉบับ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2. สัมมนาพัฒนาศักยภาพการค้าสินค้า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เกษตร   115 ราย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3.จัดทำ </a:t>
            </a:r>
            <a:r>
              <a:rPr lang="en-US" sz="3600" b="1" dirty="0" smtClean="0">
                <a:latin typeface="Browallia New" pitchFamily="34" charset="-34"/>
                <a:cs typeface="Browallia New" pitchFamily="34" charset="-34"/>
              </a:rPr>
              <a:t>GREEN GPP </a:t>
            </a: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ภาคเกษตร  สร้างองค์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ความรู้ และกระบวนการจัดทำ  1 ชนิด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sz="3600" b="1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7" name="รูปภาพ 46" descr="develop_gacinia_pi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13360">
            <a:off x="7068587" y="4907044"/>
            <a:ext cx="2082416" cy="195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475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 descr="D:\จารวรรณ\S__8445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29" y="22133"/>
            <a:ext cx="4436864" cy="33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จารวรรณ\S__8445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9" y="3275348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จารวรรณ\S__8445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6694" y="503040"/>
            <a:ext cx="383536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876344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642918"/>
            <a:ext cx="7239000" cy="1285884"/>
          </a:xfrm>
        </p:spPr>
        <p:txBody>
          <a:bodyPr/>
          <a:lstStyle/>
          <a:p>
            <a:r>
              <a:rPr lang="th-TH" sz="5400" dirty="0" smtClean="0">
                <a:latin typeface="TH SarabunPSK" pitchFamily="34" charset="-34"/>
                <a:cs typeface="TH SarabunPSK" pitchFamily="34" charset="-34"/>
              </a:rPr>
              <a:t>สำนักส่งเสริมและพัฒนาการเกษตรเขตที่ </a:t>
            </a:r>
            <a:r>
              <a:rPr lang="en-US" sz="5400" dirty="0" smtClean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5400" dirty="0" smtClean="0">
                <a:latin typeface="TH SarabunPSK" pitchFamily="34" charset="-34"/>
                <a:cs typeface="TH SarabunPSK" pitchFamily="34" charset="-34"/>
              </a:rPr>
              <a:t>จังหวัดระยอง</a:t>
            </a:r>
            <a:endParaRPr lang="en-US" sz="5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ltGray">
          <a:xfrm>
            <a:off x="323528" y="2424424"/>
            <a:ext cx="8568952" cy="2952328"/>
          </a:xfrm>
          <a:prstGeom prst="roundRect">
            <a:avLst>
              <a:gd name="adj" fmla="val 11921"/>
            </a:avLst>
          </a:prstGeom>
          <a:solidFill>
            <a:srgbClr val="FF9900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2292" name="Picture 4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6900" y="1957388"/>
            <a:ext cx="792163" cy="673100"/>
          </a:xfrm>
          <a:prstGeom prst="rect">
            <a:avLst/>
          </a:prstGeom>
          <a:noFill/>
        </p:spPr>
      </p:pic>
      <p:pic>
        <p:nvPicPr>
          <p:cNvPr id="12294" name="Picture 6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20888"/>
            <a:ext cx="793750" cy="673100"/>
          </a:xfrm>
          <a:prstGeom prst="rect">
            <a:avLst/>
          </a:prstGeom>
          <a:noFill/>
        </p:spPr>
      </p:pic>
      <p:pic>
        <p:nvPicPr>
          <p:cNvPr id="12296" name="Picture 8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138" y="4611688"/>
            <a:ext cx="792162" cy="673100"/>
          </a:xfrm>
          <a:prstGeom prst="rect">
            <a:avLst/>
          </a:prstGeom>
          <a:noFill/>
        </p:spPr>
      </p:pic>
      <p:sp>
        <p:nvSpPr>
          <p:cNvPr id="12328" name="Rectangle 40"/>
          <p:cNvSpPr>
            <a:spLocks noChangeArrowheads="1"/>
          </p:cNvSpPr>
          <p:nvPr/>
        </p:nvSpPr>
        <p:spPr bwMode="black">
          <a:xfrm>
            <a:off x="899592" y="2630488"/>
            <a:ext cx="77048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914400" algn="l">
              <a:buAutoNum type="arabicPeriod"/>
            </a:pPr>
            <a:r>
              <a:rPr lang="th-TH" sz="44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จัดสัมมนาติดตามความก้าวหน้า โครงการ เมืองเกษตรสีเขียว (ครั้งที่1)</a:t>
            </a:r>
          </a:p>
          <a:p>
            <a:pPr marL="914400" indent="-914400" algn="l">
              <a:buAutoNum type="arabicPeriod"/>
            </a:pPr>
            <a:r>
              <a:rPr lang="th-TH" sz="44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ติดตามให้คำปรึกษา (จังหวัดจันทบุรี)</a:t>
            </a:r>
            <a:endParaRPr lang="th-TH" sz="4400" dirty="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 descr="D:\จารวรรณ\S__84378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9314"/>
            <a:ext cx="4032448" cy="49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จารวรรณ\S__8437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802"/>
            <a:ext cx="43924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1838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 smtClean="0">
                <a:latin typeface="Browallia New" pitchFamily="34" charset="-34"/>
                <a:cs typeface="Browallia New" pitchFamily="34" charset="-34"/>
              </a:rPr>
              <a:t>สำนักงานสาธารณสุขจังหวัด</a:t>
            </a:r>
            <a:endParaRPr lang="en-US" sz="36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ltGray">
          <a:xfrm>
            <a:off x="381898" y="1628575"/>
            <a:ext cx="4262109" cy="1109306"/>
          </a:xfrm>
          <a:prstGeom prst="roundRect">
            <a:avLst>
              <a:gd name="adj" fmla="val 11921"/>
            </a:avLst>
          </a:prstGeom>
          <a:solidFill>
            <a:srgbClr val="FF9900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2292" name="Picture 4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6900" y="1957388"/>
            <a:ext cx="792163" cy="673100"/>
          </a:xfrm>
          <a:prstGeom prst="rect">
            <a:avLst/>
          </a:prstGeom>
          <a:noFill/>
        </p:spPr>
      </p:pic>
      <p:sp>
        <p:nvSpPr>
          <p:cNvPr id="12293" name="AutoShape 5"/>
          <p:cNvSpPr>
            <a:spLocks noChangeArrowheads="1"/>
          </p:cNvSpPr>
          <p:nvPr/>
        </p:nvSpPr>
        <p:spPr bwMode="ltGray">
          <a:xfrm>
            <a:off x="381898" y="3238225"/>
            <a:ext cx="4262109" cy="1021512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>
                  <a:gamma/>
                  <a:tint val="80000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th-TH" dirty="0">
              <a:solidFill>
                <a:schemeClr val="accent3"/>
              </a:solidFill>
            </a:endParaRPr>
          </a:p>
        </p:txBody>
      </p:sp>
      <p:pic>
        <p:nvPicPr>
          <p:cNvPr id="12294" name="Picture 6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725" y="3287713"/>
            <a:ext cx="793750" cy="673100"/>
          </a:xfrm>
          <a:prstGeom prst="rect">
            <a:avLst/>
          </a:prstGeom>
          <a:noFill/>
        </p:spPr>
      </p:pic>
      <p:sp>
        <p:nvSpPr>
          <p:cNvPr id="12295" name="AutoShape 7"/>
          <p:cNvSpPr>
            <a:spLocks noChangeArrowheads="1"/>
          </p:cNvSpPr>
          <p:nvPr/>
        </p:nvSpPr>
        <p:spPr bwMode="gray">
          <a:xfrm>
            <a:off x="423734" y="4609542"/>
            <a:ext cx="4376866" cy="1631948"/>
          </a:xfrm>
          <a:prstGeom prst="roundRect">
            <a:avLst>
              <a:gd name="adj" fmla="val 11921"/>
            </a:avLst>
          </a:prstGeom>
          <a:solidFill>
            <a:srgbClr val="00B050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th-TH" dirty="0"/>
          </a:p>
        </p:txBody>
      </p:sp>
      <p:pic>
        <p:nvPicPr>
          <p:cNvPr id="12296" name="Picture 8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138" y="4611688"/>
            <a:ext cx="792162" cy="673100"/>
          </a:xfrm>
          <a:prstGeom prst="rect">
            <a:avLst/>
          </a:prstGeom>
          <a:noFill/>
        </p:spPr>
      </p:pic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838114" y="2768197"/>
            <a:ext cx="3241219" cy="2385232"/>
            <a:chOff x="2457" y="2000"/>
            <a:chExt cx="977" cy="888"/>
          </a:xfrm>
        </p:grpSpPr>
        <p:pic>
          <p:nvPicPr>
            <p:cNvPr id="12313" name="Picture 25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12314" name="Oval 26"/>
            <p:cNvSpPr>
              <a:spLocks noChangeArrowheads="1"/>
            </p:cNvSpPr>
            <p:nvPr/>
          </p:nvSpPr>
          <p:spPr bwMode="ltGray">
            <a:xfrm>
              <a:off x="2457" y="2000"/>
              <a:ext cx="977" cy="888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th-TH"/>
            </a:p>
          </p:txBody>
        </p:sp>
        <p:sp>
          <p:nvSpPr>
            <p:cNvPr id="12315" name="Freeform 27"/>
            <p:cNvSpPr>
              <a:spLocks/>
            </p:cNvSpPr>
            <p:nvPr/>
          </p:nvSpPr>
          <p:spPr bwMode="ltGray">
            <a:xfrm>
              <a:off x="2572" y="2326"/>
              <a:ext cx="703" cy="493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r>
                <a:rPr lang="th-TH" sz="3200" dirty="0" smtClean="0">
                  <a:latin typeface="TH SarabunPSK" pitchFamily="34" charset="-34"/>
                  <a:cs typeface="TH SarabunPSK" pitchFamily="34" charset="-34"/>
                </a:rPr>
                <a:t>เมืองเกษตรสีเขียว</a:t>
              </a:r>
              <a:endParaRPr lang="th-TH" sz="3200" dirty="0">
                <a:latin typeface="TH SarabunPSK" pitchFamily="34" charset="-34"/>
                <a:cs typeface="TH SarabunPSK" pitchFamily="34" charset="-34"/>
              </a:endParaRPr>
            </a:p>
          </p:txBody>
        </p:sp>
        <p:grpSp>
          <p:nvGrpSpPr>
            <p:cNvPr id="7" name="Group 28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18" name="AutoShape 30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19" name="AutoShape 31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0" name="AutoShape 32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1" name="AutoShape 33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</p:grpSp>
          <p:grpSp>
            <p:nvGrpSpPr>
              <p:cNvPr id="9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23" name="AutoShape 35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4" name="AutoShape 36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5" name="AutoShape 37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  <p:sp>
              <p:nvSpPr>
                <p:cNvPr id="12326" name="AutoShape 38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h-TH"/>
                </a:p>
              </p:txBody>
            </p:sp>
          </p:grp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black">
          <a:xfrm>
            <a:off x="410957" y="3367046"/>
            <a:ext cx="4246167" cy="68326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3200" dirty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จัดบริการคลินิกเกษตรกร  53 แห่ง</a:t>
            </a:r>
            <a:endParaRPr lang="en-US" sz="3200" dirty="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328" name="Rectangle 40"/>
          <p:cNvSpPr>
            <a:spLocks noChangeArrowheads="1"/>
          </p:cNvSpPr>
          <p:nvPr/>
        </p:nvSpPr>
        <p:spPr bwMode="black">
          <a:xfrm>
            <a:off x="729047" y="1722553"/>
            <a:ext cx="34258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th-TH" sz="3200" dirty="0" smtClean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เฝ้าระวังอันตรายจากการแพ้สารเคมี 25,544 ราย</a:t>
            </a:r>
            <a:endParaRPr lang="th-TH" sz="3200" dirty="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329" name="Rectangle 41"/>
          <p:cNvSpPr>
            <a:spLocks noChangeArrowheads="1"/>
          </p:cNvSpPr>
          <p:nvPr/>
        </p:nvSpPr>
        <p:spPr bwMode="black">
          <a:xfrm>
            <a:off x="345607" y="4677006"/>
            <a:ext cx="4376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เฝ้า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ระวังการปนเปื้อนของสาร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ตกค้างจาก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สารเคมีกำจัดแมลงในผัก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ผลไม้</a:t>
            </a:r>
          </a:p>
          <a:p>
            <a:pPr algn="l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   400 ตัวอย่าง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332" name="Freeform 44"/>
          <p:cNvSpPr>
            <a:spLocks/>
          </p:cNvSpPr>
          <p:nvPr/>
        </p:nvSpPr>
        <p:spPr bwMode="gray">
          <a:xfrm rot="16200000">
            <a:off x="4574238" y="4727112"/>
            <a:ext cx="1624012" cy="968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2333" name="Freeform 45"/>
          <p:cNvSpPr>
            <a:spLocks/>
          </p:cNvSpPr>
          <p:nvPr/>
        </p:nvSpPr>
        <p:spPr bwMode="gray">
          <a:xfrm rot="16200000">
            <a:off x="5444454" y="3289883"/>
            <a:ext cx="314325" cy="1096963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2334" name="Freeform 46"/>
          <p:cNvSpPr>
            <a:spLocks/>
          </p:cNvSpPr>
          <p:nvPr/>
        </p:nvSpPr>
        <p:spPr bwMode="gray">
          <a:xfrm rot="16200000" flipH="1">
            <a:off x="4550041" y="2043271"/>
            <a:ext cx="1624013" cy="968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7569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จารวรรณ\S__8437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4559"/>
            <a:ext cx="4320480" cy="33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จารวรรณ\S__8437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554" y="3589649"/>
            <a:ext cx="4320480" cy="32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จารวรรณ\S__844596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50" y="169095"/>
            <a:ext cx="4289934" cy="33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จารวรรณ\S__84459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247436" cy="34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8113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62038" y="1844675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5600" b="1" i="1" dirty="0">
                <a:solidFill>
                  <a:srgbClr val="FFCC00"/>
                </a:solidFill>
                <a:ea typeface="微软雅黑" pitchFamily="34" charset="-122"/>
              </a:rPr>
              <a:t>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68538" y="2714625"/>
            <a:ext cx="1098550" cy="857250"/>
            <a:chOff x="1292" y="1996"/>
            <a:chExt cx="692" cy="54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98" y="199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ea typeface="微软雅黑" pitchFamily="34" charset="-122"/>
                </a:rPr>
                <a:t>种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292" y="2132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a typeface="微软雅黑" pitchFamily="34" charset="-122"/>
                </a:rPr>
                <a:t>感受</a:t>
              </a:r>
            </a:p>
          </p:txBody>
        </p:sp>
      </p:grpSp>
      <p:sp>
        <p:nvSpPr>
          <p:cNvPr id="5128" name="AutoShape 8"/>
          <p:cNvSpPr>
            <a:spLocks noChangeArrowheads="1"/>
          </p:cNvSpPr>
          <p:nvPr/>
        </p:nvSpPr>
        <p:spPr bwMode="auto">
          <a:xfrm rot="5400000">
            <a:off x="3481380" y="3662364"/>
            <a:ext cx="287337" cy="249238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492500" y="811213"/>
            <a:ext cx="0" cy="489585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pic>
        <p:nvPicPr>
          <p:cNvPr id="8" name="Picture 19" descr="03"/>
          <p:cNvPicPr>
            <a:picLocks noChangeAspect="1" noChangeArrowheads="1"/>
          </p:cNvPicPr>
          <p:nvPr/>
        </p:nvPicPr>
        <p:blipFill>
          <a:blip r:embed="rId2" cstate="print"/>
          <a:srcRect r="-34"/>
          <a:stretch>
            <a:fillRect/>
          </a:stretch>
        </p:blipFill>
        <p:spPr bwMode="auto">
          <a:xfrm>
            <a:off x="0" y="1714488"/>
            <a:ext cx="3422650" cy="4929222"/>
          </a:xfrm>
          <a:prstGeom prst="rect">
            <a:avLst/>
          </a:prstGeom>
          <a:noFill/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00034" y="2143116"/>
            <a:ext cx="23703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พัฒนาเกษตรกรเข้าสู่ระบบ </a:t>
            </a:r>
            <a:r>
              <a:rPr lang="en-US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GAP </a:t>
            </a:r>
            <a:endParaRPr lang="zh-CN" altLang="en-US" sz="3200" b="1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0496" y="2000240"/>
            <a:ext cx="3643338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th-TH" altLang="zh-CN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-</a:t>
            </a: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อำเภอเมืองจันทบุรี  50 ราย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altLang="zh-CN" sz="3200" b="1" dirty="0" err="1" smtClean="0">
                <a:latin typeface="TH SarabunIT๙" pitchFamily="34" charset="-34"/>
                <a:cs typeface="TH SarabunIT๙" pitchFamily="34" charset="-34"/>
              </a:rPr>
              <a:t>อำเภอข</a:t>
            </a: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ลุง  50 ราย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-อำเภอท่าใหม่ 50 ราย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-อำเภอ มะขาม50ราย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-อำเภอนายาอาม 50 ราย</a:t>
            </a:r>
          </a:p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-อำเภอ</a:t>
            </a:r>
            <a:r>
              <a:rPr lang="th-TH" altLang="zh-CN" sz="3200" b="1" dirty="0" err="1" smtClean="0">
                <a:latin typeface="TH SarabunIT๙" pitchFamily="34" charset="-34"/>
                <a:cs typeface="TH SarabunIT๙" pitchFamily="34" charset="-34"/>
              </a:rPr>
              <a:t>เขาคิชฌ</a:t>
            </a:r>
            <a:r>
              <a:rPr lang="th-TH" altLang="zh-CN" sz="3200" b="1" dirty="0" smtClean="0">
                <a:latin typeface="TH SarabunIT๙" pitchFamily="34" charset="-34"/>
                <a:cs typeface="TH SarabunIT๙" pitchFamily="34" charset="-34"/>
              </a:rPr>
              <a:t>กูฎ 50ราย</a:t>
            </a:r>
            <a:endParaRPr lang="zh-CN" altLang="en-US" sz="3200" b="1" dirty="0" smtClean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48" y="3714752"/>
            <a:ext cx="200026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altLang="zh-CN" sz="2800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เป้าหมาย  300 ราย</a:t>
            </a:r>
          </a:p>
          <a:p>
            <a:pPr algn="ctr">
              <a:lnSpc>
                <a:spcPct val="120000"/>
              </a:lnSpc>
            </a:pP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 งบประมาณ </a:t>
            </a:r>
            <a:r>
              <a:rPr lang="th-TH" sz="28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600,000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 บาท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720" y="857232"/>
            <a:ext cx="492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i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สำนักงานเกษตรจังหวัด</a:t>
            </a:r>
            <a:endParaRPr lang="th-TH" sz="4400" b="1" i="1" dirty="0">
              <a:solidFill>
                <a:schemeClr val="accent5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100" y="142852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การดำเนินงานของหน่วยงานต่างๆ</a:t>
            </a:r>
            <a:endParaRPr lang="th-TH" sz="5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5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68538" y="2714625"/>
            <a:ext cx="1098550" cy="857250"/>
            <a:chOff x="1292" y="1996"/>
            <a:chExt cx="692" cy="54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98" y="199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ea typeface="微软雅黑" pitchFamily="34" charset="-122"/>
                </a:rPr>
                <a:t>种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292" y="2132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a typeface="微软雅黑" pitchFamily="34" charset="-122"/>
                </a:rPr>
                <a:t>感受</a:t>
              </a:r>
            </a:p>
          </p:txBody>
        </p:sp>
      </p:grpSp>
      <p:pic>
        <p:nvPicPr>
          <p:cNvPr id="9" name="รูปภาพ 8" descr="IMG_20150127_1333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1863" y="332656"/>
            <a:ext cx="4485267" cy="336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9" descr="IMG_20150127_1333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60" y="332657"/>
            <a:ext cx="4318956" cy="323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แผนผังลำดับงาน: เอกสาร 10"/>
          <p:cNvSpPr/>
          <p:nvPr/>
        </p:nvSpPr>
        <p:spPr>
          <a:xfrm>
            <a:off x="148614" y="3822059"/>
            <a:ext cx="4135354" cy="2678775"/>
          </a:xfrm>
          <a:prstGeom prst="flowChartDocumen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แผนผังลำดับงาน: เอกสาร 11"/>
          <p:cNvSpPr/>
          <p:nvPr/>
        </p:nvSpPr>
        <p:spPr>
          <a:xfrm>
            <a:off x="4518615" y="3832098"/>
            <a:ext cx="4478515" cy="2787222"/>
          </a:xfrm>
          <a:prstGeom prst="flowChartDocumen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62038" y="1844675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5600" b="1" i="1" dirty="0">
                <a:solidFill>
                  <a:srgbClr val="FFCC00"/>
                </a:solidFill>
                <a:ea typeface="微软雅黑" pitchFamily="34" charset="-122"/>
              </a:rPr>
              <a:t>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68538" y="2714625"/>
            <a:ext cx="1098550" cy="857250"/>
            <a:chOff x="1292" y="1996"/>
            <a:chExt cx="692" cy="54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98" y="199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ea typeface="微软雅黑" pitchFamily="34" charset="-122"/>
                </a:rPr>
                <a:t>种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292" y="2132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a typeface="微软雅黑" pitchFamily="34" charset="-122"/>
                </a:rPr>
                <a:t>感受</a:t>
              </a:r>
            </a:p>
          </p:txBody>
        </p:sp>
      </p:grpSp>
      <p:sp>
        <p:nvSpPr>
          <p:cNvPr id="5128" name="AutoShape 8"/>
          <p:cNvSpPr>
            <a:spLocks noChangeArrowheads="1"/>
          </p:cNvSpPr>
          <p:nvPr/>
        </p:nvSpPr>
        <p:spPr bwMode="auto">
          <a:xfrm rot="5400000">
            <a:off x="3473450" y="3017838"/>
            <a:ext cx="287337" cy="249238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492500" y="811213"/>
            <a:ext cx="0" cy="489585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pic>
        <p:nvPicPr>
          <p:cNvPr id="8" name="Picture 19" descr="03"/>
          <p:cNvPicPr>
            <a:picLocks noChangeAspect="1" noChangeArrowheads="1"/>
          </p:cNvPicPr>
          <p:nvPr/>
        </p:nvPicPr>
        <p:blipFill>
          <a:blip r:embed="rId2" cstate="print"/>
          <a:srcRect r="-34"/>
          <a:stretch>
            <a:fillRect/>
          </a:stretch>
        </p:blipFill>
        <p:spPr bwMode="auto">
          <a:xfrm>
            <a:off x="-57150" y="928670"/>
            <a:ext cx="3422650" cy="5429288"/>
          </a:xfrm>
          <a:prstGeom prst="rect">
            <a:avLst/>
          </a:prstGeom>
          <a:noFill/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28596" y="1571612"/>
            <a:ext cx="23703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พัฒนาเกษตรกรเข้าสู่ระบบ </a:t>
            </a:r>
            <a:r>
              <a:rPr lang="en-US" sz="3200" b="1" dirty="0" smtClean="0">
                <a:latin typeface="TH SarabunIT๙" pitchFamily="34" charset="-34"/>
                <a:cs typeface="TH SarabunIT๙" pitchFamily="34" charset="-34"/>
              </a:rPr>
              <a:t>GAP </a:t>
            </a:r>
            <a:endParaRPr lang="th-TH" sz="3200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แบบกลุ่ม</a:t>
            </a:r>
            <a:endParaRPr lang="zh-CN" altLang="en-US" sz="3200" b="1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6576" y="2614102"/>
            <a:ext cx="457203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th-TH" altLang="zh-CN" sz="3200" b="1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-อำเภอท่าใหม่ 1 กลุ่ม (ระกำ)</a:t>
            </a:r>
          </a:p>
          <a:p>
            <a:pPr algn="l">
              <a:lnSpc>
                <a:spcPct val="120000"/>
              </a:lnSpc>
            </a:pPr>
            <a:endParaRPr lang="zh-CN" altLang="en-US" sz="3200" b="1" dirty="0">
              <a:solidFill>
                <a:srgbClr val="333333"/>
              </a:solidFill>
              <a:latin typeface="TH SarabunIT๙" pitchFamily="34" charset="-34"/>
              <a:ea typeface="微软雅黑" pitchFamily="34" charset="-122"/>
              <a:cs typeface="TH SarabunIT๙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71472" y="3214686"/>
            <a:ext cx="2357454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zh-CN" sz="2800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เป้าหมาย  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1 กลุ่ม</a:t>
            </a:r>
          </a:p>
          <a:p>
            <a:pPr algn="ctr"/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20 ราย</a:t>
            </a:r>
            <a:endParaRPr lang="th-TH" altLang="zh-CN" sz="2800" dirty="0" smtClean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  <a:p>
            <a:pPr algn="ctr">
              <a:lnSpc>
                <a:spcPct val="120000"/>
              </a:lnSpc>
            </a:pPr>
            <a:r>
              <a:rPr lang="th-TH" sz="2800" dirty="0" smtClean="0">
                <a:latin typeface="Browallia New" pitchFamily="34" charset="-34"/>
                <a:cs typeface="Browallia New" pitchFamily="34" charset="-34"/>
              </a:rPr>
              <a:t> งบประมาณ </a:t>
            </a:r>
            <a:r>
              <a:rPr lang="en-US" sz="2800" dirty="0" smtClean="0">
                <a:latin typeface="TH SarabunIT๙" pitchFamily="34" charset="-34"/>
                <a:cs typeface="TH SarabunIT๙" pitchFamily="34" charset="-34"/>
              </a:rPr>
              <a:t>48,000</a:t>
            </a:r>
            <a:endParaRPr lang="th-TH" sz="2800" dirty="0" smtClean="0">
              <a:latin typeface="TH SarabunIT๙" pitchFamily="34" charset="-34"/>
              <a:cs typeface="TH SarabunIT๙" pitchFamily="34" charset="-34"/>
            </a:endParaRPr>
          </a:p>
          <a:p>
            <a:pPr algn="ctr">
              <a:lnSpc>
                <a:spcPct val="120000"/>
              </a:lnSpc>
            </a:pPr>
            <a:r>
              <a:rPr lang="th-TH" sz="2800" dirty="0" smtClean="0">
                <a:latin typeface="Browallia New" pitchFamily="34" charset="-34"/>
                <a:cs typeface="Browallia New" pitchFamily="34" charset="-34"/>
              </a:rPr>
              <a:t> บาท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68538" y="2714625"/>
            <a:ext cx="1098550" cy="857250"/>
            <a:chOff x="1292" y="1996"/>
            <a:chExt cx="692" cy="54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98" y="199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ea typeface="微软雅黑" pitchFamily="34" charset="-122"/>
                </a:rPr>
                <a:t>种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292" y="2132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a typeface="微软雅黑" pitchFamily="34" charset="-122"/>
                </a:rPr>
                <a:t>感受</a:t>
              </a:r>
            </a:p>
          </p:txBody>
        </p:sp>
      </p:grpSp>
      <p:pic>
        <p:nvPicPr>
          <p:cNvPr id="8" name="Content Placeholder 3" descr="20150310_100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274963"/>
            <a:ext cx="4187507" cy="287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1423195127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55606"/>
            <a:ext cx="4194211" cy="3024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20150212_112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1719" y="3251200"/>
            <a:ext cx="4662281" cy="297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20150212_0945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579" y="3255130"/>
            <a:ext cx="4032448" cy="290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62038" y="1844675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5600" b="1" i="1" dirty="0">
                <a:solidFill>
                  <a:srgbClr val="FFCC00"/>
                </a:solidFill>
                <a:ea typeface="微软雅黑" pitchFamily="34" charset="-122"/>
              </a:rPr>
              <a:t>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68538" y="2714625"/>
            <a:ext cx="1098550" cy="857250"/>
            <a:chOff x="1292" y="1996"/>
            <a:chExt cx="692" cy="54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98" y="199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ea typeface="微软雅黑" pitchFamily="34" charset="-122"/>
                </a:rPr>
                <a:t>种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292" y="2132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a typeface="微软雅黑" pitchFamily="34" charset="-122"/>
                </a:rPr>
                <a:t>感受</a:t>
              </a:r>
            </a:p>
          </p:txBody>
        </p:sp>
      </p:grpSp>
      <p:sp>
        <p:nvSpPr>
          <p:cNvPr id="5128" name="AutoShape 8"/>
          <p:cNvSpPr>
            <a:spLocks noChangeArrowheads="1"/>
          </p:cNvSpPr>
          <p:nvPr/>
        </p:nvSpPr>
        <p:spPr bwMode="auto">
          <a:xfrm rot="5400000">
            <a:off x="3324145" y="3303198"/>
            <a:ext cx="287337" cy="249238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428991" y="3251200"/>
            <a:ext cx="0" cy="3212538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pic>
        <p:nvPicPr>
          <p:cNvPr id="8" name="Picture 19" descr="03"/>
          <p:cNvPicPr>
            <a:picLocks noChangeAspect="1" noChangeArrowheads="1"/>
          </p:cNvPicPr>
          <p:nvPr/>
        </p:nvPicPr>
        <p:blipFill>
          <a:blip r:embed="rId2" cstate="print"/>
          <a:srcRect r="-34"/>
          <a:stretch>
            <a:fillRect/>
          </a:stretch>
        </p:blipFill>
        <p:spPr bwMode="auto">
          <a:xfrm>
            <a:off x="-6350" y="928670"/>
            <a:ext cx="3422650" cy="5429288"/>
          </a:xfrm>
          <a:prstGeom prst="rect">
            <a:avLst/>
          </a:prstGeom>
          <a:noFill/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395825" y="1714488"/>
            <a:ext cx="23703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Browallia New" pitchFamily="34" charset="-34"/>
                <a:cs typeface="Browallia New" pitchFamily="34" charset="-34"/>
              </a:rPr>
              <a:t>จัดทำแปลงเรียนรู้</a:t>
            </a:r>
          </a:p>
          <a:p>
            <a:pPr algn="ctr"/>
            <a:r>
              <a:rPr lang="th-TH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การผลิตตามมาตรฐาน </a:t>
            </a:r>
            <a:r>
              <a:rPr lang="en-US" altLang="zh-CN" sz="3200" b="1" dirty="0" smtClean="0">
                <a:solidFill>
                  <a:srgbClr val="333333"/>
                </a:solidFill>
                <a:latin typeface="Browallia New" pitchFamily="34" charset="-34"/>
                <a:ea typeface="微软雅黑" pitchFamily="34" charset="-122"/>
                <a:cs typeface="Browallia New" pitchFamily="34" charset="-34"/>
              </a:rPr>
              <a:t>GAP</a:t>
            </a:r>
            <a:endParaRPr lang="zh-CN" altLang="en-US" sz="3200" b="1" dirty="0">
              <a:solidFill>
                <a:srgbClr val="333333"/>
              </a:solidFill>
              <a:latin typeface="Browallia New" pitchFamily="34" charset="-34"/>
              <a:ea typeface="微软雅黑" pitchFamily="34" charset="-122"/>
              <a:cs typeface="Browallia New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48" y="3286124"/>
            <a:ext cx="2000264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zh-CN" sz="3200" dirty="0" smtClean="0">
                <a:solidFill>
                  <a:srgbClr val="333333"/>
                </a:solidFill>
                <a:latin typeface="TH SarabunIT๙" pitchFamily="34" charset="-34"/>
                <a:ea typeface="微软雅黑" pitchFamily="34" charset="-122"/>
                <a:cs typeface="TH SarabunIT๙" pitchFamily="34" charset="-34"/>
              </a:rPr>
              <a:t>เป้าหมาย  </a:t>
            </a:r>
          </a:p>
          <a:p>
            <a:pPr algn="ctr"/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1 แปลง</a:t>
            </a:r>
            <a:endParaRPr lang="th-TH" altLang="zh-CN" sz="3200" dirty="0" smtClean="0">
              <a:solidFill>
                <a:srgbClr val="333333"/>
              </a:solidFill>
              <a:latin typeface="TH SarabunIT๙" pitchFamily="34" charset="-34"/>
              <a:ea typeface="微软雅黑" pitchFamily="34" charset="-122"/>
              <a:cs typeface="TH SarabunIT๙" pitchFamily="34" charset="-34"/>
            </a:endParaRPr>
          </a:p>
          <a:p>
            <a:pPr algn="ctr">
              <a:lnSpc>
                <a:spcPct val="120000"/>
              </a:lnSpc>
            </a:pP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งบประมาณ </a:t>
            </a:r>
            <a:r>
              <a:rPr lang="en-US" sz="3200" dirty="0" smtClean="0">
                <a:latin typeface="TH SarabunIT๙" pitchFamily="34" charset="-34"/>
                <a:cs typeface="TH SarabunIT๙" pitchFamily="34" charset="-34"/>
              </a:rPr>
              <a:t>30,000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บาท </a:t>
            </a:r>
          </a:p>
        </p:txBody>
      </p:sp>
      <p:pic>
        <p:nvPicPr>
          <p:cNvPr id="3074" name="Picture 2" descr="D:\จารวรรณ\S__8437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6664" y="382607"/>
            <a:ext cx="4248472" cy="25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จารวรรณ\S__84378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84932"/>
            <a:ext cx="2545752" cy="34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36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8TGp_CleanCity_light">
  <a:themeElements>
    <a:clrScheme name="300TGp_natural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578TGp_CleanCity_light</Template>
  <TotalTime>3668</TotalTime>
  <Words>809</Words>
  <Application>Microsoft Office PowerPoint</Application>
  <PresentationFormat>On-screen Show (4:3)</PresentationFormat>
  <Paragraphs>169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578TGp_CleanCity_light</vt:lpstr>
      <vt:lpstr>สรุปผลการดำเนินงาน โครงการเมืองเกษตรสีเขียวจังหวัดจันทบุรี ปี 2558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           งาน “ตรอกนองเมืองเกษตรสีเขียว”</vt:lpstr>
      <vt:lpstr>Slide 14</vt:lpstr>
      <vt:lpstr>Slide 15</vt:lpstr>
      <vt:lpstr>สำนักงานปศุสัตว์จังหวัด</vt:lpstr>
      <vt:lpstr>Slide 17</vt:lpstr>
      <vt:lpstr>Slide 18</vt:lpstr>
      <vt:lpstr>ภาพกิจกรรมฝึกอบรมและถ่ายทอดนวัตกรรม</vt:lpstr>
      <vt:lpstr>Slide 20</vt:lpstr>
      <vt:lpstr>ภาพกิจกรรมส่งเสริมการผลิตน้ำหมักชีวภาพ</vt:lpstr>
      <vt:lpstr>Slide 22</vt:lpstr>
      <vt:lpstr>ภาพกิจกรรมส่งเสริมการใช้ปุ๋ยพืชสด</vt:lpstr>
      <vt:lpstr>Slide 24</vt:lpstr>
      <vt:lpstr>ภาพกิจกรรมส่งเสริมการใช้ปูนเพื่อการเกษตร</vt:lpstr>
      <vt:lpstr>Slide 26</vt:lpstr>
      <vt:lpstr>สำนักงานประมงจังหวัด</vt:lpstr>
      <vt:lpstr>สำนักงานประมงจังหวัด</vt:lpstr>
      <vt:lpstr>Slide 29</vt:lpstr>
      <vt:lpstr>Slide 30</vt:lpstr>
      <vt:lpstr>สำนักงานเกษตรและสหกรณ์จังหวัด</vt:lpstr>
      <vt:lpstr>สำนักงานเศรษฐกิจการเกษตร</vt:lpstr>
      <vt:lpstr>Slide 33</vt:lpstr>
      <vt:lpstr>สำนักส่งเสริมและพัฒนาการเกษตรเขตที่ 3 จังหวัดระยอง</vt:lpstr>
      <vt:lpstr>Slide 35</vt:lpstr>
      <vt:lpstr>สำนักงานสาธารณสุขจังหวัด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nantaporn</dc:creator>
  <cp:lastModifiedBy>Windows User</cp:lastModifiedBy>
  <cp:revision>489</cp:revision>
  <dcterms:created xsi:type="dcterms:W3CDTF">2013-09-12T07:30:04Z</dcterms:created>
  <dcterms:modified xsi:type="dcterms:W3CDTF">2015-06-29T01:04:49Z</dcterms:modified>
</cp:coreProperties>
</file>