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3" r:id="rId2"/>
    <p:sldId id="283" r:id="rId3"/>
    <p:sldId id="284" r:id="rId4"/>
    <p:sldId id="286" r:id="rId5"/>
    <p:sldId id="285" r:id="rId6"/>
    <p:sldId id="287" r:id="rId7"/>
    <p:sldId id="288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0022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377" autoAdjust="0"/>
  </p:normalViewPr>
  <p:slideViewPr>
    <p:cSldViewPr>
      <p:cViewPr varScale="1">
        <p:scale>
          <a:sx n="72" d="100"/>
          <a:sy n="72" d="100"/>
        </p:scale>
        <p:origin x="-612" y="-102"/>
      </p:cViewPr>
      <p:guideLst>
        <p:guide orient="horz" pos="215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772" y="-114"/>
      </p:cViewPr>
      <p:guideLst>
        <p:guide orient="horz" pos="2880"/>
        <p:guide pos="2160"/>
      </p:guideLst>
    </p:cSldViewPr>
  </p:notesViewPr>
  <p:gridSpacing cx="73761600" cy="73761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9FEB1B2-47FD-4D86-B5FA-AFCC0D92FD18}" type="datetimeFigureOut">
              <a:rPr lang="th-TH"/>
              <a:pPr>
                <a:defRPr/>
              </a:pPr>
              <a:t>29/06/58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th-TH" smtClean="0"/>
              <a:t>มกอช</a:t>
            </a: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E365659-AE1B-473E-9B10-B8483D248B0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B9A0B290-CAB0-44CB-A758-F09E6DADB476}" type="datetime1">
              <a:rPr lang="zh-CN" altLang="en-US"/>
              <a:pPr>
                <a:defRPr/>
              </a:pPr>
              <a:t>2015/6/29</a:t>
            </a:fld>
            <a:endParaRPr lang="zh-CN" altLang="en-US"/>
          </a:p>
        </p:txBody>
      </p:sp>
      <p:sp>
        <p:nvSpPr>
          <p:cNvPr id="25604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7" name="备注占位符 4"/>
          <p:cNvSpPr>
            <a:spLocks noGrp="1" noRot="1" noChangeAspec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th-TH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th-TH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th-TH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th-TH" altLang="en-US" noProof="0" smtClean="0"/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th-TH" smtClean="0"/>
              <a:t>มกอช</a:t>
            </a:r>
            <a:endParaRPr lang="th-TH"/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B126E4EC-DA36-405C-B129-B206196489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ตัวยึดบันทึกย่อ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smtClean="0"/>
          </a:p>
        </p:txBody>
      </p:sp>
      <p:sp>
        <p:nvSpPr>
          <p:cNvPr id="17412" name="ตัวยึดวันที่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AA0074C-FCFF-4C73-9605-D8DA2ACEBD3B}" type="datetime1">
              <a:rPr lang="zh-CN" altLang="en-US" smtClean="0"/>
              <a:pPr>
                <a:defRPr/>
              </a:pPr>
              <a:t>2015/6/29</a:t>
            </a:fld>
            <a:endParaRPr lang="zh-CN" altLang="en-US" smtClean="0"/>
          </a:p>
        </p:txBody>
      </p:sp>
      <p:sp>
        <p:nvSpPr>
          <p:cNvPr id="17413" name="ตัวยึดหมายเลขภาพนิ่ง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474C12-F9FF-4DA9-96D5-75F3F90F54E2}" type="slidenum">
              <a:rPr lang="zh-CN" altLang="en-US" smtClean="0"/>
              <a:pPr>
                <a:defRPr/>
              </a:pPr>
              <a:t>1</a:t>
            </a:fld>
            <a:endParaRPr lang="zh-CN" altLang="en-US" smtClean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มกอช</a:t>
            </a:r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820738" y="685800"/>
            <a:ext cx="5278437" cy="3957638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>
          <a:xfrm>
            <a:off x="331581" y="3707604"/>
            <a:ext cx="5840619" cy="4750596"/>
          </a:xfrm>
        </p:spPr>
        <p:txBody>
          <a:bodyPr>
            <a:normAutofit/>
          </a:bodyPr>
          <a:lstStyle/>
          <a:p>
            <a:endParaRPr lang="th-TH" sz="1600" b="1" kern="1200" dirty="0" smtClean="0">
              <a:solidFill>
                <a:schemeClr val="tx1"/>
              </a:solidFill>
              <a:latin typeface="Arial" pitchFamily="34" charset="0"/>
              <a:ea typeface="SimSun" pitchFamily="2" charset="-122"/>
              <a:cs typeface="+mj-cs"/>
            </a:endParaRPr>
          </a:p>
          <a:p>
            <a:pPr>
              <a:buFontTx/>
              <a:buChar char="-"/>
            </a:pPr>
            <a:r>
              <a:rPr lang="th-TH" sz="1600" b="0" kern="120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j-cs"/>
              </a:rPr>
              <a:t>การเชื่อมโยงการผลิตและการตลาดสินค้าเกษตรที่ปลอดภัย หรือสินค้า </a:t>
            </a:r>
            <a:r>
              <a:rPr lang="en-US" sz="1600" b="0" kern="120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j-cs"/>
              </a:rPr>
              <a:t>Q </a:t>
            </a:r>
            <a:endParaRPr lang="th-TH" sz="1600" b="0" kern="1200" dirty="0" smtClean="0">
              <a:solidFill>
                <a:schemeClr val="tx1"/>
              </a:solidFill>
              <a:latin typeface="Arial" pitchFamily="34" charset="0"/>
              <a:ea typeface="SimSun" pitchFamily="2" charset="-122"/>
              <a:cs typeface="+mj-cs"/>
            </a:endParaRPr>
          </a:p>
          <a:p>
            <a:pPr>
              <a:buFontTx/>
              <a:buChar char="-"/>
            </a:pPr>
            <a:endParaRPr lang="th-TH" sz="1600" b="1" kern="1200" dirty="0" smtClean="0">
              <a:solidFill>
                <a:schemeClr val="tx1"/>
              </a:solidFill>
              <a:latin typeface="Arial" pitchFamily="34" charset="0"/>
              <a:ea typeface="SimSun" pitchFamily="2" charset="-122"/>
              <a:cs typeface="+mj-cs"/>
            </a:endParaRPr>
          </a:p>
          <a:p>
            <a:pPr>
              <a:buFontTx/>
              <a:buChar char="-"/>
            </a:pPr>
            <a:r>
              <a:rPr lang="th-TH" sz="1600" dirty="0" smtClean="0">
                <a:cs typeface="+mj-cs"/>
              </a:rPr>
              <a:t>การถ่ายทอดองค์ความรู้ด้านมาตรฐาน/อื่นที่เกี่ยวข้องกับการเข้าสู่ระบบการรับรองมาตรฐานการปฏิบัติทางการเกษตร </a:t>
            </a:r>
            <a:r>
              <a:rPr lang="en-US" sz="1600" dirty="0" smtClean="0">
                <a:cs typeface="+mj-cs"/>
              </a:rPr>
              <a:t>(GAP) </a:t>
            </a:r>
            <a:r>
              <a:rPr lang="th-TH" sz="1600" dirty="0" smtClean="0">
                <a:cs typeface="+mj-cs"/>
              </a:rPr>
              <a:t>มาตรฐานการปฏิบัติที่ดีสำหรับโรงงาน </a:t>
            </a:r>
            <a:r>
              <a:rPr lang="en-US" sz="1600" dirty="0" smtClean="0">
                <a:cs typeface="+mj-cs"/>
              </a:rPr>
              <a:t>(GMP) </a:t>
            </a:r>
            <a:r>
              <a:rPr lang="th-TH" sz="1600" dirty="0" smtClean="0">
                <a:cs typeface="+mj-cs"/>
              </a:rPr>
              <a:t>และการใช้ระบบตรวจสอบย้อนกลับ </a:t>
            </a:r>
            <a:r>
              <a:rPr lang="en-US" sz="1600" dirty="0" smtClean="0">
                <a:cs typeface="+mj-cs"/>
              </a:rPr>
              <a:t>(Traceability) </a:t>
            </a:r>
            <a:endParaRPr lang="th-TH" sz="1600" dirty="0" smtClean="0">
              <a:cs typeface="+mj-cs"/>
            </a:endParaRPr>
          </a:p>
          <a:p>
            <a:pPr lvl="5">
              <a:buFont typeface="Wingdings" pitchFamily="2" charset="2"/>
              <a:buChar char="§"/>
            </a:pPr>
            <a:r>
              <a:rPr lang="th-TH" sz="1600" dirty="0" smtClean="0">
                <a:cs typeface="+mj-cs"/>
              </a:rPr>
              <a:t>เจ้าหน้าที่ ผู้ตรวจประเมิน/ผู้ช่วยผู้ตรวจประเมิน </a:t>
            </a:r>
          </a:p>
          <a:p>
            <a:pPr lvl="5">
              <a:buFont typeface="Wingdings" pitchFamily="2" charset="2"/>
              <a:buChar char="§"/>
            </a:pPr>
            <a:r>
              <a:rPr lang="th-TH" sz="1600" dirty="0" smtClean="0">
                <a:cs typeface="+mj-cs"/>
              </a:rPr>
              <a:t>ผู้ประกอบการสินค้าเกษตร/แปรรูป </a:t>
            </a:r>
          </a:p>
          <a:p>
            <a:pPr lvl="5">
              <a:buFont typeface="Wingdings" pitchFamily="2" charset="2"/>
              <a:buChar char="§"/>
            </a:pPr>
            <a:r>
              <a:rPr lang="th-TH" sz="1600" dirty="0" smtClean="0">
                <a:cs typeface="+mj-cs"/>
              </a:rPr>
              <a:t>สถาบันเกษตรกร  รัฐวิสาหกิจชุมชน</a:t>
            </a:r>
          </a:p>
          <a:p>
            <a:pPr>
              <a:buFontTx/>
              <a:buChar char="-"/>
            </a:pPr>
            <a:endParaRPr lang="th-TH" sz="1600" dirty="0">
              <a:cs typeface="+mj-cs"/>
            </a:endParaRP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9A0B290-CAB0-44CB-A758-F09E6DADB476}" type="datetime1">
              <a:rPr lang="zh-CN" altLang="en-US" smtClean="0"/>
              <a:pPr>
                <a:defRPr/>
              </a:pPr>
              <a:t>2015/6/29</a:t>
            </a:fld>
            <a:endParaRPr lang="zh-CN" alt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26E4EC-DA36-405C-B129-B206196489C7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มกอช</a:t>
            </a:r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908050" y="249238"/>
            <a:ext cx="5153025" cy="3865562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>
          <a:xfrm>
            <a:off x="691746" y="4177305"/>
            <a:ext cx="5486400" cy="4966695"/>
          </a:xfrm>
        </p:spPr>
        <p:txBody>
          <a:bodyPr>
            <a:noAutofit/>
          </a:bodyPr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  <a:sym typeface="宋体" pitchFamily="2" charset="-122"/>
              </a:rPr>
              <a:t>การเชื่อมโยงการผลิต-การตลาดสินค้า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  <a:sym typeface="宋体" pitchFamily="2" charset="-122"/>
              </a:rPr>
              <a:t>Q 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  <a:sym typeface="宋体" pitchFamily="2" charset="-122"/>
              </a:rPr>
              <a:t> </a:t>
            </a:r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1600" kern="1200" dirty="0" smtClean="0">
                <a:latin typeface="Browallia New" pitchFamily="34" charset="-34"/>
                <a:ea typeface="SimSun" pitchFamily="2" charset="-122"/>
                <a:cs typeface="Browallia New" pitchFamily="34" charset="-34"/>
              </a:rPr>
              <a:t>- </a:t>
            </a:r>
            <a:r>
              <a:rPr lang="th-TH" sz="1600" u="sng" kern="1200" dirty="0" smtClean="0">
                <a:latin typeface="Browallia New" pitchFamily="34" charset="-34"/>
                <a:ea typeface="SimSun" pitchFamily="2" charset="-122"/>
                <a:cs typeface="Browallia New" pitchFamily="34" charset="-34"/>
              </a:rPr>
              <a:t>เพื่อเป็นการเพิ่มช่องทางในการจำหน่ายผลิตผลทางการเกษตรจากฟาร์มมาตรฐานจากต้นน้ำถึงปลายน้ำ ในขณะเดียวกันยังเป็นการสื่อสารให้ผู้บริโภคได้มั่นใจว่าร้านอาหารใดบ้างที่ใช้วัตถุดิบที่ได้มาตรฐาน  และปลอดภัยต่อสุขภาพ</a:t>
            </a:r>
            <a:r>
              <a:rPr lang="th-TH" sz="1600" kern="1200" dirty="0" smtClean="0">
                <a:latin typeface="Browallia New" pitchFamily="34" charset="-34"/>
                <a:ea typeface="SimSun" pitchFamily="2" charset="-122"/>
                <a:cs typeface="Browallia New" pitchFamily="34" charset="-34"/>
              </a:rPr>
              <a:t> </a:t>
            </a:r>
            <a:r>
              <a:rPr lang="en-US" sz="1600" kern="1200" dirty="0" smtClean="0">
                <a:latin typeface="Browallia New" pitchFamily="34" charset="-34"/>
                <a:ea typeface="SimSun" pitchFamily="2" charset="-122"/>
                <a:cs typeface="Browallia New" pitchFamily="34" charset="-34"/>
              </a:rPr>
              <a:t>(Q</a:t>
            </a:r>
            <a:r>
              <a:rPr lang="en-US" sz="1600" kern="1200" baseline="0" dirty="0" smtClean="0">
                <a:latin typeface="Browallia New" pitchFamily="34" charset="-34"/>
                <a:ea typeface="SimSun" pitchFamily="2" charset="-122"/>
                <a:cs typeface="Browallia New" pitchFamily="34" charset="-34"/>
              </a:rPr>
              <a:t> restaurant) </a:t>
            </a:r>
            <a:r>
              <a:rPr lang="th-TH" sz="1600" kern="1200" baseline="0" dirty="0" smtClean="0">
                <a:latin typeface="Browallia New" pitchFamily="34" charset="-34"/>
                <a:ea typeface="SimSun" pitchFamily="2" charset="-122"/>
                <a:cs typeface="Browallia New" pitchFamily="34" charset="-34"/>
              </a:rPr>
              <a:t>(ตรวจร้านใหม่ 37  ตรวจติดตาม/ต่ออายุ 105 ร้าน)</a:t>
            </a:r>
            <a:endParaRPr lang="en-US" sz="1600" kern="1200" baseline="0" dirty="0" smtClean="0">
              <a:latin typeface="Browallia New" pitchFamily="34" charset="-34"/>
              <a:ea typeface="SimSun" pitchFamily="2" charset="-122"/>
              <a:cs typeface="Browallia New" pitchFamily="34" charset="-34"/>
            </a:endParaRPr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th-TH" sz="1600" u="sng" kern="1200" dirty="0" smtClean="0">
                <a:latin typeface="Browallia New" pitchFamily="34" charset="-34"/>
                <a:ea typeface="SimSun" pitchFamily="2" charset="-122"/>
                <a:cs typeface="Browallia New" pitchFamily="34" charset="-34"/>
              </a:rPr>
              <a:t>การส่งเสริมให้เกิดสถานที่จำหน่ายสินค้าเกษตรปลอดภัย </a:t>
            </a:r>
            <a:r>
              <a:rPr lang="th-TH" sz="1600" u="sng" kern="1200" dirty="0" smtClean="0">
                <a:latin typeface="Browallia New" pitchFamily="34" charset="-34"/>
                <a:ea typeface="SimSun" pitchFamily="2" charset="-122"/>
                <a:cs typeface="Browallia New" pitchFamily="34" charset="-34"/>
              </a:rPr>
              <a:t>เพื่อเป็น</a:t>
            </a:r>
            <a:r>
              <a:rPr lang="th-TH" sz="1600" u="sng" kern="1200" dirty="0" smtClean="0">
                <a:latin typeface="Browallia New" pitchFamily="34" charset="-34"/>
                <a:ea typeface="SimSun" pitchFamily="2" charset="-122"/>
                <a:cs typeface="Browallia New" pitchFamily="34" charset="-34"/>
              </a:rPr>
              <a:t>สินค้า </a:t>
            </a:r>
            <a:r>
              <a:rPr lang="en-US" sz="1600" u="sng" kern="1200" dirty="0" smtClean="0">
                <a:latin typeface="Browallia New" pitchFamily="34" charset="-34"/>
                <a:ea typeface="SimSun" pitchFamily="2" charset="-122"/>
                <a:cs typeface="Browallia New" pitchFamily="34" charset="-34"/>
              </a:rPr>
              <a:t>Q </a:t>
            </a:r>
            <a:r>
              <a:rPr lang="th-TH" sz="1600" u="sng" kern="1200" dirty="0" smtClean="0">
                <a:latin typeface="Browallia New" pitchFamily="34" charset="-34"/>
                <a:ea typeface="SimSun" pitchFamily="2" charset="-122"/>
                <a:cs typeface="Browallia New" pitchFamily="34" charset="-34"/>
              </a:rPr>
              <a:t>เป็นที่รู้จักและผู้บริโภคสามารถเข้าถึงแหล่งสินค้า </a:t>
            </a:r>
            <a:r>
              <a:rPr lang="en-US" sz="1600" u="sng" kern="1200" dirty="0" smtClean="0">
                <a:latin typeface="Browallia New" pitchFamily="34" charset="-34"/>
                <a:ea typeface="SimSun" pitchFamily="2" charset="-122"/>
                <a:cs typeface="Browallia New" pitchFamily="34" charset="-34"/>
              </a:rPr>
              <a:t>Q </a:t>
            </a:r>
            <a:r>
              <a:rPr lang="th-TH" sz="1600" u="none" kern="1200" dirty="0" smtClean="0">
                <a:latin typeface="Browallia New" pitchFamily="34" charset="-34"/>
                <a:ea typeface="SimSun" pitchFamily="2" charset="-122"/>
                <a:cs typeface="Browallia New" pitchFamily="34" charset="-34"/>
              </a:rPr>
              <a:t>(ในปีงบประมาณ 2558 ได้มีการตรวจรับรองสถานที่จำหน่ายสินค้า </a:t>
            </a:r>
            <a:r>
              <a:rPr lang="en-US" sz="1600" u="none" kern="1200" dirty="0" smtClean="0">
                <a:latin typeface="Browallia New" pitchFamily="34" charset="-34"/>
                <a:ea typeface="SimSun" pitchFamily="2" charset="-122"/>
                <a:cs typeface="Browallia New" pitchFamily="34" charset="-34"/>
              </a:rPr>
              <a:t>Q </a:t>
            </a:r>
            <a:r>
              <a:rPr lang="th-TH" sz="1600" u="none" kern="1200" dirty="0" smtClean="0">
                <a:latin typeface="Browallia New" pitchFamily="34" charset="-34"/>
                <a:ea typeface="SimSun" pitchFamily="2" charset="-122"/>
                <a:cs typeface="Browallia New" pitchFamily="34" charset="-34"/>
              </a:rPr>
              <a:t>จำนวน 15 ร้าน และมีการตรวจติดตามสถานที่จำหน่ายสินค้า </a:t>
            </a:r>
            <a:r>
              <a:rPr lang="en-US" sz="1600" u="none" kern="1200" dirty="0" smtClean="0">
                <a:latin typeface="Browallia New" pitchFamily="34" charset="-34"/>
                <a:ea typeface="SimSun" pitchFamily="2" charset="-122"/>
                <a:cs typeface="Browallia New" pitchFamily="34" charset="-34"/>
              </a:rPr>
              <a:t>Q </a:t>
            </a:r>
            <a:r>
              <a:rPr lang="th-TH" sz="1600" u="none" kern="1200" dirty="0" smtClean="0">
                <a:latin typeface="Browallia New" pitchFamily="34" charset="-34"/>
                <a:ea typeface="SimSun" pitchFamily="2" charset="-122"/>
                <a:cs typeface="Browallia New" pitchFamily="34" charset="-34"/>
              </a:rPr>
              <a:t>จำนวน 9 ร้าน)</a:t>
            </a:r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โอนเงินงบประมาณสำหรับเป็นค่าใช้จ่ายในการขับเคลื่อนโครงการในระดับจังหวัด </a:t>
            </a:r>
          </a:p>
          <a:p>
            <a:pPr lvl="1" indent="-292100">
              <a:buNone/>
              <a:defRPr/>
            </a:pP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(1) โครงการร้านอาหารวัตถุดิบปลอดภัย เลือกใช้สินค้า </a:t>
            </a:r>
            <a:r>
              <a:rPr lang="en-US" sz="1600" dirty="0" smtClean="0">
                <a:latin typeface="Browallia New" pitchFamily="34" charset="-34"/>
                <a:cs typeface="Browallia New" pitchFamily="34" charset="-34"/>
              </a:rPr>
              <a:t>Q (Q restaurant)</a:t>
            </a:r>
          </a:p>
          <a:p>
            <a:pPr lvl="1">
              <a:buNone/>
              <a:defRPr/>
            </a:pP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(2) โครงการส่งเสริมการบริโภคและใช้วัตถุดิบสินค้าปลอดภัย (</a:t>
            </a:r>
            <a:r>
              <a:rPr lang="en-US" sz="1600" dirty="0" smtClean="0">
                <a:latin typeface="Browallia New" pitchFamily="34" charset="-34"/>
                <a:cs typeface="Browallia New" pitchFamily="34" charset="-34"/>
              </a:rPr>
              <a:t>Q Market)</a:t>
            </a:r>
          </a:p>
          <a:p>
            <a:pPr lvl="1">
              <a:buNone/>
              <a:defRPr/>
            </a:pP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(3) โครงการส่งเสริมตลาดเกษตรกร (</a:t>
            </a:r>
            <a:r>
              <a:rPr lang="en-US" sz="1600" dirty="0" smtClean="0">
                <a:latin typeface="Browallia New" pitchFamily="34" charset="-34"/>
                <a:cs typeface="Browallia New" pitchFamily="34" charset="-34"/>
              </a:rPr>
              <a:t>Farmers Market</a:t>
            </a: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) </a:t>
            </a:r>
            <a:endParaRPr lang="en-US" sz="1600" dirty="0" smtClean="0">
              <a:latin typeface="Browallia New" pitchFamily="34" charset="-34"/>
              <a:cs typeface="Browallia New" pitchFamily="34" charset="-34"/>
            </a:endParaRPr>
          </a:p>
          <a:p>
            <a:pPr lvl="1">
              <a:buNone/>
              <a:defRPr/>
            </a:pP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(4) โครงการส่งเสริม พัฒนากระบวนการผลิตและสร้างโอกาสสินค้าเกษตร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จัดอบรมต่อยอดความคิดสินค้าเกษตรด้วยนวัตกรรม  ให้แก่ เจ้าหน้าที่กระทรวงเกษตรและสหกรณ์และเกษตรกร  เพื่อสร้างความรู้ความเข้าใจเกี่ยวกับทิศทางแนวโน้มสินค้าเกษตรในอนาคต เทคโนโลยีและการออกแบบบรรจุภัณฑ์ให้กับเจ้าหน้าที่ภาครัฐและเกษตรกร</a:t>
            </a:r>
            <a:endParaRPr lang="th-TH" sz="1600" dirty="0" smtClean="0">
              <a:latin typeface="Browallia New" pitchFamily="34" charset="-34"/>
              <a:cs typeface="Browallia New" pitchFamily="34" charset="-34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h-TH" sz="1600" dirty="0" smtClean="0">
              <a:cs typeface="+mj-cs"/>
            </a:endParaRPr>
          </a:p>
          <a:p>
            <a:endParaRPr lang="th-TH" sz="1600" dirty="0">
              <a:cs typeface="+mj-cs"/>
            </a:endParaRP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9A0B290-CAB0-44CB-A758-F09E6DADB476}" type="datetime1">
              <a:rPr lang="zh-CN" altLang="en-US" smtClean="0"/>
              <a:pPr>
                <a:defRPr/>
              </a:pPr>
              <a:t>2015/6/29</a:t>
            </a:fld>
            <a:endParaRPr lang="zh-CN" alt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26E4EC-DA36-405C-B129-B206196489C7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มกอช</a:t>
            </a:r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h-TH" dirty="0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9A0B290-CAB0-44CB-A758-F09E6DADB476}" type="datetime1">
              <a:rPr lang="zh-CN" altLang="en-US" smtClean="0"/>
              <a:pPr>
                <a:defRPr/>
              </a:pPr>
              <a:t>2015/6/29</a:t>
            </a:fld>
            <a:endParaRPr lang="zh-CN" alt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26E4EC-DA36-405C-B129-B206196489C7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มกอช</a:t>
            </a:r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h-TH" dirty="0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9A0B290-CAB0-44CB-A758-F09E6DADB476}" type="datetime1">
              <a:rPr lang="zh-CN" altLang="en-US" smtClean="0"/>
              <a:pPr>
                <a:defRPr/>
              </a:pPr>
              <a:t>2015/6/29</a:t>
            </a:fld>
            <a:endParaRPr lang="zh-CN" alt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26E4EC-DA36-405C-B129-B206196489C7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มกอช</a:t>
            </a:r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dirty="0" smtClean="0"/>
              <a:t>โครงการเกษตรเพื่อชีวิต “เกษตรรุ่นใหม่ ใส่ใจมาตรฐาน” ให้แก่ เจ้าหน้าที่ นักศึกษาและบุคลากรมหาวิทยาลัยเกษตร จ.สงขลา พัทลุง สตูล 273 คน</a:t>
            </a:r>
          </a:p>
          <a:p>
            <a:r>
              <a:rPr lang="th-TH" dirty="0" smtClean="0"/>
              <a:t>- พัฒนาองค์ความรู้ด้านมาตรฐานสินค้าเกษตร</a:t>
            </a:r>
            <a:r>
              <a:rPr lang="th-TH" baseline="0" dirty="0" smtClean="0"/>
              <a:t> (</a:t>
            </a:r>
            <a:r>
              <a:rPr lang="th-TH" baseline="0" dirty="0" err="1" smtClean="0"/>
              <a:t>มกษ</a:t>
            </a:r>
            <a:r>
              <a:rPr lang="th-TH" baseline="0" dirty="0" smtClean="0"/>
              <a:t>) การนำมาตรฐานไปใช้ในระดับฟาร์ม (จัดค่าย </a:t>
            </a:r>
            <a:r>
              <a:rPr lang="th-TH" baseline="0" dirty="0" err="1" smtClean="0"/>
              <a:t>ทัศน</a:t>
            </a:r>
            <a:r>
              <a:rPr lang="th-TH" baseline="0" dirty="0" smtClean="0"/>
              <a:t>ศึกษา ประกวดเขียนโครงการ นิเทศงานเกษตรเพื่อชีวิต)</a:t>
            </a:r>
            <a:endParaRPr lang="th-TH" dirty="0" smtClean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h-TH" dirty="0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9A0B290-CAB0-44CB-A758-F09E6DADB476}" type="datetime1">
              <a:rPr lang="zh-CN" altLang="en-US" smtClean="0"/>
              <a:pPr>
                <a:defRPr/>
              </a:pPr>
              <a:t>2015/6/29</a:t>
            </a:fld>
            <a:endParaRPr lang="zh-CN" alt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26E4EC-DA36-405C-B129-B206196489C7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มกอช</a:t>
            </a:r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th-TH" dirty="0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9A0B290-CAB0-44CB-A758-F09E6DADB476}" type="datetime1">
              <a:rPr lang="zh-CN" altLang="en-US" smtClean="0"/>
              <a:pPr>
                <a:defRPr/>
              </a:pPr>
              <a:t>2015/6/29</a:t>
            </a:fld>
            <a:endParaRPr lang="zh-CN" alt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26E4EC-DA36-405C-B129-B206196489C7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มกอช</a:t>
            </a:r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4C0115-9273-48DB-BD70-F62033231745}" type="datetime1">
              <a:rPr lang="th-TH" altLang="en-US"/>
              <a:pPr>
                <a:defRPr/>
              </a:pPr>
              <a:t>29/06/58</a:t>
            </a:fld>
            <a:endParaRPr lang="zh-CN" altLang="en-US" sz="180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921BA-24D4-41EE-AEE7-0107E1BA2784}" type="slidenum">
              <a:rPr lang="th-TH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53D066-D5AB-4674-98B1-1C9FB5D79136}" type="datetime1">
              <a:rPr lang="th-TH" altLang="en-US"/>
              <a:pPr>
                <a:defRPr/>
              </a:pPr>
              <a:t>29/06/58</a:t>
            </a:fld>
            <a:endParaRPr lang="zh-CN" altLang="en-US" sz="180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72F2B-7AC9-4F5A-8331-C392CF3AC532}" type="slidenum">
              <a:rPr lang="th-TH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1F6DEC-8EDD-442B-BD47-98EA6310AD2F}" type="datetime1">
              <a:rPr lang="th-TH" altLang="en-US"/>
              <a:pPr>
                <a:defRPr/>
              </a:pPr>
              <a:t>29/06/58</a:t>
            </a:fld>
            <a:endParaRPr lang="zh-CN" altLang="en-US" sz="180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B5FFA-CD6A-4C88-945D-5101E453B117}" type="slidenum">
              <a:rPr lang="th-TH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7BE5B3-69CA-4D0B-A05A-276499804205}" type="datetime1">
              <a:rPr lang="th-TH" altLang="en-US"/>
              <a:pPr>
                <a:defRPr/>
              </a:pPr>
              <a:t>29/06/58</a:t>
            </a:fld>
            <a:endParaRPr lang="zh-CN" altLang="en-US" sz="180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2C714-567E-450A-9903-E7F7DB5EB3F4}" type="slidenum">
              <a:rPr lang="th-TH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E4D1AD-5469-447D-AE7C-D4536D7FFC0F}" type="datetime1">
              <a:rPr lang="th-TH" altLang="en-US"/>
              <a:pPr>
                <a:defRPr/>
              </a:pPr>
              <a:t>29/06/58</a:t>
            </a:fld>
            <a:endParaRPr lang="zh-CN" altLang="en-US" sz="180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6D4D8-C1B3-4C57-A934-9211499C4337}" type="slidenum">
              <a:rPr lang="th-TH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53F3B5-644A-4E8E-9AD3-1B39FD28652B}" type="datetime1">
              <a:rPr lang="th-TH" altLang="en-US"/>
              <a:pPr>
                <a:defRPr/>
              </a:pPr>
              <a:t>29/06/58</a:t>
            </a:fld>
            <a:endParaRPr lang="zh-CN" altLang="en-US" sz="180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61173-B055-4EEA-AB97-F0C089782DCF}" type="slidenum">
              <a:rPr lang="th-TH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DE61B1-FCB2-4B4C-AFFF-B9E343071353}" type="datetime1">
              <a:rPr lang="th-TH" altLang="en-US"/>
              <a:pPr>
                <a:defRPr/>
              </a:pPr>
              <a:t>29/06/58</a:t>
            </a:fld>
            <a:endParaRPr lang="zh-CN" altLang="en-US" sz="1800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768C-3C39-431C-9681-A00D085CA35D}" type="slidenum">
              <a:rPr lang="th-TH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445CFB-4A2B-4ED9-9B87-07076DBEAA95}" type="datetime1">
              <a:rPr lang="th-TH" altLang="en-US"/>
              <a:pPr>
                <a:defRPr/>
              </a:pPr>
              <a:t>29/06/58</a:t>
            </a:fld>
            <a:endParaRPr lang="zh-CN" altLang="en-US" sz="180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3D43B-A99A-4060-98D2-A256A8CB26C3}" type="slidenum">
              <a:rPr lang="th-TH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1E2F2F-1B8C-4C9D-BD16-6CE79A00BE1C}" type="datetime1">
              <a:rPr lang="th-TH" altLang="en-US"/>
              <a:pPr>
                <a:defRPr/>
              </a:pPr>
              <a:t>29/06/58</a:t>
            </a:fld>
            <a:endParaRPr lang="zh-CN" altLang="en-US" sz="1800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D5A3D-4575-4EBC-A4CC-4E8297B78CA9}" type="slidenum">
              <a:rPr lang="th-TH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50D613-CB11-4110-94E1-EF69B9099024}" type="datetime1">
              <a:rPr lang="th-TH" altLang="en-US"/>
              <a:pPr>
                <a:defRPr/>
              </a:pPr>
              <a:t>29/06/58</a:t>
            </a:fld>
            <a:endParaRPr lang="zh-CN" altLang="en-US" sz="180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CF981-A7E1-4017-A16C-B435445DEC77}" type="slidenum">
              <a:rPr lang="th-TH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>
              <a:sym typeface="宋体" pitchFamily="2" charset="-122"/>
            </a:endParaRP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D4795C-BEF3-48DE-AD9D-3FF5084228B8}" type="datetime1">
              <a:rPr lang="th-TH" altLang="en-US"/>
              <a:pPr>
                <a:defRPr/>
              </a:pPr>
              <a:t>29/06/58</a:t>
            </a:fld>
            <a:endParaRPr lang="zh-CN" altLang="en-US" sz="180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FBB45-7D64-445C-9122-3C5EE085C66B}" type="slidenum">
              <a:rPr lang="th-TH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SimSun" pitchFamily="2" charset="-122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SimSun" pitchFamily="2" charset="-122"/>
              </a:rPr>
              <a:t>单击此处编辑母版文本样式</a:t>
            </a:r>
          </a:p>
          <a:p>
            <a:pPr lvl="1"/>
            <a:r>
              <a:rPr lang="zh-CN" smtClean="0">
                <a:sym typeface="SimSun" pitchFamily="2" charset="-122"/>
              </a:rPr>
              <a:t>第二级</a:t>
            </a:r>
          </a:p>
          <a:p>
            <a:pPr lvl="2"/>
            <a:r>
              <a:rPr lang="zh-CN" smtClean="0">
                <a:sym typeface="SimSun" pitchFamily="2" charset="-122"/>
              </a:rPr>
              <a:t>第三级</a:t>
            </a:r>
          </a:p>
          <a:p>
            <a:pPr lvl="3"/>
            <a:r>
              <a:rPr lang="zh-CN" smtClean="0">
                <a:sym typeface="SimSun" pitchFamily="2" charset="-122"/>
              </a:rPr>
              <a:t>第四级</a:t>
            </a:r>
          </a:p>
          <a:p>
            <a:pPr lvl="4"/>
            <a:r>
              <a:rPr lang="zh-CN" smtClean="0">
                <a:sym typeface="SimSun" pitchFamily="2" charset="-122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fld id="{38AA570D-CFAC-4360-9697-870CF506E908}" type="datetime1">
              <a:rPr lang="th-TH" altLang="en-US"/>
              <a:pPr>
                <a:defRPr/>
              </a:pPr>
              <a:t>29/06/58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ea typeface="+mn-ea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2B32F9A5-0DB4-44E6-8331-20A918042570}" type="slidenum">
              <a:rPr lang="th-TH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SimSun" pitchFamily="2" charset="-122"/>
          <a:cs typeface="+mj-cs"/>
          <a:sym typeface="SimSun" pitchFamily="2" charset="-122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SimSun" pitchFamily="2" charset="-122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SimSun" pitchFamily="2" charset="-122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SimSun" pitchFamily="2" charset="-122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SimSun" pitchFamily="2" charset="-122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宋体" pitchFamily="2" charset="-122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宋体" pitchFamily="2" charset="-122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宋体" pitchFamily="2" charset="-122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SimSun" pitchFamily="2" charset="-122"/>
          <a:cs typeface="+mn-cs"/>
          <a:sym typeface="SimSun" pitchFamily="2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SimSun" pitchFamily="2" charset="-122"/>
          <a:sym typeface="SimSun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SimSun" pitchFamily="2" charset="-122"/>
          <a:sym typeface="SimSun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SimSun" pitchFamily="2" charset="-122"/>
          <a:sym typeface="SimSun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SimSun" pitchFamily="2" charset="-122"/>
          <a:sym typeface="SimSun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宋体" pitchFamily="2" charset="-12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宋体" pitchFamily="2" charset="-12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宋体" pitchFamily="2" charset="-12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宋体" pitchFamily="2" charset="-122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5949950"/>
            <a:ext cx="59070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5" name="Group 3"/>
          <p:cNvGrpSpPr>
            <a:grpSpLocks noChangeAspect="1"/>
          </p:cNvGrpSpPr>
          <p:nvPr/>
        </p:nvGrpSpPr>
        <p:grpSpPr bwMode="auto">
          <a:xfrm>
            <a:off x="-830263" y="3284538"/>
            <a:ext cx="3160713" cy="3314700"/>
            <a:chOff x="-16645" y="0"/>
            <a:chExt cx="6572295" cy="6888323"/>
          </a:xfrm>
        </p:grpSpPr>
        <p:grpSp>
          <p:nvGrpSpPr>
            <p:cNvPr id="13325" name="Group 4"/>
            <p:cNvGrpSpPr>
              <a:grpSpLocks noChangeAspect="1"/>
            </p:cNvGrpSpPr>
            <p:nvPr/>
          </p:nvGrpSpPr>
          <p:grpSpPr bwMode="auto">
            <a:xfrm rot="-201583">
              <a:off x="1139575" y="1978362"/>
              <a:ext cx="4189424" cy="3807837"/>
              <a:chOff x="168294" y="-16999"/>
              <a:chExt cx="4189424" cy="3807837"/>
            </a:xfrm>
          </p:grpSpPr>
          <p:pic>
            <p:nvPicPr>
              <p:cNvPr id="13331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857388" y="214314"/>
                <a:ext cx="2500330" cy="3538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32" name="Picture 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68294" y="-16999"/>
                <a:ext cx="2690811" cy="38078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3326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16645" y="0"/>
              <a:ext cx="6572295" cy="6609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327" name="Group 8"/>
            <p:cNvGrpSpPr>
              <a:grpSpLocks noChangeAspect="1"/>
            </p:cNvGrpSpPr>
            <p:nvPr/>
          </p:nvGrpSpPr>
          <p:grpSpPr bwMode="auto">
            <a:xfrm>
              <a:off x="214314" y="642942"/>
              <a:ext cx="5572164" cy="4448126"/>
              <a:chOff x="0" y="0"/>
              <a:chExt cx="5572164" cy="4448126"/>
            </a:xfrm>
          </p:grpSpPr>
          <p:pic>
            <p:nvPicPr>
              <p:cNvPr id="13329" name="Picture 3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0" y="0"/>
                <a:ext cx="4724432" cy="4448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30" name="Picture 3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 flipH="1">
                <a:off x="1643074" y="0"/>
                <a:ext cx="3929090" cy="4448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3328" name="Picture 1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1229822">
              <a:off x="3556330" y="5760295"/>
              <a:ext cx="1262058" cy="1128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1363663" y="5519738"/>
            <a:ext cx="463867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88" y="4552950"/>
            <a:ext cx="918051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ตัวยึดเนื้อหา 17"/>
          <p:cNvSpPr>
            <a:spLocks noGrp="1"/>
          </p:cNvSpPr>
          <p:nvPr>
            <p:ph sz="half" idx="1"/>
          </p:nvPr>
        </p:nvSpPr>
        <p:spPr>
          <a:xfrm>
            <a:off x="538151" y="1556142"/>
            <a:ext cx="8427861" cy="1754326"/>
          </a:xfr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th-TH" sz="3600" b="1" kern="12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宋体" pitchFamily="2" charset="-122"/>
              </a:rPr>
              <a:t>บทบาทของหน่วยงานที่เกี่ยวข้องในการบูร</a:t>
            </a:r>
            <a:r>
              <a:rPr lang="th-TH" sz="3600" b="1" kern="1200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宋体" pitchFamily="2" charset="-122"/>
              </a:rPr>
              <a:t>ณา</a:t>
            </a:r>
            <a:r>
              <a:rPr lang="th-TH" sz="3600" b="1" kern="12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宋体" pitchFamily="2" charset="-122"/>
              </a:rPr>
              <a:t>การ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th-TH" sz="3600" b="1" kern="12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宋体" pitchFamily="2" charset="-122"/>
              </a:rPr>
              <a:t>โครงการเมืองเกษตรสีเขียวในระดับพื้นที่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th-TH" sz="3600" b="1" kern="12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宋体" pitchFamily="2" charset="-122"/>
              </a:rPr>
              <a:t>สำนักงานมาตรฐานสินค้าเกษตรและอาหารแห่งชาติ </a:t>
            </a:r>
            <a:r>
              <a:rPr lang="th-TH" sz="2400" b="1" kern="12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宋体" pitchFamily="2" charset="-122"/>
              </a:rPr>
              <a:t>(</a:t>
            </a:r>
            <a:r>
              <a:rPr lang="th-TH" sz="3600" b="1" kern="12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宋体" pitchFamily="2" charset="-122"/>
              </a:rPr>
              <a:t>มก</a:t>
            </a:r>
            <a:r>
              <a:rPr lang="th-TH" sz="3600" b="1" kern="12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宋体" pitchFamily="2" charset="-122"/>
              </a:rPr>
              <a:t>อช.</a:t>
            </a:r>
            <a:r>
              <a:rPr lang="th-TH" sz="2400" b="1" kern="12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宋体" pitchFamily="2" charset="-122"/>
              </a:rPr>
              <a:t>)</a:t>
            </a:r>
            <a:endParaRPr lang="th-TH" sz="3600" b="1" kern="1200" dirty="0" smtClean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sym typeface="宋体" pitchFamily="2" charset="-122"/>
            </a:endParaRPr>
          </a:p>
        </p:txBody>
      </p:sp>
      <p:sp>
        <p:nvSpPr>
          <p:cNvPr id="13319" name="ตัวยึดวันที่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36F3900-9D4E-4E37-B068-6275A9694F44}" type="datetime1">
              <a:rPr lang="th-TH" altLang="en-US"/>
              <a:pPr>
                <a:defRPr/>
              </a:pPr>
              <a:t>29/06/58</a:t>
            </a:fld>
            <a:endParaRPr lang="zh-CN" altLang="en-US" sz="1800" dirty="0"/>
          </a:p>
        </p:txBody>
      </p:sp>
      <p:sp>
        <p:nvSpPr>
          <p:cNvPr id="19" name="ตัวยึดหมายเลขภาพนิ่ง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2564A-03B0-4400-903F-997543BD40C7}" type="slidenum">
              <a:rPr lang="th-TH" altLang="en-US" smtClean="0"/>
              <a:pPr>
                <a:defRPr/>
              </a:pPr>
              <a:t>1</a:t>
            </a:fld>
            <a:endParaRPr lang="zh-CN" altLang="en-US" sz="1800"/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6119" y="403614"/>
            <a:ext cx="8229600" cy="1080495"/>
          </a:xfrm>
          <a:solidFill>
            <a:srgbClr val="00B050"/>
          </a:solidFill>
        </p:spPr>
        <p:txBody>
          <a:bodyPr/>
          <a:lstStyle/>
          <a:p>
            <a:pPr marL="0" indent="0" algn="l"/>
            <a:r>
              <a:rPr lang="th-TH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  <a:sym typeface="宋体" pitchFamily="2" charset="-122"/>
              </a:rPr>
              <a:t>บทบาทของหน่วยงานที่เกี่ยวข้องในการบูร</a:t>
            </a:r>
            <a:r>
              <a:rPr lang="th-TH" sz="32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  <a:sym typeface="宋体" pitchFamily="2" charset="-122"/>
              </a:rPr>
              <a:t>ณา</a:t>
            </a:r>
            <a:r>
              <a:rPr lang="th-TH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  <a:sym typeface="宋体" pitchFamily="2" charset="-122"/>
              </a:rPr>
              <a:t>การ</a:t>
            </a:r>
            <a:br>
              <a:rPr lang="th-TH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  <a:sym typeface="宋体" pitchFamily="2" charset="-122"/>
              </a:rPr>
            </a:br>
            <a:r>
              <a:rPr lang="th-TH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  <a:sym typeface="宋体" pitchFamily="2" charset="-122"/>
              </a:rPr>
              <a:t>โครงการ</a:t>
            </a:r>
            <a:r>
              <a:rPr lang="th-TH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  <a:sym typeface="宋体" pitchFamily="2" charset="-122"/>
              </a:rPr>
              <a:t>เมืองเกษตรสีเขียวในระดับ</a:t>
            </a:r>
            <a:r>
              <a:rPr lang="th-TH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  <a:sym typeface="宋体" pitchFamily="2" charset="-122"/>
              </a:rPr>
              <a:t>พื้นที่ของ</a:t>
            </a:r>
            <a:r>
              <a:rPr lang="en-US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  <a:sym typeface="宋体" pitchFamily="2" charset="-122"/>
              </a:rPr>
              <a:t> </a:t>
            </a:r>
            <a:r>
              <a:rPr lang="th-TH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  <a:sym typeface="宋体" pitchFamily="2" charset="-122"/>
              </a:rPr>
              <a:t>มกอช.</a:t>
            </a:r>
            <a:endParaRPr lang="th-TH" sz="32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199" y="1772241"/>
            <a:ext cx="8220682" cy="4353922"/>
          </a:xfrm>
        </p:spPr>
        <p:txBody>
          <a:bodyPr/>
          <a:lstStyle/>
          <a:p>
            <a:r>
              <a:rPr lang="th-TH" dirty="0" smtClean="0"/>
              <a:t>การเชื่อมโยงการผลิต-การตลาดสินค้า </a:t>
            </a:r>
            <a:r>
              <a:rPr lang="en-US" dirty="0" smtClean="0"/>
              <a:t>Q </a:t>
            </a:r>
            <a:endParaRPr lang="th-TH" dirty="0" smtClean="0"/>
          </a:p>
          <a:p>
            <a:pPr>
              <a:spcBef>
                <a:spcPts val="2400"/>
              </a:spcBef>
            </a:pPr>
            <a:r>
              <a:rPr lang="th-TH" dirty="0" smtClean="0"/>
              <a:t>การถ่ายทอดองค์ความรู้ด้านมาตรฐาน/อื่นที่เกี่ยวข้องกับการเข้า</a:t>
            </a:r>
            <a:r>
              <a:rPr lang="th-TH" dirty="0" smtClean="0"/>
              <a:t>สู่ระบบการรับรองมาตรฐานการปฏิบัติทางการเกษตร </a:t>
            </a:r>
            <a:r>
              <a:rPr lang="en-US" dirty="0" smtClean="0"/>
              <a:t>(GAP) </a:t>
            </a:r>
            <a:r>
              <a:rPr lang="th-TH" dirty="0" smtClean="0"/>
              <a:t>มาตรฐานการปฏิบัติที่ดีสำหรับโรงงาน </a:t>
            </a:r>
            <a:r>
              <a:rPr lang="en-US" dirty="0" smtClean="0"/>
              <a:t>(GMP) </a:t>
            </a:r>
            <a:r>
              <a:rPr lang="th-TH" dirty="0" smtClean="0"/>
              <a:t>และการใช้ระบบตรวจสอบย้อนกลับ </a:t>
            </a:r>
            <a:r>
              <a:rPr lang="en-US" dirty="0" smtClean="0"/>
              <a:t>(Traceability)</a:t>
            </a:r>
            <a:endParaRPr lang="th-TH" dirty="0" smtClean="0"/>
          </a:p>
          <a:p>
            <a:pPr lvl="2">
              <a:buFont typeface="Wingdings" pitchFamily="2" charset="2"/>
              <a:buChar char="§"/>
            </a:pPr>
            <a:r>
              <a:rPr lang="th-TH" sz="2800" dirty="0" smtClean="0"/>
              <a:t>เจ้าหน้าที่ ผู้ตรวจประเมิน/ผู้ช่วยผู้ตรวจประเมิน </a:t>
            </a:r>
          </a:p>
          <a:p>
            <a:pPr lvl="2">
              <a:buFont typeface="Wingdings" pitchFamily="2" charset="2"/>
              <a:buChar char="§"/>
            </a:pPr>
            <a:r>
              <a:rPr lang="th-TH" sz="2800" dirty="0" smtClean="0"/>
              <a:t>ผู้ประกอบการสินค้าเกษตร/แปรรูป </a:t>
            </a:r>
          </a:p>
          <a:p>
            <a:pPr lvl="2">
              <a:buFont typeface="Wingdings" pitchFamily="2" charset="2"/>
              <a:buChar char="§"/>
            </a:pPr>
            <a:r>
              <a:rPr lang="th-TH" sz="2800" dirty="0" smtClean="0"/>
              <a:t>สถาบันเกษตรกร  รัฐวิสาหกิจชุมชน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 sz="1600" dirty="0" smtClean="0"/>
              <a:t>มกอช. </a:t>
            </a:r>
            <a:fld id="{C353F3B5-644A-4E8E-9AD3-1B39FD28652B}" type="datetime1">
              <a:rPr lang="th-TH" altLang="en-US" smtClean="0"/>
              <a:pPr>
                <a:defRPr/>
              </a:pPr>
              <a:t>29/06/58</a:t>
            </a:fld>
            <a:r>
              <a:rPr lang="th-TH" altLang="en-US" dirty="0" smtClean="0"/>
              <a:t> </a:t>
            </a:r>
            <a:endParaRPr lang="zh-CN" altLang="en-US" sz="1800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61173-B055-4EEA-AB97-F0C089782DCF}" type="slidenum">
              <a:rPr lang="th-TH" altLang="en-US" smtClean="0"/>
              <a:pPr>
                <a:defRPr/>
              </a:pPr>
              <a:t>2</a:t>
            </a:fld>
            <a:endParaRPr lang="zh-CN" altLang="en-US" sz="180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6119" y="403614"/>
            <a:ext cx="8229600" cy="936429"/>
          </a:xfr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l"/>
            <a:r>
              <a:rPr lang="th-TH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  <a:sym typeface="宋体" pitchFamily="2" charset="-122"/>
              </a:rPr>
              <a:t>การเชื่อมโยงการผลิต-การตลาดสินค้า </a:t>
            </a:r>
            <a:r>
              <a:rPr lang="en-US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  <a:sym typeface="宋体" pitchFamily="2" charset="-122"/>
              </a:rPr>
              <a:t>Q </a:t>
            </a:r>
            <a:endParaRPr lang="th-TH" sz="3200" b="1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itchFamily="34" charset="-34"/>
              <a:cs typeface="Cordia New" pitchFamily="34" charset="-34"/>
              <a:sym typeface="宋体" pitchFamily="2" charset="-122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394086" y="1600200"/>
            <a:ext cx="8499894" cy="4525963"/>
          </a:xfrm>
        </p:spPr>
        <p:txBody>
          <a:bodyPr/>
          <a:lstStyle/>
          <a:p>
            <a:pPr marL="266700" indent="-266700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th-TH" b="1" dirty="0" smtClean="0"/>
              <a:t>สนับสนุน</a:t>
            </a:r>
            <a:r>
              <a:rPr lang="th-TH" b="1" dirty="0" smtClean="0"/>
              <a:t>การดำเนินงานโครงการเมืองเกษตรสีเขียว </a:t>
            </a:r>
            <a:r>
              <a:rPr lang="th-TH" b="1" dirty="0" smtClean="0"/>
              <a:t>ใน </a:t>
            </a:r>
            <a:r>
              <a:rPr lang="th-TH" b="1" dirty="0" smtClean="0"/>
              <a:t>6 จังหวัด </a:t>
            </a:r>
            <a:r>
              <a:rPr lang="th-TH" dirty="0" smtClean="0"/>
              <a:t>(สำนักงานเกษตรและสหกรณ์จังหวัด เชียงใหม่ </a:t>
            </a:r>
            <a:r>
              <a:rPr lang="th-TH" dirty="0" smtClean="0"/>
              <a:t>ศรีสะ</a:t>
            </a:r>
            <a:r>
              <a:rPr lang="th-TH" dirty="0" err="1" smtClean="0"/>
              <a:t>เกษ</a:t>
            </a:r>
            <a:r>
              <a:rPr lang="th-TH" dirty="0" smtClean="0"/>
              <a:t> หนองคาย จันทบุรี ราชบุรี และพัทลุง 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1" indent="-292100">
              <a:buNone/>
              <a:defRPr/>
            </a:pPr>
            <a:r>
              <a:rPr lang="th-TH" sz="2800" dirty="0" smtClean="0"/>
              <a:t>(</a:t>
            </a:r>
            <a:r>
              <a:rPr lang="th-TH" sz="2800" dirty="0" smtClean="0"/>
              <a:t>1) โครงการร้านอาหารวัตถุดิบปลอดภัย เลือกใช้สินค้า </a:t>
            </a:r>
            <a:r>
              <a:rPr lang="en-US" sz="2800" dirty="0" smtClean="0"/>
              <a:t>Q (Q restaurant)</a:t>
            </a:r>
          </a:p>
          <a:p>
            <a:pPr lvl="1">
              <a:buNone/>
              <a:defRPr/>
            </a:pPr>
            <a:r>
              <a:rPr lang="th-TH" sz="2800" dirty="0" smtClean="0"/>
              <a:t>(2) </a:t>
            </a:r>
            <a:r>
              <a:rPr lang="th-TH" sz="2800" dirty="0" smtClean="0"/>
              <a:t>โครงการส่งเสริมการบริโภคและใช้วัตถุดิบสินค้าปลอดภัย (</a:t>
            </a:r>
            <a:r>
              <a:rPr lang="en-US" sz="2800" dirty="0" smtClean="0"/>
              <a:t>Q Market)</a:t>
            </a:r>
          </a:p>
          <a:p>
            <a:pPr lvl="1">
              <a:buNone/>
              <a:defRPr/>
            </a:pPr>
            <a:r>
              <a:rPr lang="th-TH" sz="2800" dirty="0" smtClean="0"/>
              <a:t>(3) โครงการส่งเสริมตลาดเกษตรกร (</a:t>
            </a:r>
            <a:r>
              <a:rPr lang="en-US" sz="2800" dirty="0" smtClean="0"/>
              <a:t>Farmers Market</a:t>
            </a:r>
            <a:r>
              <a:rPr lang="th-TH" sz="2800" dirty="0" smtClean="0"/>
              <a:t>) </a:t>
            </a:r>
            <a:endParaRPr lang="en-US" sz="2800" dirty="0" smtClean="0"/>
          </a:p>
          <a:p>
            <a:pPr lvl="1">
              <a:buNone/>
              <a:defRPr/>
            </a:pPr>
            <a:r>
              <a:rPr lang="th-TH" sz="2800" dirty="0" smtClean="0"/>
              <a:t>(4) โครงการส่งเสริม พัฒนากระบวนการผลิตและสร้างโอกาสสินค้าเกษตร </a:t>
            </a:r>
          </a:p>
          <a:p>
            <a:pPr marL="266700" indent="-266700" eaLnBrk="1" hangingPunct="1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th-TH" dirty="0" smtClean="0"/>
              <a:t>จัดสัมมนาต่อยอดความคิดสินค้าเกษตรด้วยนวัตกรรม  ให้แก่ </a:t>
            </a:r>
            <a:r>
              <a:rPr lang="th-TH" dirty="0" smtClean="0"/>
              <a:t>เจ้าหน้าที่ </a:t>
            </a:r>
            <a:r>
              <a:rPr lang="th-TH" dirty="0" err="1" smtClean="0"/>
              <a:t>กษ.</a:t>
            </a:r>
            <a:r>
              <a:rPr lang="th-TH" dirty="0" smtClean="0"/>
              <a:t> และ</a:t>
            </a:r>
            <a:r>
              <a:rPr lang="th-TH" dirty="0" smtClean="0"/>
              <a:t>เกษตรกร</a:t>
            </a:r>
            <a:r>
              <a:rPr lang="th-TH" dirty="0" smtClean="0"/>
              <a:t> ณ </a:t>
            </a:r>
            <a:r>
              <a:rPr lang="th-TH" dirty="0" smtClean="0"/>
              <a:t>โรงแรม</a:t>
            </a:r>
            <a:r>
              <a:rPr lang="th-TH" dirty="0" err="1" smtClean="0"/>
              <a:t>ทีเค</a:t>
            </a:r>
            <a:r>
              <a:rPr lang="th-TH" dirty="0" smtClean="0"/>
              <a:t> </a:t>
            </a:r>
            <a:r>
              <a:rPr lang="th-TH" dirty="0" err="1" smtClean="0"/>
              <a:t>พาเลซ</a:t>
            </a:r>
            <a:r>
              <a:rPr lang="th-TH" dirty="0" smtClean="0"/>
              <a:t> กทม. วันที่ </a:t>
            </a:r>
            <a:r>
              <a:rPr lang="en-US" dirty="0" smtClean="0"/>
              <a:t>19</a:t>
            </a:r>
            <a:r>
              <a:rPr lang="th-TH" dirty="0" smtClean="0"/>
              <a:t>-</a:t>
            </a:r>
            <a:r>
              <a:rPr lang="en-US" dirty="0" smtClean="0"/>
              <a:t>21</a:t>
            </a:r>
            <a:r>
              <a:rPr lang="th-TH" dirty="0" smtClean="0"/>
              <a:t> ม.ค.58 </a:t>
            </a:r>
          </a:p>
          <a:p>
            <a:endParaRPr lang="th-TH" dirty="0" smtClean="0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 dirty="0"/>
              <a:t>มกอช. </a:t>
            </a:r>
            <a:fld id="{C353F3B5-644A-4E8E-9AD3-1B39FD28652B}" type="datetime1">
              <a:rPr lang="th-TH" altLang="en-US" smtClean="0"/>
              <a:pPr>
                <a:defRPr/>
              </a:pPr>
              <a:t>29/06/58</a:t>
            </a:fld>
            <a:endParaRPr lang="zh-CN" altLang="en-US" sz="1800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61173-B055-4EEA-AB97-F0C089782DCF}" type="slidenum">
              <a:rPr lang="th-TH" altLang="en-US" smtClean="0"/>
              <a:pPr>
                <a:defRPr/>
              </a:pPr>
              <a:t>3</a:t>
            </a:fld>
            <a:endParaRPr lang="zh-CN" altLang="en-US" sz="18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4087" y="259548"/>
            <a:ext cx="8749913" cy="576263"/>
          </a:xfrm>
          <a:solidFill>
            <a:srgbClr val="00B050"/>
          </a:solidFill>
        </p:spPr>
        <p:txBody>
          <a:bodyPr/>
          <a:lstStyle/>
          <a:p>
            <a:pPr marL="0" indent="0" algn="l"/>
            <a:r>
              <a:rPr lang="th-TH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การถ่ายทอดองค์ความรู้ด้านมาตรฐาน </a:t>
            </a:r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(GAP /GMP /</a:t>
            </a:r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Traceability </a:t>
            </a:r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3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216099" y="1195977"/>
            <a:ext cx="8821947" cy="4381897"/>
          </a:xfrm>
        </p:spPr>
        <p:txBody>
          <a:bodyPr/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พัฒนาศักยภาพผู้ตรวจประเมิน/ผู้ช่วยตรวจประเมินสู่มาตรฐานสากล </a:t>
            </a:r>
            <a:br>
              <a:rPr lang="th-TH" sz="3200" b="1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ให้แก่บุคลากร 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กษ.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/ภาคเอกชน  4 หลักสูตร รวม 199 คน ได้แก่ 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หลักสูตรมาตรฐานข้อกำหนดทั่วไปสำหรับหน่วยตรวจและการตรวจติดตามคุณภาพภายใน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(ISO/IEC 17020 : 2012 and Internal Auditor) 2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รุ่น (1 ธ.ค.57-6 มี.ค.58)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หลักสูตรข้อกำหนดสำหรับหน่วยรับรองผลิตภัณฑ์และการตรวจติดตามภายใน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(ISO/IEC 17065:2012 and Internal Audit)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(21-23 ธ.ค.57)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หลักสูตรหลักเกณฑ์วิธีการที่ดีในการผลิตอาหารและระบบการวิเคราะห์อันตราย และจุดวิกฤตที่ต้องควบคุม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(Good Manufacturing Practices :GMP) ,Hazard Analysis and Critical Control Point System : H ACCP) 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(12-15 ม.ค.58)</a:t>
            </a: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หลักสูตรผู้ตรวจประเมิน/หัวหน้าผู้ตรวจประเมินระบบริหารงานคุณภาพ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(ISO 9001:2008 Series Auditor/Lead Auditor Training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Course  2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รุ่น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(11 ม.ค.-13 มี.ค.58)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 typeface="Wingdings" pitchFamily="2" charset="2"/>
              <a:buChar char="§"/>
            </a:pPr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 dirty="0"/>
              <a:t>มกอช. </a:t>
            </a:r>
            <a:r>
              <a:rPr lang="th-TH" altLang="en-US" dirty="0" smtClean="0"/>
              <a:t> </a:t>
            </a:r>
            <a:fld id="{C353F3B5-644A-4E8E-9AD3-1B39FD28652B}" type="datetime1">
              <a:rPr lang="th-TH" altLang="en-US" smtClean="0"/>
              <a:pPr>
                <a:defRPr/>
              </a:pPr>
              <a:t>29/06/58</a:t>
            </a:fld>
            <a:endParaRPr lang="zh-CN" altLang="en-US" sz="1800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61173-B055-4EEA-AB97-F0C089782DCF}" type="slidenum">
              <a:rPr lang="th-TH" altLang="en-US" smtClean="0"/>
              <a:pPr>
                <a:defRPr/>
              </a:pPr>
              <a:t>4</a:t>
            </a:fld>
            <a:endParaRPr lang="zh-CN" altLang="en-US" sz="18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4086" y="187515"/>
            <a:ext cx="8749913" cy="576263"/>
          </a:xfrm>
          <a:solidFill>
            <a:srgbClr val="00B050"/>
          </a:solidFill>
        </p:spPr>
        <p:txBody>
          <a:bodyPr/>
          <a:lstStyle/>
          <a:p>
            <a:pPr marL="0" indent="0" algn="l"/>
            <a:r>
              <a:rPr lang="th-TH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การถ่ายทอดองค์ความรู้ด้านมาตรฐาน </a:t>
            </a:r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(GAP /GMP /</a:t>
            </a:r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Traceability </a:t>
            </a:r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3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250020" y="835812"/>
            <a:ext cx="8821947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พัฒนาองค์ความรู้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เจ้าหน้าที่ ผู้ตรวจประเมิน ผู้ประกอบการ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โรงสีข้าว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เพื่อยกระดับโรงสี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ข้าวสู่มาตรฐานการปฏิบัติที่ดีและมาตรฐานสินค้าข้าว</a:t>
            </a:r>
          </a:p>
          <a:p>
            <a:pPr lvl="1">
              <a:buFont typeface="Wingdings" pitchFamily="2" charset="2"/>
              <a:buChar char="§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อบรมให้ความรู้กระบวนการผลิตข้าวอย่างครบวงจร  30 คน   (26 ต.ค.-2 พ.ย.57)</a:t>
            </a:r>
          </a:p>
          <a:p>
            <a:pPr lvl="1">
              <a:buFont typeface="Wingdings" pitchFamily="2" charset="2"/>
              <a:buChar char="§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หลักสูตรพัฒนาโรงสีข้าวตามมาตรฐานการปฏิบัติที่ดี หลักเกณฑ์การตรวจรับรองมาตรฐานสินค้าข้าว และการเตรียมความพร้อมเกษตรกรเพื่อการรับรองแบบกลุ่ม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37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(17-23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พ.ค.58)</a:t>
            </a:r>
          </a:p>
          <a:p>
            <a:pPr lvl="1">
              <a:buFont typeface="Wingdings" pitchFamily="2" charset="2"/>
              <a:buChar char="§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หลักสูตรพัฒนาที่ปรึกษาด้านการจัดการระบบควบคุมภายใน 31 คน (8-11 มิ.ย.58)</a:t>
            </a:r>
          </a:p>
          <a:p>
            <a:pPr lvl="1">
              <a:buFont typeface="Wingdings" pitchFamily="2" charset="2"/>
              <a:buChar char="§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หลักสูตรพัฒนาที่ปรึกษาและผู้ตรวจระบบโรงสีข้าวตามมาตรฐานการปฏิบัติที่ดีสำหรับโรงสีข้าว (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มกษ.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4403-2553) 30 คน (21-27 มิ.ย.58)</a:t>
            </a:r>
          </a:p>
          <a:p>
            <a:pPr>
              <a:buFont typeface="Wingdings" pitchFamily="2" charset="2"/>
              <a:buChar char="§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พัฒนาโรงรม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ซัลเฟอร์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ไดออกไซด์ลำไยสดเข้าสู่มาตรฐานการปฏิบัติที่ดี - ผู้ประกอบการ</a:t>
            </a:r>
          </a:p>
          <a:p>
            <a:pPr marL="449263" lvl="1" indent="-176213">
              <a:buFont typeface="Wingdings" pitchFamily="2" charset="2"/>
              <a:buChar char="§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หลักสูตรพัฒนาเทคนิคการรม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ซัลเฟอร์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ไดออกไซด์ลำไยสดตามหลักการปฏิบัติที่ดีสำหรับกระบวนการรมผลไม้สดด้วยก๊าซ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ซัลเฟอร์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ไดออกไซด์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มกษ.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1004-2557)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2 รุ่น เชียงใหม่ /จันทบุรี (25-3 ก.ย.58)</a:t>
            </a:r>
          </a:p>
          <a:p>
            <a:pPr marL="449263" lvl="1" indent="-176213">
              <a:buFont typeface="Wingdings" pitchFamily="2" charset="2"/>
              <a:buChar char="§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พัฒนาความรู้มาตรฐาน หลักกระบวนการรมผลไม้สดด้วยก๊าซ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ซัลเฟอร์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ไดออกไซด์ (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มกษ.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1004-2557) โรงรม 2 แห่ง  (20 ต.ค. 57 – 26 มิ.ย.58) 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 dirty="0"/>
              <a:t>มกอช. </a:t>
            </a:r>
            <a:r>
              <a:rPr lang="th-TH" altLang="en-US" dirty="0" smtClean="0"/>
              <a:t> </a:t>
            </a:r>
            <a:fld id="{C353F3B5-644A-4E8E-9AD3-1B39FD28652B}" type="datetime1">
              <a:rPr lang="th-TH" altLang="en-US" smtClean="0"/>
              <a:pPr>
                <a:defRPr/>
              </a:pPr>
              <a:t>29/06/58</a:t>
            </a:fld>
            <a:endParaRPr lang="zh-CN" altLang="en-US" sz="1800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61173-B055-4EEA-AB97-F0C089782DCF}" type="slidenum">
              <a:rPr lang="th-TH" altLang="en-US" smtClean="0"/>
              <a:pPr>
                <a:defRPr/>
              </a:pPr>
              <a:t>5</a:t>
            </a:fld>
            <a:endParaRPr lang="zh-CN" altLang="en-US" sz="18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4087" y="259548"/>
            <a:ext cx="8749913" cy="576263"/>
          </a:xfrm>
          <a:solidFill>
            <a:srgbClr val="00B050"/>
          </a:solidFill>
        </p:spPr>
        <p:txBody>
          <a:bodyPr/>
          <a:lstStyle/>
          <a:p>
            <a:pPr marL="0" indent="0" algn="l"/>
            <a:r>
              <a:rPr lang="th-TH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การถ่ายทอดองค์ความรู้ด้านมาตรฐาน </a:t>
            </a:r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(GAP /GMP /</a:t>
            </a:r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Traceability </a:t>
            </a:r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3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77986" y="907845"/>
            <a:ext cx="8966013" cy="5474508"/>
          </a:xfrm>
        </p:spPr>
        <p:txBody>
          <a:bodyPr/>
          <a:lstStyle/>
          <a:p>
            <a:pPr marL="273050" indent="-273050">
              <a:spcBef>
                <a:spcPts val="0"/>
              </a:spcBef>
              <a:buFont typeface="Wingdings" pitchFamily="2" charset="2"/>
              <a:buChar char="§"/>
            </a:pP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พัฒนาศักยภาพบุคลากรเพื่อส่งเสริมระบบการรับรองฟาร์มมาตรฐานแบบกลุ่ม 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 :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ระบบควบคุมภายในแบบกลุ่ม มาตรฐาน 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GAP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(ไม้ผล ข้าว)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- ที่ปรึกษาเกษตรกร ผู้ตรวจประเมิน บุคลากร </a:t>
            </a:r>
            <a:r>
              <a:rPr lang="th-TH" sz="3000" b="1" dirty="0" err="1" smtClean="0">
                <a:latin typeface="Angsana New" pitchFamily="18" charset="-34"/>
                <a:cs typeface="Angsana New" pitchFamily="18" charset="-34"/>
              </a:rPr>
              <a:t>กษ.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/ภาคเอกชน รวม 73 คน (8-27 มิ.ย.58)</a:t>
            </a: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พัฒนาศักยภาพหน่วยตรวจประเมินองค์กรตามมาตรฐานข้อกำหนดทั่วไปสำหรับหน่วยตรวจภาคเอกชน 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(ISO/IEC 17020:2012)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เพื่อรองรับ</a:t>
            </a:r>
            <a:br>
              <a:rPr lang="th-TH" sz="3000" b="1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การถ่ายโอนภารกิจ 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5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แห่ง (22 ม.ค.-27 ก.พ.58) 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โครงการ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เกษตรเพื่อชีวิต “เกษตรรุ่นใหม่ ใส่ใจมาตรฐาน” ให้แก่ เจ้าหน้าที่ นักศึกษาและบุคลากรมหาวิทยาลัยเกษตร จ.สงขลา พัทลุง สตูล 273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คน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 </a:t>
            </a:r>
            <a:br>
              <a:rPr lang="en-US" sz="3000" b="1" dirty="0" smtClean="0">
                <a:latin typeface="Angsana New" pitchFamily="18" charset="-34"/>
                <a:cs typeface="Angsana New" pitchFamily="18" charset="-34"/>
              </a:rPr>
            </a:b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(6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ม.ค.58 – 11 ก.ย.58)</a:t>
            </a: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อบรมการตามสอบสินค้าเกษตรสำหรับผู้ประกอบการขนาดกลางและขนาดเล็ก ให้กับผู้ประกอบการ/เกษตรกร 5 รุ่น 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175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คน (19 พ.ย.-12 มี.ค.58)</a:t>
            </a:r>
          </a:p>
          <a:p>
            <a:pPr lvl="1">
              <a:buFont typeface="Wingdings" pitchFamily="2" charset="2"/>
              <a:buChar char="§"/>
            </a:pPr>
            <a:endParaRPr lang="th-TH" sz="2800" b="1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 dirty="0"/>
              <a:t>มกอช. </a:t>
            </a:r>
            <a:r>
              <a:rPr lang="th-TH" altLang="en-US" dirty="0" smtClean="0"/>
              <a:t> </a:t>
            </a:r>
            <a:fld id="{C353F3B5-644A-4E8E-9AD3-1B39FD28652B}" type="datetime1">
              <a:rPr lang="th-TH" altLang="en-US" smtClean="0"/>
              <a:pPr>
                <a:defRPr/>
              </a:pPr>
              <a:t>29/06/58</a:t>
            </a:fld>
            <a:endParaRPr lang="zh-CN" altLang="en-US" sz="1800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61173-B055-4EEA-AB97-F0C089782DCF}" type="slidenum">
              <a:rPr lang="th-TH" altLang="en-US" smtClean="0"/>
              <a:pPr>
                <a:defRPr/>
              </a:pPr>
              <a:t>6</a:t>
            </a:fld>
            <a:endParaRPr lang="zh-CN" altLang="en-US" sz="18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6119" y="403614"/>
            <a:ext cx="8229600" cy="1080495"/>
          </a:xfrm>
          <a:solidFill>
            <a:srgbClr val="00B050"/>
          </a:solidFill>
        </p:spPr>
        <p:txBody>
          <a:bodyPr/>
          <a:lstStyle/>
          <a:p>
            <a:pPr marL="0" indent="0" algn="l"/>
            <a:r>
              <a:rPr lang="th-TH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  <a:sym typeface="宋体" pitchFamily="2" charset="-122"/>
              </a:rPr>
              <a:t>แนวทางโครงการ</a:t>
            </a:r>
            <a:r>
              <a:rPr lang="th-TH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  <a:sym typeface="宋体" pitchFamily="2" charset="-122"/>
              </a:rPr>
              <a:t>เมืองเกษตรสีเขียวในระดับ</a:t>
            </a:r>
            <a:r>
              <a:rPr lang="th-TH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  <a:sym typeface="宋体" pitchFamily="2" charset="-122"/>
              </a:rPr>
              <a:t>พื้นที่ของ</a:t>
            </a:r>
            <a:r>
              <a:rPr lang="en-US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  <a:sym typeface="宋体" pitchFamily="2" charset="-122"/>
              </a:rPr>
              <a:t> </a:t>
            </a:r>
            <a:r>
              <a:rPr lang="th-TH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  <a:sym typeface="宋体" pitchFamily="2" charset="-122"/>
              </a:rPr>
              <a:t>มกอช.</a:t>
            </a:r>
            <a:endParaRPr lang="th-TH" sz="32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199" y="1772241"/>
            <a:ext cx="8220682" cy="4353922"/>
          </a:xfrm>
        </p:spPr>
        <p:txBody>
          <a:bodyPr/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ผลักดันการเชื่อมโยงการผลิต-การตลาดสินค้า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Q </a:t>
            </a: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spcBef>
                <a:spcPts val="2400"/>
              </a:spcBef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ส่งเสริมองค์ความรู้ด้านมาตรฐานให้กับเจ้าหน้าที่ ผู้ตรวจประเมิน/ผู้ช่วยผู้ตรวจประเมิน ผู้ประกอบการสินค้าเกษตร/แปรรูป สถาบันเกษตรกร รัฐวิสาหกิจชุมชน  เพื่อส่งเสริมให้สินค้าเกษตรเข้า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สู่ระบบการรับรองมาตรฐานการปฏิบัติทางการเกษตร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(GAP)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มาตรฐานการปฏิบัติที่ดีสำหรับโรงงาน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(GMP)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และการใช้ระบบตรวจสอบย้อนกลับ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(Traceability)</a:t>
            </a:r>
          </a:p>
          <a:p>
            <a:pPr>
              <a:spcBef>
                <a:spcPts val="2400"/>
              </a:spcBef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สร้างความเชื่อมันให้กับผู้บริโภค โดยการส่งเสริมให้ผู้ประกอบการ/เกษตรกร นำระบบตามสอบสินค้าเกษตรไปใช้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 dirty="0"/>
              <a:t>มกอช. </a:t>
            </a:r>
            <a:r>
              <a:rPr lang="th-TH" altLang="en-US" dirty="0" smtClean="0"/>
              <a:t> </a:t>
            </a:r>
            <a:fld id="{C353F3B5-644A-4E8E-9AD3-1B39FD28652B}" type="datetime1">
              <a:rPr lang="th-TH" altLang="en-US" smtClean="0"/>
              <a:pPr>
                <a:defRPr/>
              </a:pPr>
              <a:t>29/06/58</a:t>
            </a:fld>
            <a:endParaRPr lang="zh-CN" altLang="en-US" sz="1800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61173-B055-4EEA-AB97-F0C089782DCF}" type="slidenum">
              <a:rPr lang="th-TH" altLang="en-US" smtClean="0"/>
              <a:pPr>
                <a:defRPr/>
              </a:pPr>
              <a:t>7</a:t>
            </a:fld>
            <a:endParaRPr lang="zh-CN" altLang="en-US" sz="18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ชุดรูปแบบของ Office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157256156</TotalTime>
  <Pages>0</Pages>
  <Words>1046</Words>
  <Characters>0</Characters>
  <Application>Microsoft Office PowerPoint</Application>
  <DocSecurity>0</DocSecurity>
  <PresentationFormat>นำเสนอทางหน้าจอ (4:3)</PresentationFormat>
  <Lines>0</Lines>
  <Paragraphs>93</Paragraphs>
  <Slides>7</Slides>
  <Notes>7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6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14" baseType="lpstr">
      <vt:lpstr>Arial</vt:lpstr>
      <vt:lpstr>SimSun</vt:lpstr>
      <vt:lpstr>Calibri</vt:lpstr>
      <vt:lpstr>Cordia New</vt:lpstr>
      <vt:lpstr>Wingdings</vt:lpstr>
      <vt:lpstr>Angsana New</vt:lpstr>
      <vt:lpstr>ชุดรูปแบบของ Office</vt:lpstr>
      <vt:lpstr>ภาพนิ่ง 1</vt:lpstr>
      <vt:lpstr>บทบาทของหน่วยงานที่เกี่ยวข้องในการบูรณาการ โครงการเมืองเกษตรสีเขียวในระดับพื้นที่ของ มกอช.</vt:lpstr>
      <vt:lpstr>การเชื่อมโยงการผลิต-การตลาดสินค้า Q </vt:lpstr>
      <vt:lpstr>การถ่ายทอดองค์ความรู้ด้านมาตรฐาน (GAP /GMP /Traceability )</vt:lpstr>
      <vt:lpstr>การถ่ายทอดองค์ความรู้ด้านมาตรฐาน (GAP /GMP /Traceability )</vt:lpstr>
      <vt:lpstr>การถ่ายทอดองค์ความรู้ด้านมาตรฐาน (GAP /GMP /Traceability )</vt:lpstr>
      <vt:lpstr>แนวทางโครงการเมืองเกษตรสีเขียวในระดับพื้นที่ของ มกอช.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Exam</dc:creator>
  <cp:lastModifiedBy>Exam</cp:lastModifiedBy>
  <cp:revision>260</cp:revision>
  <cp:lastPrinted>1899-12-30T00:00:00Z</cp:lastPrinted>
  <dcterms:created xsi:type="dcterms:W3CDTF">2010-09-26T14:20:00Z</dcterms:created>
  <dcterms:modified xsi:type="dcterms:W3CDTF">2015-06-29T13:03:11Z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1033-8.1.0.3377</vt:lpwstr>
  </property>
</Properties>
</file>