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12801600" cy="9601200" type="A3"/>
  <p:notesSz cx="6797675" cy="9926638"/>
  <p:defaultTextStyle>
    <a:defPPr>
      <a:defRPr lang="th-TH"/>
    </a:defPPr>
    <a:lvl1pPr marL="0" algn="l" defTabSz="128000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30" y="-12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20090" y="7489864"/>
            <a:ext cx="12081510" cy="333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533400" y="6794776"/>
            <a:ext cx="11841480" cy="171132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33400" y="5440680"/>
            <a:ext cx="11841480" cy="1280160"/>
          </a:xfrm>
        </p:spPr>
        <p:txBody>
          <a:bodyPr anchor="b"/>
          <a:lstStyle>
            <a:lvl1pPr marL="0" indent="0" algn="l">
              <a:buNone/>
              <a:defRPr sz="3400">
                <a:solidFill>
                  <a:schemeClr val="tx2">
                    <a:shade val="75000"/>
                  </a:schemeClr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11521440" y="9063533"/>
            <a:ext cx="1062533" cy="345643"/>
          </a:xfrm>
        </p:spPr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601200" y="768987"/>
            <a:ext cx="2560320" cy="819213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40080" y="768987"/>
            <a:ext cx="8747760" cy="819213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5013960" y="106681"/>
            <a:ext cx="4053840" cy="40449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11521440" y="9063533"/>
            <a:ext cx="1062533" cy="345643"/>
          </a:xfrm>
        </p:spPr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20090" y="4822864"/>
            <a:ext cx="12081510" cy="333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533400" y="2346960"/>
            <a:ext cx="11841480" cy="1706880"/>
          </a:xfrm>
        </p:spPr>
        <p:txBody>
          <a:bodyPr anchor="b"/>
          <a:lstStyle>
            <a:lvl1pPr marL="0" indent="0" algn="r">
              <a:buNone/>
              <a:defRPr sz="28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252665" y="4125920"/>
            <a:ext cx="12161520" cy="165875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422453" y="640080"/>
            <a:ext cx="12161520" cy="1177747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426720" y="2240280"/>
            <a:ext cx="5867400" cy="661416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6507480" y="2240280"/>
            <a:ext cx="6080760" cy="661416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426720" y="7574280"/>
            <a:ext cx="12054840" cy="123571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394022" y="933450"/>
            <a:ext cx="6006778" cy="895667"/>
          </a:xfrm>
        </p:spPr>
        <p:txBody>
          <a:bodyPr anchor="ctr"/>
          <a:lstStyle>
            <a:lvl1pPr marL="0" indent="0">
              <a:buNone/>
              <a:defRPr sz="25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6503036" y="933450"/>
            <a:ext cx="6009137" cy="895667"/>
          </a:xfrm>
        </p:spPr>
        <p:txBody>
          <a:bodyPr anchor="ctr"/>
          <a:lstStyle>
            <a:lvl1pPr marL="0" indent="0">
              <a:buNone/>
              <a:defRPr sz="25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394022" y="1842453"/>
            <a:ext cx="6006778" cy="551846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6508222" y="1842453"/>
            <a:ext cx="6003950" cy="551846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1521440" y="9067800"/>
            <a:ext cx="1066800" cy="345643"/>
          </a:xfrm>
        </p:spPr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720090" y="8427721"/>
            <a:ext cx="12081510" cy="333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422453" y="640080"/>
            <a:ext cx="12161520" cy="1177747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720090" y="8188765"/>
            <a:ext cx="12081510" cy="333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640080" y="7680960"/>
            <a:ext cx="11841480" cy="728980"/>
          </a:xfrm>
        </p:spPr>
        <p:txBody>
          <a:bodyPr anchor="ctr"/>
          <a:lstStyle>
            <a:lvl1pPr algn="l">
              <a:buNone/>
              <a:defRPr sz="2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640081" y="853440"/>
            <a:ext cx="4211638" cy="6720840"/>
          </a:xfr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5005070" y="853440"/>
            <a:ext cx="7476490" cy="672084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4907280" y="863288"/>
            <a:ext cx="7040880" cy="512064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45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533400" y="6991264"/>
            <a:ext cx="8214360" cy="731203"/>
          </a:xfrm>
        </p:spPr>
        <p:txBody>
          <a:bodyPr anchor="ctr"/>
          <a:lstStyle>
            <a:lvl1pPr algn="l">
              <a:buNone/>
              <a:defRPr sz="2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533400" y="7746505"/>
            <a:ext cx="8214360" cy="1075690"/>
          </a:xfrm>
        </p:spPr>
        <p:txBody>
          <a:bodyPr lIns="153619" tIns="0"/>
          <a:lstStyle>
            <a:lvl1pPr marL="0" indent="0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20090" y="1471258"/>
            <a:ext cx="12081510" cy="333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426720" y="2175828"/>
            <a:ext cx="12161520" cy="6336348"/>
          </a:xfrm>
          <a:prstGeom prst="rect">
            <a:avLst/>
          </a:prstGeom>
        </p:spPr>
        <p:txBody>
          <a:bodyPr vert="horz" lIns="128016" tIns="64008" rIns="128016" bIns="64008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9067800" y="106681"/>
            <a:ext cx="3520440" cy="404495"/>
          </a:xfrm>
          <a:prstGeom prst="rect">
            <a:avLst/>
          </a:prstGeom>
        </p:spPr>
        <p:txBody>
          <a:bodyPr vert="horz" lIns="128016" tIns="64008" rIns="128016" bIns="64008"/>
          <a:lstStyle>
            <a:lvl1pPr algn="l" eaLnBrk="1" latinLnBrk="0" hangingPunct="1">
              <a:defRPr kumimoji="0" sz="17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14266F-023A-4D0B-84DC-051DD1595F1A}" type="datetimeFigureOut">
              <a:rPr lang="th-TH" smtClean="0"/>
              <a:pPr/>
              <a:t>18/09/56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4373880" y="106681"/>
            <a:ext cx="4693920" cy="404495"/>
          </a:xfrm>
          <a:prstGeom prst="rect">
            <a:avLst/>
          </a:prstGeom>
        </p:spPr>
        <p:txBody>
          <a:bodyPr vert="horz" lIns="128016" tIns="64008" rIns="128016" bIns="64008"/>
          <a:lstStyle>
            <a:lvl1pPr algn="r" eaLnBrk="1" latinLnBrk="0" hangingPunct="1">
              <a:defRPr kumimoji="0" sz="17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11521440" y="9067801"/>
            <a:ext cx="1066800" cy="342265"/>
          </a:xfrm>
          <a:prstGeom prst="rect">
            <a:avLst/>
          </a:prstGeom>
        </p:spPr>
        <p:txBody>
          <a:bodyPr vert="horz" lIns="128016" tIns="64008" rIns="128016" bIns="64008"/>
          <a:lstStyle>
            <a:lvl1pPr algn="r" eaLnBrk="1" latinLnBrk="0" hangingPunct="1">
              <a:defRPr kumimoji="0" sz="17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B3DAF8-E798-4B55-B0A0-879616394C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426720" y="640080"/>
            <a:ext cx="12161520" cy="1173480"/>
          </a:xfrm>
          <a:prstGeom prst="rect">
            <a:avLst/>
          </a:prstGeom>
        </p:spPr>
        <p:txBody>
          <a:bodyPr vert="horz" lIns="128016" tIns="64008" rIns="128016" bIns="64008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720090" y="1471258"/>
            <a:ext cx="12081510" cy="333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720090" y="1481181"/>
            <a:ext cx="12081510" cy="333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480060" indent="-48006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4500" kern="1200">
          <a:solidFill>
            <a:schemeClr val="tx2"/>
          </a:solidFill>
          <a:latin typeface="+mn-lt"/>
          <a:ea typeface="+mn-ea"/>
          <a:cs typeface="+mn-cs"/>
        </a:defRPr>
      </a:lvl1pPr>
      <a:lvl2pPr marL="1040130" indent="-4000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900" kern="1200">
          <a:solidFill>
            <a:schemeClr val="tx2"/>
          </a:solidFill>
          <a:latin typeface="+mn-lt"/>
          <a:ea typeface="+mn-ea"/>
          <a:cs typeface="+mn-cs"/>
        </a:defRPr>
      </a:lvl2pPr>
      <a:lvl3pPr marL="160020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3400" kern="1200">
          <a:solidFill>
            <a:schemeClr val="tx2"/>
          </a:solidFill>
          <a:latin typeface="+mn-lt"/>
          <a:ea typeface="+mn-ea"/>
          <a:cs typeface="+mn-cs"/>
        </a:defRPr>
      </a:lvl3pPr>
      <a:lvl4pPr marL="224028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880360" indent="-32004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5pPr>
      <a:lvl6pPr marL="3520440" indent="-32004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6pPr>
      <a:lvl7pPr marL="4160520" indent="-32004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7pPr>
      <a:lvl8pPr marL="4800600" indent="-32004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2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5440680" indent="-32004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471578" y="14254"/>
            <a:ext cx="9858444" cy="714380"/>
          </a:xfrm>
          <a:prstGeom prst="rect">
            <a:avLst/>
          </a:prstGeom>
        </p:spPr>
        <p:txBody>
          <a:bodyPr wrap="none" lIns="91428" tIns="45714" rIns="91428" bIns="4571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th-TH" sz="2400" kern="10" dirty="0">
                <a:ln w="1270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8" dist="17961" dir="13500000">
                    <a:srgbClr val="9400ED">
                      <a:gamma/>
                      <a:shade val="60000"/>
                      <a:invGamma/>
                    </a:srgbClr>
                  </a:prstShdw>
                </a:effectLst>
                <a:latin typeface="TH Mali Grade 6"/>
                <a:cs typeface="TH Mali Grade 6"/>
              </a:rPr>
              <a:t>แผนผังการปฏิบัติงานประชาสัมพันธ์ผลไม้ในต่างประเทศ</a:t>
            </a:r>
          </a:p>
        </p:txBody>
      </p:sp>
      <p:cxnSp>
        <p:nvCxnSpPr>
          <p:cNvPr id="5" name="AutoShape 3"/>
          <p:cNvCxnSpPr>
            <a:cxnSpLocks noChangeShapeType="1"/>
          </p:cNvCxnSpPr>
          <p:nvPr/>
        </p:nvCxnSpPr>
        <p:spPr bwMode="auto">
          <a:xfrm rot="5400000">
            <a:off x="471445" y="5014915"/>
            <a:ext cx="8715438" cy="1"/>
          </a:xfrm>
          <a:prstGeom prst="straightConnector1">
            <a:avLst/>
          </a:prstGeom>
          <a:noFill/>
          <a:ln w="28575">
            <a:solidFill>
              <a:srgbClr val="0070C0"/>
            </a:solidFill>
            <a:prstDash val="dashDot"/>
            <a:round/>
            <a:headEnd/>
            <a:tailEnd/>
          </a:ln>
        </p:spPr>
      </p:cxnSp>
      <p:cxnSp>
        <p:nvCxnSpPr>
          <p:cNvPr id="6" name="AutoShape 4"/>
          <p:cNvCxnSpPr>
            <a:cxnSpLocks noChangeShapeType="1"/>
          </p:cNvCxnSpPr>
          <p:nvPr/>
        </p:nvCxnSpPr>
        <p:spPr bwMode="auto">
          <a:xfrm rot="16200000" flipH="1">
            <a:off x="5686420" y="4014782"/>
            <a:ext cx="6929486" cy="71438"/>
          </a:xfrm>
          <a:prstGeom prst="straightConnector1">
            <a:avLst/>
          </a:prstGeom>
          <a:noFill/>
          <a:ln w="28575">
            <a:solidFill>
              <a:srgbClr val="0070C0"/>
            </a:solidFill>
            <a:prstDash val="dashDot"/>
            <a:round/>
            <a:headEnd/>
            <a:tailEnd/>
          </a:ln>
        </p:spPr>
      </p:cxn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1328702" y="1014386"/>
            <a:ext cx="2214578" cy="571504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th-TH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H Mali Grade 6"/>
                <a:cs typeface="TH Mali Grade 6"/>
              </a:rPr>
              <a:t>ก่อนการจัดงาน</a:t>
            </a:r>
            <a:endParaRPr lang="th-TH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H Mali Grade 6"/>
              <a:cs typeface="TH Mali Grade 6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5614982" y="1085824"/>
            <a:ext cx="2571768" cy="64294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th-TH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H Mali Grade 6"/>
                <a:cs typeface="TH Mali Grade 6"/>
              </a:rPr>
              <a:t>ระหว่างการจัดงาน</a:t>
            </a:r>
            <a:endParaRPr lang="th-TH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H Mali Grade 6"/>
              <a:cs typeface="TH Mali Grade 6"/>
            </a:endParaRP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9829824" y="1085824"/>
            <a:ext cx="2214578" cy="500066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th-TH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H Mali Grade 6"/>
                <a:cs typeface="TH Mali Grade 6"/>
              </a:rPr>
              <a:t>หลังการจัดงาน</a:t>
            </a:r>
            <a:endParaRPr lang="th-TH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H Mali Grade 6"/>
              <a:cs typeface="TH Mali Grade 6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446" y="1371576"/>
            <a:ext cx="435771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1.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สมัครเข้า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ร่วมงาน **</a:t>
            </a:r>
            <a:endParaRPr lang="th-TH" sz="2800" dirty="0" smtClean="0">
              <a:latin typeface="KodchiangUPC" pitchFamily="18" charset="-34"/>
              <a:cs typeface="KodchiangUPC" pitchFamily="18" charset="-34"/>
            </a:endParaRP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2.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ขออนุมัติหลักการ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3.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ขอ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อนุมัติแผนปฏิบัติงาน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4.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ขอ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อนุมัติตัวบุคคล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5. ขอ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อนุมัติข้าราชการเดินทางไป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ปฏิบัติงานต่างประเทศ(แจ้ง ผวจ.)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6. แจ้ง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อัครราชทูตในการเข้าร่วมงานฯ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7. ขอ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ออกบัตรโดยสารเครื่องบิน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8.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ขอ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เพิ่มน้ำหนักสัมภาระ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9.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ร่าง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คำสั่งมอบอำนาจแทน </a:t>
            </a:r>
            <a:r>
              <a:rPr lang="th-TH" sz="2800" dirty="0" err="1" smtClean="0">
                <a:latin typeface="KodchiangUPC" pitchFamily="18" charset="-34"/>
                <a:cs typeface="KodchiangUPC" pitchFamily="18" charset="-34"/>
              </a:rPr>
              <a:t>อธส.</a:t>
            </a:r>
            <a:endParaRPr lang="th-TH" sz="2800" dirty="0" smtClean="0">
              <a:latin typeface="KodchiangUPC" pitchFamily="18" charset="-34"/>
              <a:cs typeface="KodchiangUPC" pitchFamily="18" charset="-34"/>
            </a:endParaRP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10.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ขอ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อนุมัติเบิกค่าธรรมเนียมหนังสือเดินทางไปต่างประเทศ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11.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ขอ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อนุมัติเบิกค่ารับรองใน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ต่างประเทศ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12. ขอ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อนุมัติ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เบิกค่าเครื่องแต่งกาย</a:t>
            </a:r>
            <a:endParaRPr lang="th-TH" sz="2800" dirty="0" smtClean="0">
              <a:latin typeface="KodchiangUPC" pitchFamily="18" charset="-34"/>
              <a:cs typeface="KodchiangUPC" pitchFamily="18" charset="-34"/>
            </a:endParaRPr>
          </a:p>
          <a:p>
            <a:pPr lvl="0"/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13. ขอ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อนุมัติยืมเงินทดรอง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ราชการ</a:t>
            </a:r>
          </a:p>
          <a:p>
            <a:pPr lvl="0"/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14. ประสานสำนักงานในต่างประเทศในการจัดหาล่ามและยานพาหนะ</a:t>
            </a:r>
          </a:p>
          <a:p>
            <a:pPr lvl="0"/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15.ดำเนินการจัดซื้อผลไม้และอุปกรณ์ต่างๆ(ในกรณีจัดซื้อในประเทศ)</a:t>
            </a:r>
            <a:endParaRPr lang="th-TH" sz="2800" dirty="0" smtClean="0">
              <a:latin typeface="KodchiangUPC" pitchFamily="18" charset="-34"/>
              <a:cs typeface="KodchiangUPC" pitchFamily="18" charset="-34"/>
            </a:endParaRPr>
          </a:p>
          <a:p>
            <a:pPr>
              <a:buFontTx/>
              <a:buChar char="-"/>
            </a:pPr>
            <a:endParaRPr lang="th-TH" sz="2800" dirty="0"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478" y="1514452"/>
            <a:ext cx="40005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 ดำเนินการจ้างล่าม</a:t>
            </a:r>
          </a:p>
          <a:p>
            <a:pPr>
              <a:buFontTx/>
              <a:buChar char="-"/>
            </a:pPr>
            <a:r>
              <a:rPr lang="th-TH" sz="2800" dirty="0">
                <a:latin typeface="KodchiangUPC" pitchFamily="18" charset="-34"/>
                <a:cs typeface="KodchiangUPC" pitchFamily="18" charset="-34"/>
              </a:rPr>
              <a:t>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ดำเนินการจ้างเหมารถยนต์พร้อมพนักงานขับรถยนต์</a:t>
            </a:r>
          </a:p>
          <a:p>
            <a:pPr>
              <a:buFontTx/>
              <a:buChar char="-"/>
            </a:pPr>
            <a:r>
              <a:rPr lang="th-TH" sz="2800" dirty="0">
                <a:latin typeface="KodchiangUPC" pitchFamily="18" charset="-34"/>
                <a:cs typeface="KodchiangUPC" pitchFamily="18" charset="-34"/>
              </a:rPr>
              <a:t>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ดำเนินการจัดซื้อวัสดุอุปกรณ์ที่จำเป็นต้องใช้ในการจัดงานฯ</a:t>
            </a:r>
          </a:p>
          <a:p>
            <a:pPr>
              <a:buFontTx/>
              <a:buChar char="-"/>
            </a:pPr>
            <a:r>
              <a:rPr lang="th-TH" sz="2800" dirty="0">
                <a:latin typeface="KodchiangUPC" pitchFamily="18" charset="-34"/>
                <a:cs typeface="KodchiangUPC" pitchFamily="18" charset="-34"/>
              </a:rPr>
              <a:t>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ดำเนินการจัดซื้อผลไม้ (กรณีจัดซื้อในต่างประเทศ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)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ดำเนินการจัดนิทรรศการ จัดชิมและประชาสัมพันธ์ผลไม้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เก็บข้อมูลความพึงพอใจในการดำเนินการประชาสัมพั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นธ์ผลไม้ (แบบสอบถาม)</a:t>
            </a:r>
            <a:endParaRPr lang="th-TH" sz="2800" dirty="0" smtClean="0">
              <a:latin typeface="KodchiangUPC" pitchFamily="18" charset="-34"/>
              <a:cs typeface="KodchiangUPC" pitchFamily="18" charset="-34"/>
            </a:endParaRPr>
          </a:p>
          <a:p>
            <a:pPr>
              <a:buFontTx/>
              <a:buChar char="-"/>
            </a:pP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ฯลฯ</a:t>
            </a:r>
            <a:endParaRPr lang="th-TH" sz="2800" dirty="0" smtClean="0">
              <a:latin typeface="KodchiangUPC" pitchFamily="18" charset="-34"/>
              <a:cs typeface="KodchiangUPC" pitchFamily="18" charset="-34"/>
            </a:endParaRPr>
          </a:p>
          <a:p>
            <a:pPr>
              <a:buFontTx/>
              <a:buChar char="-"/>
            </a:pPr>
            <a:endParaRPr lang="th-TH" sz="2800" dirty="0">
              <a:latin typeface="KodchiangUPC" pitchFamily="18" charset="-34"/>
              <a:cs typeface="KodchiangUPC" pitchFamily="18" charset="-34"/>
            </a:endParaRPr>
          </a:p>
        </p:txBody>
      </p:sp>
      <p:pic>
        <p:nvPicPr>
          <p:cNvPr id="2050" name="Picture 2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8731" y="8729690"/>
            <a:ext cx="1632869" cy="71438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301138" y="1482261"/>
            <a:ext cx="35004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สรุปผลการดำเนินงานประชาสัมพันธ์เสนอผู้บังคับบัญชา</a:t>
            </a:r>
            <a:endParaRPr lang="th-TH" sz="2800" dirty="0" smtClean="0">
              <a:latin typeface="KodchiangUPC" pitchFamily="18" charset="-34"/>
              <a:cs typeface="KodchiangUPC" pitchFamily="18" charset="-34"/>
            </a:endParaRPr>
          </a:p>
          <a:p>
            <a:pPr>
              <a:buFontTx/>
              <a:buChar char="-"/>
            </a:pPr>
            <a:r>
              <a:rPr lang="th-TH" sz="2800" dirty="0">
                <a:latin typeface="KodchiangUPC" pitchFamily="18" charset="-34"/>
                <a:cs typeface="KodchiangUPC" pitchFamily="18" charset="-34"/>
              </a:rPr>
              <a:t>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ดำเนินการเบิกจ่ายเงิน และชำระเงินยืมทดรองราชการ</a:t>
            </a:r>
            <a:endParaRPr lang="th-TH" sz="2800" dirty="0" smtClean="0">
              <a:latin typeface="KodchiangUPC" pitchFamily="18" charset="-34"/>
              <a:cs typeface="KodchiangUPC" pitchFamily="18" charset="-34"/>
            </a:endParaRPr>
          </a:p>
          <a:p>
            <a:pPr>
              <a:buFontTx/>
              <a:buChar char="-"/>
            </a:pPr>
            <a:endParaRPr lang="th-TH" sz="2800" dirty="0">
              <a:latin typeface="KodchiangUPC" pitchFamily="18" charset="-34"/>
              <a:cs typeface="KodchiangUPC" pitchFamily="18" charset="-34"/>
            </a:endParaRPr>
          </a:p>
        </p:txBody>
      </p:sp>
      <p:cxnSp>
        <p:nvCxnSpPr>
          <p:cNvPr id="17" name="AutoShape 4"/>
          <p:cNvCxnSpPr>
            <a:cxnSpLocks noChangeShapeType="1"/>
          </p:cNvCxnSpPr>
          <p:nvPr/>
        </p:nvCxnSpPr>
        <p:spPr bwMode="auto">
          <a:xfrm rot="10800000">
            <a:off x="4829164" y="7515244"/>
            <a:ext cx="7972436" cy="1588"/>
          </a:xfrm>
          <a:prstGeom prst="straightConnector1">
            <a:avLst/>
          </a:prstGeom>
          <a:noFill/>
          <a:ln w="28575">
            <a:solidFill>
              <a:srgbClr val="0070C0"/>
            </a:solidFill>
            <a:prstDash val="dashDot"/>
            <a:round/>
            <a:headEnd/>
            <a:tailEnd/>
          </a:ln>
        </p:spPr>
      </p:cxnSp>
      <p:sp>
        <p:nvSpPr>
          <p:cNvPr id="20" name="TextBox 19"/>
          <p:cNvSpPr txBox="1"/>
          <p:nvPr/>
        </p:nvSpPr>
        <p:spPr>
          <a:xfrm>
            <a:off x="4900602" y="7515244"/>
            <a:ext cx="71689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หมายเหตุ</a:t>
            </a:r>
            <a:r>
              <a:rPr lang="en-US" sz="2800" dirty="0" smtClean="0">
                <a:latin typeface="KodchiangUPC" pitchFamily="18" charset="-34"/>
                <a:cs typeface="KodchiangUPC" pitchFamily="18" charset="-34"/>
              </a:rPr>
              <a:t>: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ในกรณีที่ต้องร่วมงานกับหน่วยงานอื่นจะต้องมีการสมัครเข้าร่วมงาน </a:t>
            </a:r>
          </a:p>
          <a:p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ชำระเงินค่าเช่าสถานที่และอุปกรณ์  </a:t>
            </a:r>
            <a:r>
              <a:rPr lang="th-TH" sz="2800" dirty="0" smtClean="0">
                <a:latin typeface="KodchiangUPC" pitchFamily="18" charset="-34"/>
                <a:cs typeface="KodchiangUPC" pitchFamily="18" charset="-34"/>
              </a:rPr>
              <a:t>	</a:t>
            </a:r>
            <a:endParaRPr lang="th-TH" sz="2800" dirty="0">
              <a:latin typeface="KodchiangUPC" pitchFamily="18" charset="-34"/>
              <a:cs typeface="KodchiangUPC" pitchFamily="18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722</TotalTime>
  <Words>252</Words>
  <Application>Microsoft Office PowerPoint</Application>
  <PresentationFormat>กระดาษ A3 (297x420 มม.)</PresentationFormat>
  <Paragraphs>31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ทางเดิน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KKD Windows 7 V.3</dc:creator>
  <cp:lastModifiedBy>KKD Windows 7 V.3</cp:lastModifiedBy>
  <cp:revision>74</cp:revision>
  <dcterms:created xsi:type="dcterms:W3CDTF">2013-05-10T06:56:22Z</dcterms:created>
  <dcterms:modified xsi:type="dcterms:W3CDTF">2013-09-18T07:38:07Z</dcterms:modified>
</cp:coreProperties>
</file>